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15"/>
  </p:handoutMasterIdLst>
  <p:sldIdLst>
    <p:sldId id="256" r:id="rId2"/>
    <p:sldId id="271" r:id="rId3"/>
    <p:sldId id="265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3" r:id="rId13"/>
    <p:sldId id="264" r:id="rId14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7BA0B0F-C8D7-4B54-8E3C-680A255BFE3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45114D7-C315-4B8F-9D18-DF150A5B6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33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200" b="1" dirty="0" smtClean="0"/>
              <a:t>Perkembangan ISMN di Indonesia</a:t>
            </a:r>
            <a:endParaRPr lang="id-ID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id-ID" b="1" dirty="0" smtClean="0"/>
              <a:t>Tim ISBN/ISMN Perpustakaan Nasional RI</a:t>
            </a:r>
            <a:endParaRPr lang="id-ID" b="1" dirty="0"/>
          </a:p>
        </p:txBody>
      </p:sp>
      <p:pic>
        <p:nvPicPr>
          <p:cNvPr id="4" name="Picture 15" descr="http://perpusnas.go.id/images/logo-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014" y="1944708"/>
            <a:ext cx="5416154" cy="82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46838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988232"/>
            <a:ext cx="9068586" cy="239813"/>
          </a:xfrm>
        </p:spPr>
        <p:txBody>
          <a:bodyPr/>
          <a:lstStyle/>
          <a:p>
            <a:r>
              <a:rPr lang="id-ID" sz="2000" b="1" dirty="0"/>
              <a:t>Kegiatan PERPUSNAS dalam upaya pengumpulan partitur musik</a:t>
            </a: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331076"/>
            <a:ext cx="9070848" cy="307805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d-ID" dirty="0"/>
              <a:t>2016 – Kerja sama  penghimpunan partitur dengan Universitas Negeri Medan </a:t>
            </a:r>
          </a:p>
          <a:p>
            <a:pPr algn="l"/>
            <a:r>
              <a:rPr lang="id-ID" dirty="0"/>
              <a:t>           </a:t>
            </a:r>
            <a:r>
              <a:rPr lang="id-ID" dirty="0" smtClean="0"/>
              <a:t>&amp; </a:t>
            </a:r>
            <a:r>
              <a:rPr lang="id-ID" dirty="0"/>
              <a:t>Universitas Nommensen Medan dan Dinas Kebudayaan Daerah </a:t>
            </a:r>
          </a:p>
          <a:p>
            <a:pPr algn="l"/>
            <a:r>
              <a:rPr lang="id-ID" dirty="0"/>
              <a:t>           </a:t>
            </a:r>
            <a:r>
              <a:rPr lang="id-ID" dirty="0" smtClean="0"/>
              <a:t>Provinsi  Sumatera Utara</a:t>
            </a:r>
          </a:p>
          <a:p>
            <a:pPr algn="l"/>
            <a:endParaRPr lang="id-ID" dirty="0"/>
          </a:p>
          <a:p>
            <a:pPr marL="0" lvl="1" algn="l">
              <a:spcBef>
                <a:spcPts val="0"/>
              </a:spcBef>
            </a:pPr>
            <a:r>
              <a:rPr lang="id-ID" dirty="0"/>
              <a:t>2017 – </a:t>
            </a:r>
            <a:r>
              <a:rPr lang="en-US" dirty="0" smtClean="0"/>
              <a:t> ▪ </a:t>
            </a:r>
            <a:r>
              <a:rPr lang="en-US" sz="1700" dirty="0" err="1" smtClean="0"/>
              <a:t>Pemberian</a:t>
            </a:r>
            <a:r>
              <a:rPr lang="en-US" sz="1700" dirty="0" smtClean="0"/>
              <a:t> </a:t>
            </a:r>
            <a:r>
              <a:rPr lang="en-US" sz="1700" dirty="0" err="1"/>
              <a:t>Penghargaan</a:t>
            </a:r>
            <a:r>
              <a:rPr lang="en-US" sz="1700" dirty="0"/>
              <a:t> “</a:t>
            </a:r>
            <a:r>
              <a:rPr lang="en-US" sz="1700" dirty="0" err="1"/>
              <a:t>Anugerah</a:t>
            </a:r>
            <a:r>
              <a:rPr lang="en-US" sz="1700" dirty="0"/>
              <a:t> </a:t>
            </a:r>
            <a:r>
              <a:rPr lang="en-US" sz="1700" dirty="0" err="1"/>
              <a:t>Komponis</a:t>
            </a:r>
            <a:r>
              <a:rPr lang="en-US" sz="1700" dirty="0"/>
              <a:t> </a:t>
            </a:r>
            <a:r>
              <a:rPr lang="en-US" sz="1700" dirty="0" err="1"/>
              <a:t>Pejuang</a:t>
            </a:r>
            <a:r>
              <a:rPr lang="en-US" sz="1700" dirty="0"/>
              <a:t> Indonesia”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endParaRPr lang="en-US" sz="1700" dirty="0" smtClean="0"/>
          </a:p>
          <a:p>
            <a:pPr marL="0" lvl="1" algn="l">
              <a:spcBef>
                <a:spcPts val="0"/>
              </a:spcBef>
            </a:pPr>
            <a:r>
              <a:rPr lang="en-US" sz="1700" dirty="0"/>
              <a:t> </a:t>
            </a:r>
            <a:r>
              <a:rPr lang="en-US" sz="1700" dirty="0" smtClean="0"/>
              <a:t>           </a:t>
            </a:r>
            <a:r>
              <a:rPr lang="en-US" sz="1700" dirty="0" smtClean="0"/>
              <a:t>  </a:t>
            </a:r>
            <a:r>
              <a:rPr lang="en-US" sz="1700" dirty="0" err="1" smtClean="0"/>
              <a:t>rangka</a:t>
            </a:r>
            <a:r>
              <a:rPr lang="en-US" sz="1700" dirty="0" smtClean="0"/>
              <a:t> </a:t>
            </a:r>
            <a:r>
              <a:rPr lang="en-US" sz="1700" dirty="0" err="1" smtClean="0"/>
              <a:t>hari</a:t>
            </a:r>
            <a:r>
              <a:rPr lang="en-US" sz="1700" dirty="0" smtClean="0"/>
              <a:t> </a:t>
            </a:r>
            <a:r>
              <a:rPr lang="en-US" sz="1700" dirty="0" err="1"/>
              <a:t>Musik</a:t>
            </a:r>
            <a:r>
              <a:rPr lang="en-US" sz="1700" dirty="0"/>
              <a:t> </a:t>
            </a:r>
            <a:r>
              <a:rPr lang="en-US" sz="1700" dirty="0" err="1"/>
              <a:t>Nasional</a:t>
            </a:r>
            <a:r>
              <a:rPr lang="en-US" sz="1700" dirty="0"/>
              <a:t> </a:t>
            </a:r>
            <a:r>
              <a:rPr lang="en-US" sz="1700" dirty="0" err="1"/>
              <a:t>diberikan</a:t>
            </a:r>
            <a:r>
              <a:rPr lang="en-US" sz="1700" dirty="0"/>
              <a:t> </a:t>
            </a:r>
            <a:r>
              <a:rPr lang="en-US" sz="1700" dirty="0" err="1"/>
              <a:t>kepada</a:t>
            </a:r>
            <a:r>
              <a:rPr lang="en-US" sz="1700" dirty="0"/>
              <a:t> b. Ismail </a:t>
            </a:r>
            <a:r>
              <a:rPr lang="en-US" sz="1700" dirty="0" err="1" smtClean="0"/>
              <a:t>Marzuki</a:t>
            </a:r>
            <a:r>
              <a:rPr lang="en-US" sz="1700" dirty="0" smtClean="0"/>
              <a:t>.</a:t>
            </a:r>
            <a:endParaRPr lang="en-US" sz="1700" dirty="0"/>
          </a:p>
          <a:p>
            <a:pPr algn="l"/>
            <a:r>
              <a:rPr lang="en-US" dirty="0" smtClean="0"/>
              <a:t>          </a:t>
            </a:r>
            <a:r>
              <a:rPr lang="en-US" dirty="0" smtClean="0"/>
              <a:t> ▪ </a:t>
            </a:r>
            <a:r>
              <a:rPr lang="id-ID" dirty="0" smtClean="0"/>
              <a:t>Kerja </a:t>
            </a:r>
            <a:r>
              <a:rPr lang="id-ID" dirty="0"/>
              <a:t>sama penghimpunan partitur dengan ISI Yogyakarta dan ISI </a:t>
            </a:r>
          </a:p>
          <a:p>
            <a:pPr algn="l"/>
            <a:r>
              <a:rPr lang="id-ID" dirty="0"/>
              <a:t>           </a:t>
            </a:r>
            <a:r>
              <a:rPr lang="en-US" dirty="0" smtClean="0"/>
              <a:t>  </a:t>
            </a:r>
            <a:r>
              <a:rPr lang="id-ID" dirty="0" smtClean="0"/>
              <a:t>Denpasar</a:t>
            </a:r>
            <a:r>
              <a:rPr lang="id-ID" dirty="0"/>
              <a:t>, Bali</a:t>
            </a:r>
            <a:r>
              <a:rPr lang="id-ID" dirty="0" smtClean="0"/>
              <a:t>.</a:t>
            </a:r>
          </a:p>
          <a:p>
            <a:pPr algn="l"/>
            <a:endParaRPr lang="id-ID" dirty="0" smtClean="0"/>
          </a:p>
          <a:p>
            <a:pPr marL="0" lvl="1" algn="l">
              <a:spcBef>
                <a:spcPts val="0"/>
              </a:spcBef>
            </a:pPr>
            <a:r>
              <a:rPr lang="id-ID" dirty="0" smtClean="0"/>
              <a:t>2018 – ▪</a:t>
            </a:r>
            <a:r>
              <a:rPr lang="en-US" dirty="0" smtClean="0"/>
              <a:t> </a:t>
            </a:r>
            <a:r>
              <a:rPr lang="en-US" sz="1700" dirty="0" err="1" smtClean="0"/>
              <a:t>Talkshow</a:t>
            </a:r>
            <a:r>
              <a:rPr lang="en-US" sz="1700" dirty="0" smtClean="0"/>
              <a:t> </a:t>
            </a:r>
            <a:r>
              <a:rPr lang="en-US" sz="1700" dirty="0" err="1" smtClean="0"/>
              <a:t>Tembang</a:t>
            </a:r>
            <a:r>
              <a:rPr lang="en-US" sz="1700" dirty="0" smtClean="0"/>
              <a:t>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kawih</a:t>
            </a:r>
            <a:r>
              <a:rPr lang="en-US" sz="1700" dirty="0" smtClean="0"/>
              <a:t> </a:t>
            </a:r>
            <a:r>
              <a:rPr lang="en-US" sz="1700" dirty="0" err="1" smtClean="0"/>
              <a:t>Sunda</a:t>
            </a:r>
            <a:r>
              <a:rPr lang="en-US" sz="1700" dirty="0" smtClean="0"/>
              <a:t> </a:t>
            </a:r>
            <a:r>
              <a:rPr lang="en-US" sz="1700" dirty="0" err="1" smtClean="0"/>
              <a:t>dilihat</a:t>
            </a:r>
            <a:r>
              <a:rPr lang="en-US" sz="1700" dirty="0" smtClean="0"/>
              <a:t> </a:t>
            </a:r>
            <a:r>
              <a:rPr lang="en-US" sz="1700" dirty="0" err="1" smtClean="0"/>
              <a:t>dari</a:t>
            </a:r>
            <a:r>
              <a:rPr lang="en-US" sz="1700" dirty="0" smtClean="0"/>
              <a:t> </a:t>
            </a:r>
            <a:r>
              <a:rPr lang="en-US" sz="1700" dirty="0" err="1" smtClean="0"/>
              <a:t>perspektif</a:t>
            </a:r>
            <a:r>
              <a:rPr lang="en-US" sz="1700" dirty="0" smtClean="0"/>
              <a:t> </a:t>
            </a:r>
            <a:r>
              <a:rPr lang="en-US" sz="1700" dirty="0" err="1" smtClean="0"/>
              <a:t>kehidupan</a:t>
            </a:r>
            <a:endParaRPr lang="en-US" sz="1700" dirty="0" smtClean="0"/>
          </a:p>
          <a:p>
            <a:pPr marL="0" lvl="1" algn="l">
              <a:spcBef>
                <a:spcPts val="0"/>
              </a:spcBef>
            </a:pPr>
            <a:r>
              <a:rPr lang="en-US" sz="1700" dirty="0" smtClean="0"/>
              <a:t>              </a:t>
            </a:r>
            <a:r>
              <a:rPr lang="en-US" sz="1700" dirty="0" err="1" smtClean="0"/>
              <a:t>sosial</a:t>
            </a:r>
            <a:r>
              <a:rPr lang="en-US" sz="1700" dirty="0" smtClean="0"/>
              <a:t> </a:t>
            </a:r>
            <a:r>
              <a:rPr lang="en-US" sz="1700" dirty="0" err="1" smtClean="0"/>
              <a:t>masyarakat</a:t>
            </a:r>
            <a:r>
              <a:rPr lang="en-US" sz="1700" dirty="0" smtClean="0"/>
              <a:t> </a:t>
            </a:r>
            <a:r>
              <a:rPr lang="en-US" sz="1700" dirty="0" err="1" smtClean="0"/>
              <a:t>Sunda</a:t>
            </a:r>
            <a:r>
              <a:rPr lang="en-US" sz="1700" dirty="0" smtClean="0"/>
              <a:t> : </a:t>
            </a:r>
            <a:r>
              <a:rPr lang="en-US" sz="1700" dirty="0" err="1" smtClean="0"/>
              <a:t>pameran</a:t>
            </a:r>
            <a:r>
              <a:rPr lang="en-US" sz="1700" dirty="0" smtClean="0"/>
              <a:t>, </a:t>
            </a:r>
            <a:r>
              <a:rPr lang="en-US" sz="1700" dirty="0" err="1" smtClean="0"/>
              <a:t>pertunjukan</a:t>
            </a:r>
            <a:r>
              <a:rPr lang="en-US" sz="1700" dirty="0" smtClean="0"/>
              <a:t> music, </a:t>
            </a:r>
            <a:r>
              <a:rPr lang="en-US" sz="1700" dirty="0" err="1" smtClean="0"/>
              <a:t>anugerah</a:t>
            </a:r>
            <a:endParaRPr lang="en-US" sz="1700" dirty="0" smtClean="0"/>
          </a:p>
          <a:p>
            <a:pPr marL="0" lvl="1" algn="l">
              <a:spcBef>
                <a:spcPts val="0"/>
              </a:spcBef>
            </a:pPr>
            <a:r>
              <a:rPr lang="en-US" sz="1700" dirty="0" smtClean="0"/>
              <a:t>              </a:t>
            </a:r>
            <a:r>
              <a:rPr lang="en-US" sz="1700" dirty="0" err="1" smtClean="0"/>
              <a:t>komponis</a:t>
            </a:r>
            <a:r>
              <a:rPr lang="en-US" sz="1700" dirty="0" smtClean="0"/>
              <a:t> Indonesia </a:t>
            </a:r>
            <a:r>
              <a:rPr lang="en-US" sz="1700" dirty="0" err="1" smtClean="0"/>
              <a:t>dan</a:t>
            </a:r>
            <a:r>
              <a:rPr lang="en-US" sz="1700" dirty="0" smtClean="0"/>
              <a:t> </a:t>
            </a:r>
            <a:r>
              <a:rPr lang="en-US" sz="1700" dirty="0" err="1" smtClean="0"/>
              <a:t>penandatanganan</a:t>
            </a:r>
            <a:r>
              <a:rPr lang="en-US" sz="1700" dirty="0" smtClean="0"/>
              <a:t> MOU</a:t>
            </a:r>
          </a:p>
          <a:p>
            <a:pPr algn="l"/>
            <a:r>
              <a:rPr lang="en-US" dirty="0" smtClean="0"/>
              <a:t>          ▪ </a:t>
            </a:r>
            <a:r>
              <a:rPr lang="id-ID" dirty="0" smtClean="0"/>
              <a:t>Kerja sama penghimpunan dengan Dinas Kebudayaan Provinsi Sulawesi </a:t>
            </a:r>
          </a:p>
          <a:p>
            <a:pPr algn="l"/>
            <a:r>
              <a:rPr lang="id-ID" dirty="0" smtClean="0"/>
              <a:t>           </a:t>
            </a:r>
            <a:r>
              <a:rPr lang="en-US" dirty="0" smtClean="0"/>
              <a:t> </a:t>
            </a:r>
            <a:r>
              <a:rPr lang="id-ID" dirty="0" smtClean="0"/>
              <a:t>Utara </a:t>
            </a:r>
            <a:r>
              <a:rPr lang="id-ID" dirty="0"/>
              <a:t>di Manado</a:t>
            </a:r>
          </a:p>
          <a:p>
            <a:pPr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97679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474516"/>
          </a:xfrm>
        </p:spPr>
        <p:txBody>
          <a:bodyPr/>
          <a:lstStyle/>
          <a:p>
            <a:pPr algn="l"/>
            <a:r>
              <a:rPr lang="id-ID" sz="2400" b="1" dirty="0" smtClean="0"/>
              <a:t>Hasil pengumpulan partitur 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538484"/>
            <a:ext cx="9070848" cy="2600779"/>
          </a:xfrm>
        </p:spPr>
        <p:txBody>
          <a:bodyPr>
            <a:normAutofit/>
          </a:bodyPr>
          <a:lstStyle/>
          <a:p>
            <a:pPr algn="l"/>
            <a:r>
              <a:rPr lang="id-ID" sz="1800" dirty="0" smtClean="0"/>
              <a:t>Keanggotaan ISMN pada database tercatat: 167 penerbit, terdiri atas :</a:t>
            </a:r>
            <a:endParaRPr lang="id-ID" sz="1800" dirty="0"/>
          </a:p>
          <a:p>
            <a:pPr algn="l"/>
            <a:r>
              <a:rPr lang="id-ID" sz="1800" dirty="0"/>
              <a:t>147 penerbit musik dan 20 komposer.</a:t>
            </a:r>
          </a:p>
          <a:p>
            <a:pPr algn="l"/>
            <a:endParaRPr lang="id-ID" sz="1800" dirty="0" smtClean="0"/>
          </a:p>
          <a:p>
            <a:pPr algn="l"/>
            <a:r>
              <a:rPr lang="id-ID" sz="1800" dirty="0" smtClean="0"/>
              <a:t>Perkembangan </a:t>
            </a:r>
            <a:r>
              <a:rPr lang="id-ID" sz="1800" dirty="0"/>
              <a:t>ISMN untuk 3 tahun terakhir :</a:t>
            </a:r>
          </a:p>
          <a:p>
            <a:pPr lvl="0" algn="l"/>
            <a:r>
              <a:rPr lang="id-ID" sz="1800" dirty="0"/>
              <a:t>2015 -  4.157 lagu</a:t>
            </a:r>
          </a:p>
          <a:p>
            <a:pPr lvl="0" algn="l"/>
            <a:r>
              <a:rPr lang="id-ID" sz="1800" dirty="0"/>
              <a:t>2016 -      527 lagu</a:t>
            </a:r>
          </a:p>
          <a:p>
            <a:pPr lvl="0" algn="l"/>
            <a:r>
              <a:rPr lang="id-ID" sz="1800" dirty="0" smtClean="0"/>
              <a:t>2017 -      500 </a:t>
            </a:r>
            <a:r>
              <a:rPr lang="id-ID" sz="1800" dirty="0"/>
              <a:t>lagu dengan 1.200 lembar patitur</a:t>
            </a:r>
          </a:p>
          <a:p>
            <a:pPr algn="l"/>
            <a:endParaRPr lang="id-ID" sz="1800" dirty="0" smtClean="0"/>
          </a:p>
          <a:p>
            <a:pPr algn="l"/>
            <a:r>
              <a:rPr lang="id-ID" sz="1800" dirty="0" smtClean="0"/>
              <a:t>Genre </a:t>
            </a:r>
            <a:r>
              <a:rPr lang="id-ID" sz="1800" dirty="0"/>
              <a:t>lagu yang di-ISMN-kan : Pop, Klasik dan tradisional </a:t>
            </a:r>
          </a:p>
        </p:txBody>
      </p:sp>
    </p:spTree>
    <p:extLst>
      <p:ext uri="{BB962C8B-B14F-4D97-AF65-F5344CB8AC3E}">
        <p14:creationId xmlns:p14="http://schemas.microsoft.com/office/powerpoint/2010/main" val="8253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471633"/>
          </a:xfrm>
        </p:spPr>
        <p:txBody>
          <a:bodyPr/>
          <a:lstStyle/>
          <a:p>
            <a:pPr algn="l"/>
            <a:r>
              <a:rPr lang="id-ID" sz="2400" b="1" dirty="0" smtClean="0"/>
              <a:t>PERSYARATAN PERMOHONAN ISMN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562896"/>
            <a:ext cx="9070848" cy="2576367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Mengisi formulir surat pernyataan</a:t>
            </a:r>
          </a:p>
          <a:p>
            <a:pPr marL="457200" indent="-457200" algn="l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Melampirkan bukti legalitas penerbit</a:t>
            </a:r>
          </a:p>
          <a:p>
            <a:pPr marL="457200" indent="-457200" algn="l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Menunjukkan bukti legalitas diri Pencipta/komposer</a:t>
            </a:r>
          </a:p>
          <a:p>
            <a:pPr marL="457200" indent="-457200" algn="l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Menunjukkan surat izin dari pencipta lagu/ahli warisnya</a:t>
            </a:r>
          </a:p>
          <a:p>
            <a:pPr marL="457200" indent="-457200" algn="l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Membuat surat permohonan resmi</a:t>
            </a:r>
          </a:p>
          <a:p>
            <a:pPr marL="457200" indent="-457200" algn="l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Melampirkan partitur (bernotasi balik atau notasi angka) yang tercetak rapi</a:t>
            </a:r>
          </a:p>
          <a:p>
            <a:pPr algn="l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atau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melampirkan halaman judul, balik halaman judul, daftar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isi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kata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l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pengantar (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untuk kumpulan lagu berpartitur yang 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dibukukan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1977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id-ID" sz="1800" dirty="0" smtClean="0">
                <a:solidFill>
                  <a:srgbClr val="000000"/>
                </a:solidFill>
                <a:latin typeface="OCR-A BT"/>
              </a:rPr>
              <a:t>                                                          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id-ID" sz="3200" b="1" dirty="0">
                <a:solidFill>
                  <a:srgbClr val="7030A0"/>
                </a:solidFill>
                <a:latin typeface="Brush Script MT" panose="03060802040406070304" pitchFamily="66" charset="0"/>
                <a:cs typeface="Times New Roman" panose="02020603050405020304" pitchFamily="18" charset="0"/>
              </a:rPr>
              <a:t>T</a:t>
            </a:r>
            <a:r>
              <a:rPr lang="id-ID" sz="3200" b="1" dirty="0" smtClean="0">
                <a:solidFill>
                  <a:srgbClr val="7030A0"/>
                </a:solidFill>
                <a:latin typeface="Brush Script MT" panose="03060802040406070304" pitchFamily="66" charset="0"/>
                <a:cs typeface="Times New Roman" panose="02020603050405020304" pitchFamily="18" charset="0"/>
              </a:rPr>
              <a:t>erima </a:t>
            </a:r>
            <a:r>
              <a:rPr lang="id-ID" sz="3200" b="1" dirty="0">
                <a:solidFill>
                  <a:srgbClr val="7030A0"/>
                </a:solidFill>
                <a:latin typeface="Brush Script MT" panose="03060802040406070304" pitchFamily="66" charset="0"/>
                <a:cs typeface="Times New Roman" panose="02020603050405020304" pitchFamily="18" charset="0"/>
              </a:rPr>
              <a:t>K</a:t>
            </a:r>
            <a:r>
              <a:rPr lang="id-ID" sz="3200" b="1" dirty="0" smtClean="0">
                <a:solidFill>
                  <a:srgbClr val="7030A0"/>
                </a:solidFill>
                <a:latin typeface="Brush Script MT" panose="03060802040406070304" pitchFamily="66" charset="0"/>
                <a:cs typeface="Times New Roman" panose="02020603050405020304" pitchFamily="18" charset="0"/>
              </a:rPr>
              <a:t>asih</a:t>
            </a:r>
            <a:endParaRPr lang="id-ID" sz="3200" b="1" dirty="0">
              <a:solidFill>
                <a:srgbClr val="7030A0"/>
              </a:solidFill>
              <a:latin typeface="Brush Script MT" panose="03060802040406070304" pitchFamily="66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811" y="2614411"/>
            <a:ext cx="4739426" cy="17066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35022" y="2157211"/>
            <a:ext cx="43126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rgbClr val="000000"/>
                </a:solidFill>
                <a:latin typeface="OCR-A BT"/>
              </a:rPr>
              <a:t>ISMN 979-0-9013885-7-4 </a:t>
            </a:r>
            <a:r>
              <a:rPr lang="id-ID" sz="2400" dirty="0"/>
              <a:t/>
            </a:r>
            <a:br>
              <a:rPr lang="id-ID" sz="2400" dirty="0"/>
            </a:b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69708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4514" y="1975354"/>
            <a:ext cx="9068586" cy="432996"/>
          </a:xfrm>
        </p:spPr>
        <p:txBody>
          <a:bodyPr/>
          <a:lstStyle/>
          <a:p>
            <a:r>
              <a:rPr lang="id-ID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INTERNATIONAL STANDARD MUSIC NUMBER (ISMN)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408350"/>
            <a:ext cx="9070848" cy="2936382"/>
          </a:xfrm>
        </p:spPr>
        <p:txBody>
          <a:bodyPr>
            <a:noAutofit/>
          </a:bodyPr>
          <a:lstStyle/>
          <a:p>
            <a:pPr marL="685800" indent="-685800" algn="l">
              <a:buClrTx/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S</a:t>
            </a: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tandar penomoran musik secara internasional</a:t>
            </a:r>
            <a:endParaRPr lang="en-US" sz="1800" dirty="0">
              <a:solidFill>
                <a:srgbClr val="002060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Times New Roman" pitchFamily="18" charset="0"/>
            </a:endParaRPr>
          </a:p>
          <a:p>
            <a:pPr marL="685800" indent="-685800" algn="l">
              <a:buClrTx/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S</a:t>
            </a: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udah berkembang selama 15 tahun. </a:t>
            </a:r>
            <a:endParaRPr lang="en-US" sz="1800" dirty="0">
              <a:solidFill>
                <a:srgbClr val="002060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Times New Roman" pitchFamily="18" charset="0"/>
            </a:endParaRPr>
          </a:p>
          <a:p>
            <a:pPr marL="685800" indent="-685800" algn="l">
              <a:buClrTx/>
              <a:buFont typeface="Wingdings" panose="05000000000000000000" pitchFamily="2" charset="2"/>
              <a:buChar char="v"/>
            </a:pP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Keanggotaannya sudah mencapai 47 agen nasional.</a:t>
            </a:r>
            <a:endParaRPr lang="en-US" sz="1800" dirty="0">
              <a:solidFill>
                <a:srgbClr val="002060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Times New Roman" pitchFamily="18" charset="0"/>
            </a:endParaRPr>
          </a:p>
          <a:p>
            <a:pPr marL="685800" indent="-685800" algn="l">
              <a:buClrTx/>
              <a:buFont typeface="Wingdings" panose="05000000000000000000" pitchFamily="2" charset="2"/>
              <a:buChar char="v"/>
            </a:pP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Di Indonesia, ISMN mulai diperkenalkan pada tahun 2002 dan kesepakatan bersama antara Internatio</a:t>
            </a:r>
            <a:r>
              <a:rPr lang="en-US" sz="1800" dirty="0" err="1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nal</a:t>
            </a: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ISMN Agency dengan Perpustakaan Nasional RI ditandatan</a:t>
            </a:r>
            <a:r>
              <a:rPr lang="en-US" sz="1800" dirty="0" err="1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ga</a:t>
            </a: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ni pada tanggal </a:t>
            </a:r>
            <a:r>
              <a:rPr lang="en-US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23 </a:t>
            </a:r>
            <a:r>
              <a:rPr lang="en-US" sz="1800" dirty="0" err="1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Oktober</a:t>
            </a:r>
            <a:r>
              <a:rPr lang="en-US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2002</a:t>
            </a:r>
            <a:endParaRPr lang="id-ID" sz="1800" dirty="0">
              <a:solidFill>
                <a:srgbClr val="002060"/>
              </a:solidFill>
              <a:latin typeface="Segoe UI Symbol" panose="020B0502040204020203" pitchFamily="34" charset="0"/>
              <a:ea typeface="Segoe UI Symbol" panose="020B0502040204020203" pitchFamily="34" charset="0"/>
              <a:cs typeface="Times New Roman" pitchFamily="18" charset="0"/>
            </a:endParaRPr>
          </a:p>
          <a:p>
            <a:pPr marL="685800" indent="-685800" algn="just">
              <a:buClrTx/>
              <a:buFont typeface="Wingdings" panose="05000000000000000000" pitchFamily="2" charset="2"/>
              <a:buChar char="v"/>
            </a:pP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Kedudukan The Internationale ISMN Agency, beralamat di :</a:t>
            </a:r>
          </a:p>
          <a:p>
            <a:pPr marL="1203325" lvl="3" indent="-288925" algn="just">
              <a:buClrTx/>
            </a:pPr>
            <a:r>
              <a:rPr lang="id-ID" sz="1800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	</a:t>
            </a: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Schlossstr 50, 12165 Berlin (Germany)</a:t>
            </a:r>
          </a:p>
          <a:p>
            <a:pPr marL="1203325" lvl="3" indent="-288925" algn="just">
              <a:buClrTx/>
            </a:pP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   </a:t>
            </a:r>
            <a:r>
              <a:rPr lang="en-US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	</a:t>
            </a: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Tel. +493079745002,  Fax. +493079745254</a:t>
            </a:r>
          </a:p>
          <a:p>
            <a:pPr marL="1203325" lvl="3" indent="-288925" algn="just">
              <a:buClrTx/>
            </a:pP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  </a:t>
            </a:r>
            <a:r>
              <a:rPr lang="en-US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	</a:t>
            </a: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E-mail :  ismn@ismn-international.org</a:t>
            </a:r>
          </a:p>
          <a:p>
            <a:pPr marL="1203325" lvl="3" indent="-288925" algn="just">
              <a:buClrTx/>
            </a:pP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  </a:t>
            </a:r>
            <a:r>
              <a:rPr lang="en-US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	</a:t>
            </a:r>
            <a:r>
              <a:rPr lang="id-ID" dirty="0">
                <a:solidFill>
                  <a:srgbClr val="002060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rPr>
              <a:t> http	: ///ismn-international.org </a:t>
            </a:r>
          </a:p>
        </p:txBody>
      </p:sp>
    </p:spTree>
    <p:extLst>
      <p:ext uri="{BB962C8B-B14F-4D97-AF65-F5344CB8AC3E}">
        <p14:creationId xmlns:p14="http://schemas.microsoft.com/office/powerpoint/2010/main" val="4040223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501812"/>
          </a:xfrm>
        </p:spPr>
        <p:txBody>
          <a:bodyPr/>
          <a:lstStyle/>
          <a:p>
            <a:pPr algn="l"/>
            <a:r>
              <a:rPr lang="id-ID" sz="2400" b="1" dirty="0" smtClean="0"/>
              <a:t>Manfaat &amp; </a:t>
            </a:r>
            <a:r>
              <a:rPr lang="id-ID" sz="2400" b="1" smtClean="0"/>
              <a:t>Fungsi  ISMN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552132"/>
            <a:ext cx="9070848" cy="2797790"/>
          </a:xfrm>
        </p:spPr>
        <p:txBody>
          <a:bodyPr>
            <a:noAutofit/>
          </a:bodyPr>
          <a:lstStyle/>
          <a:p>
            <a:pPr marL="457200" lvl="0" indent="-457200" algn="l">
              <a:buAutoNum type="arabicPeriod"/>
            </a:pPr>
            <a:r>
              <a:rPr lang="id-ID" dirty="0" smtClean="0"/>
              <a:t>Sebagai </a:t>
            </a:r>
            <a:r>
              <a:rPr lang="id-ID" dirty="0"/>
              <a:t>cantuman nomor</a:t>
            </a:r>
            <a:r>
              <a:rPr lang="en-US" dirty="0"/>
              <a:t> </a:t>
            </a:r>
            <a:r>
              <a:rPr lang="en-US" dirty="0" err="1"/>
              <a:t>identi</a:t>
            </a:r>
            <a:r>
              <a:rPr lang="id-ID" dirty="0"/>
              <a:t>tas suatu  karya </a:t>
            </a:r>
            <a:r>
              <a:rPr lang="id-ID" dirty="0" smtClean="0"/>
              <a:t>musik</a:t>
            </a:r>
            <a:endParaRPr lang="id-ID" dirty="0"/>
          </a:p>
          <a:p>
            <a:pPr lvl="0" algn="l"/>
            <a:endParaRPr lang="id-ID" dirty="0"/>
          </a:p>
          <a:p>
            <a:pPr lvl="0" algn="l"/>
            <a:r>
              <a:rPr lang="id-ID" dirty="0" smtClean="0"/>
              <a:t>2.    Sebagai </a:t>
            </a:r>
            <a:r>
              <a:rPr lang="id-ID" dirty="0"/>
              <a:t>sarana temu kembali informasi untuk karya musik </a:t>
            </a:r>
            <a:endParaRPr lang="id-ID" dirty="0" smtClean="0"/>
          </a:p>
          <a:p>
            <a:pPr lvl="0" algn="l"/>
            <a:endParaRPr lang="id-ID" dirty="0"/>
          </a:p>
          <a:p>
            <a:pPr lvl="0" algn="l"/>
            <a:r>
              <a:rPr lang="id-ID" dirty="0" smtClean="0"/>
              <a:t>3.   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memperlancar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id-ID" dirty="0" smtClean="0"/>
              <a:t>  </a:t>
            </a:r>
          </a:p>
          <a:p>
            <a:pPr lvl="0" algn="l"/>
            <a:r>
              <a:rPr lang="id-ID" dirty="0"/>
              <a:t> </a:t>
            </a:r>
            <a:r>
              <a:rPr lang="id-ID" dirty="0" smtClean="0"/>
              <a:t>     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/>
              <a:t>kekeliruan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pemesanan</a:t>
            </a:r>
            <a:endParaRPr lang="id-ID" dirty="0"/>
          </a:p>
          <a:p>
            <a:pPr lvl="0" algn="l"/>
            <a:endParaRPr lang="id-ID" dirty="0"/>
          </a:p>
          <a:p>
            <a:pPr lvl="0" algn="l"/>
            <a:r>
              <a:rPr lang="id-ID" dirty="0" smtClean="0"/>
              <a:t>4.   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penerbit</a:t>
            </a:r>
            <a:r>
              <a:rPr lang="id-ID" dirty="0"/>
              <a:t>/pencipta </a:t>
            </a:r>
            <a:r>
              <a:rPr lang="id-ID" dirty="0" smtClean="0"/>
              <a:t>lagu</a:t>
            </a:r>
          </a:p>
          <a:p>
            <a:pPr lvl="0" algn="l"/>
            <a:endParaRPr lang="id-ID" dirty="0"/>
          </a:p>
          <a:p>
            <a:pPr marL="457200" indent="-457200" algn="l">
              <a:buAutoNum type="arabicPeriod" startAt="5"/>
            </a:pPr>
            <a:r>
              <a:rPr lang="id-ID" dirty="0" smtClean="0"/>
              <a:t>Menjadi </a:t>
            </a:r>
            <a:r>
              <a:rPr lang="id-ID" dirty="0"/>
              <a:t>salah satu indikator perkembangan musik suatu </a:t>
            </a:r>
            <a:r>
              <a:rPr lang="id-ID" dirty="0" smtClean="0"/>
              <a:t>   </a:t>
            </a:r>
          </a:p>
          <a:p>
            <a:pPr algn="l"/>
            <a:r>
              <a:rPr lang="id-ID" dirty="0" smtClean="0"/>
              <a:t>       negara sekaligus menjadi aset kebudayaan nasional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79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501812"/>
          </a:xfrm>
        </p:spPr>
        <p:txBody>
          <a:bodyPr/>
          <a:lstStyle/>
          <a:p>
            <a:pPr algn="l"/>
            <a:r>
              <a:rPr lang="id-ID" sz="2400" b="1" dirty="0" smtClean="0"/>
              <a:t>ISMN </a:t>
            </a:r>
            <a:r>
              <a:rPr lang="id-ID" sz="2400" b="1" cap="none" dirty="0" smtClean="0"/>
              <a:t>diberikan kepada</a:t>
            </a:r>
            <a:r>
              <a:rPr lang="id-ID" sz="2400" dirty="0" smtClean="0"/>
              <a:t>  :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606722"/>
            <a:ext cx="9070848" cy="2532541"/>
          </a:xfrm>
        </p:spPr>
        <p:txBody>
          <a:bodyPr>
            <a:normAutofit fontScale="85000" lnSpcReduction="10000"/>
          </a:bodyPr>
          <a:lstStyle/>
          <a:p>
            <a:pPr marL="342900" lvl="0" indent="-342900" algn="l">
              <a:buAutoNum type="arabicPeriod"/>
            </a:pPr>
            <a:r>
              <a:rPr lang="id-ID" sz="1900" dirty="0" smtClean="0"/>
              <a:t>Lembaran </a:t>
            </a:r>
            <a:r>
              <a:rPr lang="id-ID" sz="1900" dirty="0"/>
              <a:t>partitur </a:t>
            </a:r>
            <a:endParaRPr lang="id-ID" sz="1900" dirty="0" smtClean="0"/>
          </a:p>
          <a:p>
            <a:pPr lvl="0" algn="l"/>
            <a:endParaRPr lang="id-ID" sz="1900" dirty="0"/>
          </a:p>
          <a:p>
            <a:pPr lvl="0" algn="l"/>
            <a:r>
              <a:rPr lang="id-ID" sz="1900" dirty="0" smtClean="0"/>
              <a:t>2.  Nyanyian </a:t>
            </a:r>
            <a:r>
              <a:rPr lang="id-ID" sz="1900" dirty="0"/>
              <a:t>atau lirik lagu yang diterbitkan dengan notasi musik </a:t>
            </a:r>
            <a:endParaRPr lang="id-ID" sz="1900" dirty="0" smtClean="0"/>
          </a:p>
          <a:p>
            <a:pPr lvl="0" algn="l"/>
            <a:endParaRPr lang="id-ID" sz="1900" dirty="0"/>
          </a:p>
          <a:p>
            <a:pPr lvl="0" algn="l"/>
            <a:r>
              <a:rPr lang="id-ID" sz="1900" dirty="0" smtClean="0"/>
              <a:t>3.  Buku </a:t>
            </a:r>
            <a:r>
              <a:rPr lang="id-ID" sz="1900" dirty="0"/>
              <a:t>nyanyian atau kumpulan lagu-lagu yang dibukukan </a:t>
            </a:r>
            <a:endParaRPr lang="id-ID" sz="1900" dirty="0" smtClean="0"/>
          </a:p>
          <a:p>
            <a:pPr lvl="0" algn="l"/>
            <a:endParaRPr lang="id-ID" sz="1900" dirty="0"/>
          </a:p>
          <a:p>
            <a:pPr lvl="0" algn="l"/>
            <a:r>
              <a:rPr lang="id-ID" sz="1900" dirty="0" smtClean="0"/>
              <a:t>4.  Terbitan </a:t>
            </a:r>
            <a:r>
              <a:rPr lang="id-ID" sz="1900" dirty="0"/>
              <a:t>musik dalam bentuk mikro dan braile, juga untuk notasi musik yang </a:t>
            </a:r>
            <a:r>
              <a:rPr lang="id-ID" sz="1900" dirty="0" smtClean="0"/>
              <a:t>    </a:t>
            </a:r>
          </a:p>
          <a:p>
            <a:pPr lvl="0" algn="l"/>
            <a:r>
              <a:rPr lang="id-ID" sz="1900" dirty="0"/>
              <a:t> </a:t>
            </a:r>
            <a:r>
              <a:rPr lang="id-ID" sz="1900" dirty="0" smtClean="0"/>
              <a:t>    diterbitkan </a:t>
            </a:r>
            <a:r>
              <a:rPr lang="id-ID" sz="1900" dirty="0"/>
              <a:t>secara elektronis. </a:t>
            </a:r>
          </a:p>
          <a:p>
            <a:pPr algn="l"/>
            <a:endParaRPr lang="id-ID" sz="1900" dirty="0" smtClean="0"/>
          </a:p>
          <a:p>
            <a:pPr algn="l"/>
            <a:endParaRPr lang="id-ID" sz="1900" dirty="0"/>
          </a:p>
          <a:p>
            <a:pPr algn="l"/>
            <a:r>
              <a:rPr lang="id-ID" sz="1900" dirty="0" smtClean="0">
                <a:solidFill>
                  <a:srgbClr val="FF0000"/>
                </a:solidFill>
              </a:rPr>
              <a:t>ISMN </a:t>
            </a:r>
            <a:r>
              <a:rPr lang="id-ID" sz="1900" dirty="0">
                <a:solidFill>
                  <a:srgbClr val="FF0000"/>
                </a:solidFill>
              </a:rPr>
              <a:t>tidak diberikan kepada </a:t>
            </a:r>
            <a:r>
              <a:rPr lang="id-ID" sz="1900" i="1" dirty="0">
                <a:solidFill>
                  <a:srgbClr val="FF0000"/>
                </a:solidFill>
              </a:rPr>
              <a:t>rekaman suara atau video (pandang dengar)</a:t>
            </a:r>
            <a:r>
              <a:rPr lang="id-ID" sz="1900" i="1" dirty="0"/>
              <a:t> </a:t>
            </a:r>
            <a:endParaRPr lang="id-ID" sz="1900" dirty="0"/>
          </a:p>
          <a:p>
            <a:pPr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807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4"/>
            <a:ext cx="9068586" cy="432996"/>
          </a:xfrm>
        </p:spPr>
        <p:txBody>
          <a:bodyPr/>
          <a:lstStyle/>
          <a:p>
            <a:pPr algn="l"/>
            <a:r>
              <a:rPr lang="id-ID" sz="2400" b="1" dirty="0" smtClean="0"/>
              <a:t>PENGERTIAN &amp; STRUKTUR  ismn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524260"/>
            <a:ext cx="9070848" cy="2615003"/>
          </a:xfrm>
        </p:spPr>
        <p:txBody>
          <a:bodyPr>
            <a:normAutofit fontScale="92500"/>
          </a:bodyPr>
          <a:lstStyle/>
          <a:p>
            <a:pPr algn="l"/>
            <a:r>
              <a:rPr lang="id-ID" dirty="0" smtClean="0"/>
              <a:t>International Standard Music Number adalah standar penomoran musik internasional yang dibangun oleh empat unsur, yaitu :</a:t>
            </a:r>
          </a:p>
          <a:p>
            <a:pPr algn="l"/>
            <a:endParaRPr lang="id-ID" dirty="0" smtClean="0"/>
          </a:p>
          <a:p>
            <a:pPr algn="l"/>
            <a:r>
              <a:rPr lang="id-ID" dirty="0" smtClean="0"/>
              <a:t>1. Prefix Element : 979 adalah unsur pembentuk untuk terbitan dalam bentuk musik    </a:t>
            </a:r>
          </a:p>
          <a:p>
            <a:pPr algn="l"/>
            <a:r>
              <a:rPr lang="id-ID" dirty="0"/>
              <a:t> </a:t>
            </a:r>
            <a:r>
              <a:rPr lang="id-ID" dirty="0" smtClean="0"/>
              <a:t>  dan 0 adalah pengganti M dalam susunan ISMN 10 digit</a:t>
            </a:r>
          </a:p>
          <a:p>
            <a:pPr algn="l"/>
            <a:endParaRPr lang="id-ID" dirty="0"/>
          </a:p>
          <a:p>
            <a:pPr algn="l"/>
            <a:r>
              <a:rPr lang="id-ID" dirty="0" smtClean="0"/>
              <a:t>2. Publisher Element : unsur yang mengidentifikasi penerbit tertentu</a:t>
            </a:r>
          </a:p>
          <a:p>
            <a:pPr algn="l"/>
            <a:endParaRPr lang="id-ID" dirty="0"/>
          </a:p>
          <a:p>
            <a:pPr algn="l"/>
            <a:r>
              <a:rPr lang="id-ID" dirty="0" smtClean="0"/>
              <a:t>3. Item Element : unsur yang mengidentifikasi suatu edisi notasi musik</a:t>
            </a:r>
          </a:p>
          <a:p>
            <a:pPr algn="l"/>
            <a:endParaRPr lang="id-ID" dirty="0"/>
          </a:p>
          <a:p>
            <a:pPr algn="l"/>
            <a:r>
              <a:rPr lang="id-ID" dirty="0" smtClean="0"/>
              <a:t>4. Check digit : merupakan digit koreksi hasil penghitungan modulus 10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9192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3775" y="2094309"/>
            <a:ext cx="9070848" cy="764801"/>
          </a:xfrm>
        </p:spPr>
        <p:txBody>
          <a:bodyPr/>
          <a:lstStyle/>
          <a:p>
            <a:pPr algn="l"/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ISMN M-9013892-0-5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id-ID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id-ID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</a:t>
            </a:r>
            <a:r>
              <a:rPr lang="id-ID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ISMN	979-0- 9013892-0-5</a:t>
            </a:r>
            <a:r>
              <a:rPr lang="id-ID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id-ID" sz="2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digit</a:t>
            </a:r>
            <a:endParaRPr lang="id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3775" y="3151602"/>
            <a:ext cx="9070848" cy="2099848"/>
          </a:xfrm>
        </p:spPr>
        <p:txBody>
          <a:bodyPr/>
          <a:lstStyle/>
          <a:p>
            <a:pPr algn="l"/>
            <a:r>
              <a:rPr lang="id-ID" sz="1400" dirty="0" smtClean="0"/>
              <a:t>                                                              Prefix Element</a:t>
            </a:r>
            <a:endParaRPr lang="id-ID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d-ID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ISMN</a:t>
            </a:r>
            <a:r>
              <a:rPr lang="id-ID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979-0- 9013892-0-5</a:t>
            </a:r>
            <a:r>
              <a:rPr lang="id-ID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d-ID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357611" y="3400023"/>
            <a:ext cx="90154" cy="4147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05109" y="4661010"/>
            <a:ext cx="17443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/>
              <a:t>Publisher Element </a:t>
            </a: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7177303" y="4089338"/>
            <a:ext cx="0" cy="571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7728555" y="4201526"/>
            <a:ext cx="13244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dirty="0"/>
              <a:t>Item Element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390756" y="4021222"/>
            <a:ext cx="0" cy="334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 rot="16200000">
            <a:off x="4930809" y="3568799"/>
            <a:ext cx="334341" cy="141135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8550952" y="4661010"/>
            <a:ext cx="159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d-ID" sz="1400" dirty="0"/>
              <a:t>Check digit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9234152" y="4107303"/>
            <a:ext cx="370056" cy="553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962475"/>
            <a:ext cx="9068586" cy="420117"/>
          </a:xfrm>
        </p:spPr>
        <p:txBody>
          <a:bodyPr/>
          <a:lstStyle/>
          <a:p>
            <a:pPr algn="l"/>
            <a:r>
              <a:rPr lang="id-ID" sz="2400" b="1" dirty="0" smtClean="0"/>
              <a:t>SeJARAH ISMN INDONESIA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511380"/>
            <a:ext cx="9070848" cy="2884868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1700" dirty="0"/>
              <a:t>2002 </a:t>
            </a:r>
            <a:r>
              <a:rPr lang="id-ID" sz="1700" dirty="0" smtClean="0"/>
              <a:t>--    </a:t>
            </a:r>
            <a:r>
              <a:rPr lang="id-ID" sz="1700" dirty="0"/>
              <a:t>ISMN mulai diperkenalkan di Geneva tahun </a:t>
            </a:r>
            <a:r>
              <a:rPr lang="id-ID" sz="1700" dirty="0" smtClean="0"/>
              <a:t>1993. </a:t>
            </a:r>
          </a:p>
          <a:p>
            <a:pPr algn="just"/>
            <a:r>
              <a:rPr lang="id-ID" sz="1700" dirty="0"/>
              <a:t> </a:t>
            </a:r>
            <a:r>
              <a:rPr lang="id-ID" sz="1700" dirty="0" smtClean="0"/>
              <a:t>              Indonesia </a:t>
            </a:r>
            <a:r>
              <a:rPr lang="id-ID" sz="1700" dirty="0"/>
              <a:t>bergabung </a:t>
            </a:r>
            <a:r>
              <a:rPr lang="id-ID" sz="1700" dirty="0" smtClean="0"/>
              <a:t> dalam </a:t>
            </a:r>
            <a:r>
              <a:rPr lang="id-ID" sz="1700" dirty="0"/>
              <a:t>sistem ISMN di Berlin, Jerman           </a:t>
            </a:r>
          </a:p>
          <a:p>
            <a:pPr algn="just"/>
            <a:r>
              <a:rPr lang="id-ID" sz="1700" dirty="0"/>
              <a:t>              </a:t>
            </a:r>
            <a:r>
              <a:rPr lang="id-ID" sz="1700" dirty="0" smtClean="0"/>
              <a:t> sekaligus </a:t>
            </a:r>
            <a:r>
              <a:rPr lang="id-ID" sz="1700" dirty="0"/>
              <a:t>menjadi Badan Nasional ISMN untuk wilayah Indonesia</a:t>
            </a:r>
          </a:p>
          <a:p>
            <a:pPr algn="just"/>
            <a:r>
              <a:rPr lang="id-ID" sz="1700" dirty="0"/>
              <a:t>              </a:t>
            </a:r>
            <a:r>
              <a:rPr lang="id-ID" sz="1700" dirty="0" smtClean="0"/>
              <a:t> (</a:t>
            </a:r>
            <a:r>
              <a:rPr lang="id-ID" sz="1700" dirty="0"/>
              <a:t>MoU 23 Oktober 2002)</a:t>
            </a:r>
          </a:p>
          <a:p>
            <a:pPr algn="just"/>
            <a:endParaRPr lang="id-ID" sz="1700" dirty="0"/>
          </a:p>
          <a:p>
            <a:pPr algn="just"/>
            <a:r>
              <a:rPr lang="id-ID" sz="1700" dirty="0"/>
              <a:t>2008 </a:t>
            </a:r>
            <a:r>
              <a:rPr lang="id-ID" sz="1700" dirty="0" smtClean="0"/>
              <a:t>--    Indonesia </a:t>
            </a:r>
            <a:r>
              <a:rPr lang="id-ID" sz="1700" dirty="0"/>
              <a:t>menjadi tuan rumah untuk Panel Meeting ISMN di </a:t>
            </a:r>
          </a:p>
          <a:p>
            <a:pPr algn="just"/>
            <a:r>
              <a:rPr lang="id-ID" sz="1700" dirty="0"/>
              <a:t>             </a:t>
            </a:r>
            <a:r>
              <a:rPr lang="id-ID" sz="1700" dirty="0" smtClean="0"/>
              <a:t>  Yogyakarta</a:t>
            </a:r>
            <a:r>
              <a:rPr lang="id-ID" sz="1700" dirty="0"/>
              <a:t>, sekaligus merupakan Annual General Meeting </a:t>
            </a:r>
            <a:r>
              <a:rPr lang="id-ID" sz="1700" dirty="0" smtClean="0"/>
              <a:t>ke-2</a:t>
            </a:r>
            <a:endParaRPr lang="en-US" sz="1700" dirty="0" smtClean="0"/>
          </a:p>
          <a:p>
            <a:pPr algn="just"/>
            <a:endParaRPr lang="en-US" dirty="0" smtClean="0"/>
          </a:p>
          <a:p>
            <a:pPr algn="just"/>
            <a:endParaRPr lang="id-ID" dirty="0"/>
          </a:p>
          <a:p>
            <a:pPr algn="just"/>
            <a:endParaRPr lang="id-ID" dirty="0"/>
          </a:p>
          <a:p>
            <a:pPr algn="just"/>
            <a:r>
              <a:rPr lang="id-ID" sz="1700" dirty="0"/>
              <a:t>2015 </a:t>
            </a:r>
            <a:r>
              <a:rPr lang="id-ID" sz="1700" dirty="0" smtClean="0"/>
              <a:t>--    Indonesia </a:t>
            </a:r>
            <a:r>
              <a:rPr lang="id-ID" sz="1700" dirty="0"/>
              <a:t>menjadi tuan rumah AGM ISBN-ISMN ke-9 di Bali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75006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910958"/>
            <a:ext cx="9068586" cy="587543"/>
          </a:xfrm>
        </p:spPr>
        <p:txBody>
          <a:bodyPr/>
          <a:lstStyle/>
          <a:p>
            <a:pPr algn="l"/>
            <a:r>
              <a:rPr lang="id-ID" sz="2000" b="1" dirty="0"/>
              <a:t>Kegiatan </a:t>
            </a:r>
            <a:r>
              <a:rPr lang="id-ID" sz="2000" b="1" dirty="0" smtClean="0"/>
              <a:t>PERPUSNAS </a:t>
            </a:r>
            <a:r>
              <a:rPr lang="id-ID" sz="2000" b="1" dirty="0"/>
              <a:t>dalam upaya pengumpulan partitur musik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498501"/>
            <a:ext cx="9070848" cy="2640763"/>
          </a:xfrm>
        </p:spPr>
        <p:txBody>
          <a:bodyPr>
            <a:normAutofit fontScale="92500" lnSpcReduction="20000"/>
          </a:bodyPr>
          <a:lstStyle/>
          <a:p>
            <a:pPr algn="l">
              <a:defRPr/>
            </a:pPr>
            <a:r>
              <a:rPr lang="id-ID" dirty="0"/>
              <a:t>2003 – </a:t>
            </a:r>
            <a:r>
              <a:rPr lang="en-US" dirty="0" smtClean="0"/>
              <a:t> </a:t>
            </a:r>
            <a:r>
              <a:rPr lang="id-ID" dirty="0" smtClean="0"/>
              <a:t>Pengenalan </a:t>
            </a:r>
            <a:r>
              <a:rPr lang="id-ID" dirty="0"/>
              <a:t>dan perapan ISMN (menghimpun lagu-lagu karya </a:t>
            </a:r>
            <a:endParaRPr lang="id-ID" dirty="0" smtClean="0"/>
          </a:p>
          <a:p>
            <a:pPr algn="l">
              <a:defRPr/>
            </a:pPr>
            <a:r>
              <a:rPr lang="id-ID" dirty="0"/>
              <a:t> </a:t>
            </a:r>
            <a:r>
              <a:rPr lang="id-ID" dirty="0" smtClean="0"/>
              <a:t>          </a:t>
            </a:r>
            <a:r>
              <a:rPr lang="en-US" dirty="0" smtClean="0"/>
              <a:t> </a:t>
            </a:r>
            <a:r>
              <a:rPr lang="id-ID" dirty="0" smtClean="0"/>
              <a:t>N</a:t>
            </a:r>
            <a:r>
              <a:rPr lang="id-ID" dirty="0"/>
              <a:t>. </a:t>
            </a:r>
            <a:r>
              <a:rPr lang="id-ID" dirty="0" smtClean="0"/>
              <a:t>Simanungkalit)</a:t>
            </a:r>
            <a:endParaRPr lang="en-US" dirty="0" smtClean="0"/>
          </a:p>
          <a:p>
            <a:pPr algn="l">
              <a:defRPr/>
            </a:pPr>
            <a:endParaRPr lang="en-US" dirty="0" smtClean="0"/>
          </a:p>
          <a:p>
            <a:pPr algn="l"/>
            <a:r>
              <a:rPr lang="en-US" dirty="0"/>
              <a:t>2009 -- </a:t>
            </a:r>
            <a:r>
              <a:rPr lang="en-US" dirty="0" err="1" smtClean="0"/>
              <a:t>Lokakarya</a:t>
            </a:r>
            <a:r>
              <a:rPr lang="en-US" dirty="0" smtClean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Artis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Produser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  <a:p>
            <a:pPr algn="l"/>
            <a:r>
              <a:rPr lang="en-US" dirty="0"/>
              <a:t>           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/>
              <a:t>ISMN</a:t>
            </a:r>
          </a:p>
          <a:p>
            <a:pPr algn="l">
              <a:defRPr/>
            </a:pPr>
            <a:endParaRPr lang="id-ID" dirty="0"/>
          </a:p>
          <a:p>
            <a:pPr algn="l">
              <a:defRPr/>
            </a:pPr>
            <a:endParaRPr lang="id-ID" dirty="0"/>
          </a:p>
          <a:p>
            <a:pPr algn="l">
              <a:defRPr/>
            </a:pPr>
            <a:r>
              <a:rPr lang="id-ID" dirty="0"/>
              <a:t>2010 – </a:t>
            </a:r>
            <a:r>
              <a:rPr lang="en-US" dirty="0" smtClean="0"/>
              <a:t> </a:t>
            </a:r>
            <a:r>
              <a:rPr lang="id-ID" dirty="0" smtClean="0"/>
              <a:t>Kerja </a:t>
            </a:r>
            <a:r>
              <a:rPr lang="id-ID" dirty="0"/>
              <a:t>sama penghimpunan partitur antara Perpustakaan Nasional RI </a:t>
            </a:r>
            <a:r>
              <a:rPr lang="id-ID" dirty="0" smtClean="0"/>
              <a:t>   </a:t>
            </a:r>
          </a:p>
          <a:p>
            <a:pPr algn="l">
              <a:defRPr/>
            </a:pPr>
            <a:r>
              <a:rPr lang="id-ID" dirty="0"/>
              <a:t> </a:t>
            </a:r>
            <a:r>
              <a:rPr lang="id-ID" dirty="0" smtClean="0"/>
              <a:t>          </a:t>
            </a:r>
            <a:r>
              <a:rPr lang="en-US" dirty="0" smtClean="0"/>
              <a:t> </a:t>
            </a:r>
            <a:r>
              <a:rPr lang="id-ID" dirty="0" smtClean="0"/>
              <a:t>dengan </a:t>
            </a:r>
            <a:r>
              <a:rPr lang="id-ID" dirty="0"/>
              <a:t>Institut Seni Indonesia  DIY dan Dewan Kesenian Daerah Jawa </a:t>
            </a:r>
            <a:endParaRPr lang="id-ID" dirty="0" smtClean="0"/>
          </a:p>
          <a:p>
            <a:pPr algn="l">
              <a:defRPr/>
            </a:pPr>
            <a:r>
              <a:rPr lang="id-ID" dirty="0"/>
              <a:t> </a:t>
            </a:r>
            <a:r>
              <a:rPr lang="id-ID" dirty="0" smtClean="0"/>
              <a:t>          </a:t>
            </a:r>
            <a:r>
              <a:rPr lang="en-US" dirty="0" smtClean="0"/>
              <a:t> </a:t>
            </a:r>
            <a:r>
              <a:rPr lang="id-ID" dirty="0" smtClean="0"/>
              <a:t>Timur</a:t>
            </a:r>
            <a:endParaRPr lang="id-ID" dirty="0"/>
          </a:p>
          <a:p>
            <a:pPr algn="l">
              <a:defRPr/>
            </a:pPr>
            <a:endParaRPr lang="id-ID" dirty="0"/>
          </a:p>
          <a:p>
            <a:pPr algn="l">
              <a:defRPr/>
            </a:pPr>
            <a:r>
              <a:rPr lang="id-ID" dirty="0"/>
              <a:t>2014 – </a:t>
            </a:r>
            <a:r>
              <a:rPr lang="en-US" dirty="0" smtClean="0"/>
              <a:t> </a:t>
            </a:r>
            <a:r>
              <a:rPr lang="id-ID" dirty="0" smtClean="0"/>
              <a:t>Menghimpun  </a:t>
            </a:r>
            <a:r>
              <a:rPr lang="id-ID" dirty="0"/>
              <a:t>11 lagu karya Harry Sabar yang ditranskrip ke dalam bentuk </a:t>
            </a:r>
            <a:endParaRPr lang="id-ID" dirty="0" smtClean="0"/>
          </a:p>
          <a:p>
            <a:pPr algn="l">
              <a:defRPr/>
            </a:pPr>
            <a:r>
              <a:rPr lang="id-ID" dirty="0"/>
              <a:t> </a:t>
            </a:r>
            <a:r>
              <a:rPr lang="id-ID" dirty="0" smtClean="0"/>
              <a:t>          </a:t>
            </a:r>
            <a:r>
              <a:rPr lang="en-US" dirty="0" smtClean="0"/>
              <a:t> </a:t>
            </a:r>
            <a:r>
              <a:rPr lang="id-ID" dirty="0" smtClean="0"/>
              <a:t>partitur</a:t>
            </a:r>
            <a:endParaRPr lang="id-ID" dirty="0"/>
          </a:p>
          <a:p>
            <a:pPr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94190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362" y="1988232"/>
            <a:ext cx="9068586" cy="329965"/>
          </a:xfrm>
        </p:spPr>
        <p:txBody>
          <a:bodyPr/>
          <a:lstStyle/>
          <a:p>
            <a:r>
              <a:rPr lang="id-ID" sz="2000" b="1" dirty="0"/>
              <a:t>Kegiatan PERPUSNAS dalam upaya pengumpulan partitur musik</a:t>
            </a: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318197"/>
            <a:ext cx="9070848" cy="2821066"/>
          </a:xfrm>
        </p:spPr>
        <p:txBody>
          <a:bodyPr/>
          <a:lstStyle/>
          <a:p>
            <a:pPr marL="0" lvl="1" algn="l">
              <a:spcBef>
                <a:spcPts val="0"/>
              </a:spcBef>
              <a:defRPr/>
            </a:pPr>
            <a:r>
              <a:rPr lang="id-ID" dirty="0"/>
              <a:t>2015 –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wicara</a:t>
            </a:r>
            <a:r>
              <a:rPr lang="en-US" dirty="0"/>
              <a:t> ISMN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 “</a:t>
            </a:r>
            <a:r>
              <a:rPr lang="en-US" dirty="0" err="1"/>
              <a:t>Melangkah</a:t>
            </a:r>
            <a:r>
              <a:rPr lang="en-US" dirty="0"/>
              <a:t> </a:t>
            </a:r>
            <a:r>
              <a:rPr lang="en-US" dirty="0" err="1"/>
              <a:t>seirama</a:t>
            </a:r>
            <a:r>
              <a:rPr lang="en-US" dirty="0"/>
              <a:t> </a:t>
            </a:r>
            <a:r>
              <a:rPr lang="en-US" dirty="0" err="1"/>
              <a:t>melestarikan</a:t>
            </a:r>
            <a:r>
              <a:rPr lang="en-US" dirty="0"/>
              <a:t> </a:t>
            </a:r>
            <a:r>
              <a:rPr lang="en-US" dirty="0" smtClean="0"/>
              <a:t>music</a:t>
            </a:r>
          </a:p>
          <a:p>
            <a:pPr marL="0" lvl="1" algn="l">
              <a:spcBef>
                <a:spcPts val="0"/>
              </a:spcBef>
              <a:defRPr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/>
              <a:t>Indonesia </a:t>
            </a:r>
            <a:r>
              <a:rPr lang="en-US" dirty="0" err="1"/>
              <a:t>melalui</a:t>
            </a:r>
            <a:r>
              <a:rPr lang="en-US" dirty="0"/>
              <a:t> ISMN</a:t>
            </a:r>
            <a:r>
              <a:rPr lang="en-US" dirty="0" smtClean="0"/>
              <a:t>” </a:t>
            </a:r>
            <a:r>
              <a:rPr lang="id-ID" dirty="0" smtClean="0"/>
              <a:t>dengan </a:t>
            </a:r>
            <a:r>
              <a:rPr lang="id-ID" dirty="0"/>
              <a:t>menghimpun lagu-lagu karya </a:t>
            </a:r>
            <a:r>
              <a:rPr lang="id-ID" dirty="0" smtClean="0"/>
              <a:t>Titiek </a:t>
            </a:r>
          </a:p>
          <a:p>
            <a:pPr algn="l">
              <a:defRPr/>
            </a:pPr>
            <a:r>
              <a:rPr lang="id-ID" dirty="0"/>
              <a:t> </a:t>
            </a:r>
            <a:r>
              <a:rPr lang="id-ID" dirty="0" smtClean="0"/>
              <a:t>         Puspa</a:t>
            </a:r>
            <a:r>
              <a:rPr lang="id-ID" dirty="0"/>
              <a:t>, Pak </a:t>
            </a:r>
            <a:r>
              <a:rPr lang="id-ID" dirty="0" smtClean="0"/>
              <a:t>Kasur</a:t>
            </a:r>
            <a:r>
              <a:rPr lang="en-US" dirty="0" smtClean="0"/>
              <a:t>, </a:t>
            </a:r>
            <a:r>
              <a:rPr lang="id-ID" dirty="0" smtClean="0"/>
              <a:t>Linda </a:t>
            </a:r>
            <a:r>
              <a:rPr lang="id-ID" dirty="0"/>
              <a:t>Djalil, </a:t>
            </a:r>
            <a:r>
              <a:rPr lang="en-US" dirty="0" smtClean="0"/>
              <a:t>b. </a:t>
            </a:r>
            <a:r>
              <a:rPr lang="id-ID" dirty="0" smtClean="0"/>
              <a:t>Latifah</a:t>
            </a:r>
            <a:r>
              <a:rPr lang="id-ID" dirty="0"/>
              <a:t>, </a:t>
            </a:r>
            <a:r>
              <a:rPr lang="id-ID" dirty="0" smtClean="0"/>
              <a:t>Reika. </a:t>
            </a:r>
            <a:endParaRPr lang="en-US" dirty="0" smtClean="0"/>
          </a:p>
          <a:p>
            <a:pPr algn="l">
              <a:defRPr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id-ID" dirty="0" smtClean="0"/>
              <a:t>Dilanjutkan </a:t>
            </a:r>
            <a:r>
              <a:rPr lang="id-ID" dirty="0"/>
              <a:t>dengan penghimpunan </a:t>
            </a:r>
            <a:r>
              <a:rPr lang="id-ID" dirty="0" smtClean="0"/>
              <a:t>lagu-lagu </a:t>
            </a:r>
            <a:r>
              <a:rPr lang="id-ID" dirty="0"/>
              <a:t>daerah </a:t>
            </a:r>
            <a:r>
              <a:rPr lang="id-ID" dirty="0" smtClean="0"/>
              <a:t>dengan</a:t>
            </a:r>
            <a:endParaRPr lang="en-US" dirty="0" smtClean="0"/>
          </a:p>
          <a:p>
            <a:pPr algn="l">
              <a:defRPr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id-ID" dirty="0" smtClean="0"/>
              <a:t>mengadakan </a:t>
            </a:r>
            <a:r>
              <a:rPr lang="id-ID" dirty="0"/>
              <a:t>kunjungan ke Dinas Kebudayaan </a:t>
            </a:r>
            <a:r>
              <a:rPr lang="id-ID" dirty="0" smtClean="0"/>
              <a:t>Daerah </a:t>
            </a:r>
            <a:r>
              <a:rPr lang="id-ID" dirty="0"/>
              <a:t>Surakarta dan </a:t>
            </a:r>
            <a:endParaRPr lang="en-US" dirty="0" smtClean="0"/>
          </a:p>
          <a:p>
            <a:pPr algn="l">
              <a:defRPr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id-ID" dirty="0" smtClean="0"/>
              <a:t>Dinas </a:t>
            </a:r>
            <a:r>
              <a:rPr lang="id-ID" dirty="0"/>
              <a:t>Kebudayaan Daerah Sumatera Barat </a:t>
            </a:r>
            <a:endParaRPr lang="id-ID" dirty="0" smtClean="0"/>
          </a:p>
          <a:p>
            <a:pPr algn="l">
              <a:defRPr/>
            </a:pPr>
            <a:endParaRPr lang="id-ID" dirty="0"/>
          </a:p>
          <a:p>
            <a:pPr algn="l">
              <a:defRPr/>
            </a:pPr>
            <a:r>
              <a:rPr lang="id-ID" dirty="0"/>
              <a:t>2015 – Rancangan Pembangunan Database </a:t>
            </a:r>
            <a:r>
              <a:rPr lang="id-ID" dirty="0" smtClean="0"/>
              <a:t>ISMN</a:t>
            </a:r>
          </a:p>
          <a:p>
            <a:pPr algn="l">
              <a:defRPr/>
            </a:pPr>
            <a:endParaRPr lang="id-ID" dirty="0"/>
          </a:p>
          <a:p>
            <a:pPr algn="l">
              <a:defRPr/>
            </a:pPr>
            <a:r>
              <a:rPr lang="id-ID" dirty="0"/>
              <a:t>2015 – Penerjemahan Manual Users ISMN</a:t>
            </a:r>
          </a:p>
        </p:txBody>
      </p:sp>
    </p:spTree>
    <p:extLst>
      <p:ext uri="{BB962C8B-B14F-4D97-AF65-F5344CB8AC3E}">
        <p14:creationId xmlns:p14="http://schemas.microsoft.com/office/powerpoint/2010/main" val="13904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174</TotalTime>
  <Words>743</Words>
  <Application>Microsoft Office PowerPoint</Application>
  <PresentationFormat>Widescreen</PresentationFormat>
  <Paragraphs>127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Brush Script MT</vt:lpstr>
      <vt:lpstr>Calibri</vt:lpstr>
      <vt:lpstr>Century Gothic</vt:lpstr>
      <vt:lpstr>Garamond</vt:lpstr>
      <vt:lpstr>OCR-A BT</vt:lpstr>
      <vt:lpstr>Segoe UI Symbol</vt:lpstr>
      <vt:lpstr>Times New Roman</vt:lpstr>
      <vt:lpstr>Wingdings</vt:lpstr>
      <vt:lpstr>Savon</vt:lpstr>
      <vt:lpstr>Perkembangan ISMN di Indonesia</vt:lpstr>
      <vt:lpstr>INTERNATIONAL STANDARD MUSIC NUMBER (ISMN)</vt:lpstr>
      <vt:lpstr>Manfaat &amp; Fungsi  ISMN</vt:lpstr>
      <vt:lpstr>ISMN diberikan kepada  :</vt:lpstr>
      <vt:lpstr>PENGERTIAN &amp; STRUKTUR  ismn</vt:lpstr>
      <vt:lpstr>ISMN M-9013892-0-5     10 digit  ISMN 979-0- 9013892-0-5     13 digit</vt:lpstr>
      <vt:lpstr>SeJARAH ISMN INDONESIA</vt:lpstr>
      <vt:lpstr>Kegiatan PERPUSNAS dalam upaya pengumpulan partitur musik</vt:lpstr>
      <vt:lpstr>Kegiatan PERPUSNAS dalam upaya pengumpulan partitur musik</vt:lpstr>
      <vt:lpstr>Kegiatan PERPUSNAS dalam upaya pengumpulan partitur musik</vt:lpstr>
      <vt:lpstr>Hasil pengumpulan partitur </vt:lpstr>
      <vt:lpstr>PERSYARATAN PERMOHONAN ISMN</vt:lpstr>
      <vt:lpstr>                                                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ISMN di Indonesia</dc:title>
  <dc:creator>hp</dc:creator>
  <cp:lastModifiedBy>perpusnas</cp:lastModifiedBy>
  <cp:revision>20</cp:revision>
  <cp:lastPrinted>2018-11-14T03:19:49Z</cp:lastPrinted>
  <dcterms:created xsi:type="dcterms:W3CDTF">2018-11-13T14:13:11Z</dcterms:created>
  <dcterms:modified xsi:type="dcterms:W3CDTF">2018-11-14T03:30:09Z</dcterms:modified>
</cp:coreProperties>
</file>