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286" r:id="rId3"/>
    <p:sldId id="287" r:id="rId4"/>
    <p:sldId id="333" r:id="rId5"/>
    <p:sldId id="397" r:id="rId6"/>
    <p:sldId id="399" r:id="rId7"/>
    <p:sldId id="291" r:id="rId8"/>
    <p:sldId id="400" r:id="rId9"/>
    <p:sldId id="320" r:id="rId10"/>
    <p:sldId id="319" r:id="rId11"/>
    <p:sldId id="401" r:id="rId12"/>
    <p:sldId id="259" r:id="rId13"/>
    <p:sldId id="260" r:id="rId14"/>
    <p:sldId id="261" r:id="rId15"/>
    <p:sldId id="265" r:id="rId16"/>
    <p:sldId id="262" r:id="rId17"/>
    <p:sldId id="263" r:id="rId18"/>
    <p:sldId id="264" r:id="rId19"/>
    <p:sldId id="276" r:id="rId20"/>
    <p:sldId id="280" r:id="rId21"/>
    <p:sldId id="282" r:id="rId22"/>
    <p:sldId id="281" r:id="rId23"/>
    <p:sldId id="277" r:id="rId24"/>
    <p:sldId id="278" r:id="rId25"/>
    <p:sldId id="279" r:id="rId26"/>
    <p:sldId id="292" r:id="rId27"/>
    <p:sldId id="293" r:id="rId28"/>
    <p:sldId id="294" r:id="rId29"/>
    <p:sldId id="392" r:id="rId30"/>
    <p:sldId id="318" r:id="rId31"/>
    <p:sldId id="296" r:id="rId32"/>
    <p:sldId id="266" r:id="rId33"/>
    <p:sldId id="267" r:id="rId34"/>
    <p:sldId id="284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285" r:id="rId58"/>
    <p:sldId id="379" r:id="rId59"/>
  </p:sldIdLst>
  <p:sldSz cx="12192000" cy="6858000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Judul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9370</c:v>
                </c:pt>
                <c:pt idx="1">
                  <c:v>17618</c:v>
                </c:pt>
                <c:pt idx="2">
                  <c:v>46187</c:v>
                </c:pt>
                <c:pt idx="3">
                  <c:v>45966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3-472F-9AAD-FB2D9287AB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Eksemplar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18740</c:v>
                </c:pt>
                <c:pt idx="1">
                  <c:v>35236</c:v>
                </c:pt>
                <c:pt idx="2">
                  <c:v>93322</c:v>
                </c:pt>
                <c:pt idx="3">
                  <c:v>110734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3-472F-9AAD-FB2D9287AB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119832"/>
        <c:axId val="401118520"/>
        <c:axId val="0"/>
      </c:bar3DChart>
      <c:catAx>
        <c:axId val="40111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18520"/>
        <c:crosses val="autoZero"/>
        <c:auto val="1"/>
        <c:lblAlgn val="ctr"/>
        <c:lblOffset val="100"/>
        <c:noMultiLvlLbl val="0"/>
      </c:catAx>
      <c:valAx>
        <c:axId val="40111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1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181C3-C77C-4869-A344-619D88EF06AC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66026473-268C-4B54-AEC0-78F1272B151E}">
      <dgm:prSet phldrT="[Text]" custT="1"/>
      <dgm:spPr/>
      <dgm:t>
        <a:bodyPr/>
        <a:lstStyle/>
        <a:p>
          <a:r>
            <a:rPr lang="en-US" sz="2400"/>
            <a:t>Undang-Undang no</a:t>
          </a:r>
          <a:r>
            <a:rPr lang="en-US" sz="2400" b="1"/>
            <a:t>. 4</a:t>
          </a:r>
          <a:r>
            <a:rPr lang="id-ID" sz="2400" b="1"/>
            <a:t> tahun </a:t>
          </a:r>
          <a:r>
            <a:rPr lang="en-US" sz="2400" b="1"/>
            <a:t>1990</a:t>
          </a:r>
          <a:br>
            <a:rPr lang="en-US" sz="2400"/>
          </a:br>
          <a:r>
            <a:rPr lang="en-US" sz="2400"/>
            <a:t>tentang Serah Simpan Karya Cetak dan Karya Rekam</a:t>
          </a:r>
          <a:endParaRPr lang="en-GB" sz="2400" dirty="0"/>
        </a:p>
      </dgm:t>
    </dgm:pt>
    <dgm:pt modelId="{D68AE12D-23E1-412F-B32E-2811C4D943DB}" type="parTrans" cxnId="{A03AF0DA-9869-4A2D-88C1-B66D4E73A412}">
      <dgm:prSet/>
      <dgm:spPr/>
      <dgm:t>
        <a:bodyPr/>
        <a:lstStyle/>
        <a:p>
          <a:endParaRPr lang="en-GB"/>
        </a:p>
      </dgm:t>
    </dgm:pt>
    <dgm:pt modelId="{94429CA5-338F-46DE-9C8A-EF87446274A3}" type="sibTrans" cxnId="{A03AF0DA-9869-4A2D-88C1-B66D4E73A412}">
      <dgm:prSet/>
      <dgm:spPr/>
      <dgm:t>
        <a:bodyPr/>
        <a:lstStyle/>
        <a:p>
          <a:endParaRPr lang="en-GB"/>
        </a:p>
      </dgm:t>
    </dgm:pt>
    <dgm:pt modelId="{ED70F407-D972-43AA-87AE-26CC2E77B732}">
      <dgm:prSet phldrT="[Text]" custT="1"/>
      <dgm:spPr/>
      <dgm:t>
        <a:bodyPr/>
        <a:lstStyle/>
        <a:p>
          <a:r>
            <a:rPr lang="en-US" sz="20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Undang-Undang</a:t>
          </a:r>
          <a: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no. 13</a:t>
          </a:r>
          <a:r>
            <a:rPr lang="id-ID" sz="20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 tahun </a:t>
          </a:r>
          <a:r>
            <a:rPr lang="en-US" sz="2000" b="1" dirty="0">
              <a:latin typeface="Segoe UI Semibold" panose="020B0702040204020203" pitchFamily="34" charset="0"/>
              <a:cs typeface="Segoe UI Semibold" panose="020B0702040204020203" pitchFamily="34" charset="0"/>
            </a:rPr>
            <a:t>2018</a:t>
          </a:r>
          <a:b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</a:br>
          <a:r>
            <a:rPr lang="en-US" sz="20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tentang</a:t>
          </a:r>
          <a:b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</a:br>
          <a:r>
            <a:rPr lang="en-US" sz="20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Serah</a:t>
          </a:r>
          <a: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Simpan</a:t>
          </a:r>
          <a: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Karya</a:t>
          </a:r>
          <a: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Cetak</a:t>
          </a:r>
          <a:r>
            <a:rPr lang="en-US" sz="20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700" dirty="0">
              <a:latin typeface="Segoe UI Semibold" panose="020B0702040204020203" pitchFamily="34" charset="0"/>
              <a:cs typeface="Segoe UI Semibold" panose="020B0702040204020203" pitchFamily="34" charset="0"/>
            </a:rPr>
            <a:t>dan </a:t>
          </a:r>
          <a:r>
            <a:rPr lang="en-US" sz="17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Karya</a:t>
          </a:r>
          <a:r>
            <a:rPr lang="en-US" sz="17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7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Rekam</a:t>
          </a:r>
          <a:endParaRPr lang="en-GB" sz="1700" dirty="0"/>
        </a:p>
      </dgm:t>
    </dgm:pt>
    <dgm:pt modelId="{33BC3CC5-5198-4D8E-AC0E-6C92F0063062}" type="parTrans" cxnId="{10AAF2DE-D5D4-4124-B676-EBF0BDFC04E9}">
      <dgm:prSet/>
      <dgm:spPr/>
      <dgm:t>
        <a:bodyPr/>
        <a:lstStyle/>
        <a:p>
          <a:endParaRPr lang="en-GB"/>
        </a:p>
      </dgm:t>
    </dgm:pt>
    <dgm:pt modelId="{2E99786C-FB8F-4965-A7BA-4E6DB3A2B24E}" type="sibTrans" cxnId="{10AAF2DE-D5D4-4124-B676-EBF0BDFC04E9}">
      <dgm:prSet/>
      <dgm:spPr/>
      <dgm:t>
        <a:bodyPr/>
        <a:lstStyle/>
        <a:p>
          <a:endParaRPr lang="en-GB"/>
        </a:p>
      </dgm:t>
    </dgm:pt>
    <dgm:pt modelId="{4B951C56-6DC2-4D26-AFE9-C9E65D9E7C0D}" type="pres">
      <dgm:prSet presAssocID="{598181C3-C77C-4869-A344-619D88EF06AC}" presName="Name0" presStyleCnt="0">
        <dgm:presLayoutVars>
          <dgm:dir/>
          <dgm:resizeHandles val="exact"/>
        </dgm:presLayoutVars>
      </dgm:prSet>
      <dgm:spPr/>
    </dgm:pt>
    <dgm:pt modelId="{68F94D58-AACC-4C1A-B8A4-F79B28038B16}" type="pres">
      <dgm:prSet presAssocID="{66026473-268C-4B54-AEC0-78F1272B151E}" presName="composite" presStyleCnt="0"/>
      <dgm:spPr/>
    </dgm:pt>
    <dgm:pt modelId="{1376D55B-08D9-442E-BBE5-F8654E6A1064}" type="pres">
      <dgm:prSet presAssocID="{66026473-268C-4B54-AEC0-78F1272B151E}" presName="bgChev" presStyleLbl="node1" presStyleIdx="0" presStyleCnt="2"/>
      <dgm:spPr/>
    </dgm:pt>
    <dgm:pt modelId="{32A6C4A6-7A27-4849-A526-21F4BA866CD2}" type="pres">
      <dgm:prSet presAssocID="{66026473-268C-4B54-AEC0-78F1272B151E}" presName="txNode" presStyleLbl="fgAcc1" presStyleIdx="0" presStyleCnt="2" custScaleX="115082">
        <dgm:presLayoutVars>
          <dgm:bulletEnabled val="1"/>
        </dgm:presLayoutVars>
      </dgm:prSet>
      <dgm:spPr/>
    </dgm:pt>
    <dgm:pt modelId="{AC20C48F-0AA4-4B92-9C4F-3C583BB6231E}" type="pres">
      <dgm:prSet presAssocID="{94429CA5-338F-46DE-9C8A-EF87446274A3}" presName="compositeSpace" presStyleCnt="0"/>
      <dgm:spPr/>
    </dgm:pt>
    <dgm:pt modelId="{711CB385-ABD9-4A4E-A55D-62D20E467F61}" type="pres">
      <dgm:prSet presAssocID="{ED70F407-D972-43AA-87AE-26CC2E77B732}" presName="composite" presStyleCnt="0"/>
      <dgm:spPr/>
    </dgm:pt>
    <dgm:pt modelId="{95A58115-2CC7-4EBC-A880-9ED79CA2B5A8}" type="pres">
      <dgm:prSet presAssocID="{ED70F407-D972-43AA-87AE-26CC2E77B732}" presName="bgChev" presStyleLbl="node1" presStyleIdx="1" presStyleCnt="2"/>
      <dgm:spPr/>
    </dgm:pt>
    <dgm:pt modelId="{1543F22C-0EF3-4E3E-B8B4-B0503076E06B}" type="pres">
      <dgm:prSet presAssocID="{ED70F407-D972-43AA-87AE-26CC2E77B732}" presName="txNode" presStyleLbl="fgAcc1" presStyleIdx="1" presStyleCnt="2" custScaleX="115312">
        <dgm:presLayoutVars>
          <dgm:bulletEnabled val="1"/>
        </dgm:presLayoutVars>
      </dgm:prSet>
      <dgm:spPr/>
    </dgm:pt>
  </dgm:ptLst>
  <dgm:cxnLst>
    <dgm:cxn modelId="{80915D1E-D42C-4384-838D-50082F209C53}" type="presOf" srcId="{ED70F407-D972-43AA-87AE-26CC2E77B732}" destId="{1543F22C-0EF3-4E3E-B8B4-B0503076E06B}" srcOrd="0" destOrd="0" presId="urn:microsoft.com/office/officeart/2005/8/layout/chevronAccent+Icon"/>
    <dgm:cxn modelId="{7D8A9286-EE38-4878-A7A7-2F09A951ABC3}" type="presOf" srcId="{598181C3-C77C-4869-A344-619D88EF06AC}" destId="{4B951C56-6DC2-4D26-AFE9-C9E65D9E7C0D}" srcOrd="0" destOrd="0" presId="urn:microsoft.com/office/officeart/2005/8/layout/chevronAccent+Icon"/>
    <dgm:cxn modelId="{E55AB5B2-1CB3-4A47-9FCA-17FC999FFC42}" type="presOf" srcId="{66026473-268C-4B54-AEC0-78F1272B151E}" destId="{32A6C4A6-7A27-4849-A526-21F4BA866CD2}" srcOrd="0" destOrd="0" presId="urn:microsoft.com/office/officeart/2005/8/layout/chevronAccent+Icon"/>
    <dgm:cxn modelId="{A03AF0DA-9869-4A2D-88C1-B66D4E73A412}" srcId="{598181C3-C77C-4869-A344-619D88EF06AC}" destId="{66026473-268C-4B54-AEC0-78F1272B151E}" srcOrd="0" destOrd="0" parTransId="{D68AE12D-23E1-412F-B32E-2811C4D943DB}" sibTransId="{94429CA5-338F-46DE-9C8A-EF87446274A3}"/>
    <dgm:cxn modelId="{10AAF2DE-D5D4-4124-B676-EBF0BDFC04E9}" srcId="{598181C3-C77C-4869-A344-619D88EF06AC}" destId="{ED70F407-D972-43AA-87AE-26CC2E77B732}" srcOrd="1" destOrd="0" parTransId="{33BC3CC5-5198-4D8E-AC0E-6C92F0063062}" sibTransId="{2E99786C-FB8F-4965-A7BA-4E6DB3A2B24E}"/>
    <dgm:cxn modelId="{1495B890-7F94-4A46-9903-178579B7E415}" type="presParOf" srcId="{4B951C56-6DC2-4D26-AFE9-C9E65D9E7C0D}" destId="{68F94D58-AACC-4C1A-B8A4-F79B28038B16}" srcOrd="0" destOrd="0" presId="urn:microsoft.com/office/officeart/2005/8/layout/chevronAccent+Icon"/>
    <dgm:cxn modelId="{073CCB61-12C1-4D12-B0A6-751A83F6D0FD}" type="presParOf" srcId="{68F94D58-AACC-4C1A-B8A4-F79B28038B16}" destId="{1376D55B-08D9-442E-BBE5-F8654E6A1064}" srcOrd="0" destOrd="0" presId="urn:microsoft.com/office/officeart/2005/8/layout/chevronAccent+Icon"/>
    <dgm:cxn modelId="{6097F726-4655-4A71-9C4E-06E133339922}" type="presParOf" srcId="{68F94D58-AACC-4C1A-B8A4-F79B28038B16}" destId="{32A6C4A6-7A27-4849-A526-21F4BA866CD2}" srcOrd="1" destOrd="0" presId="urn:microsoft.com/office/officeart/2005/8/layout/chevronAccent+Icon"/>
    <dgm:cxn modelId="{FDFFD8D8-5439-4779-BF63-19473BA73426}" type="presParOf" srcId="{4B951C56-6DC2-4D26-AFE9-C9E65D9E7C0D}" destId="{AC20C48F-0AA4-4B92-9C4F-3C583BB6231E}" srcOrd="1" destOrd="0" presId="urn:microsoft.com/office/officeart/2005/8/layout/chevronAccent+Icon"/>
    <dgm:cxn modelId="{4D861B51-CCB7-4D31-B401-FB07C137B47E}" type="presParOf" srcId="{4B951C56-6DC2-4D26-AFE9-C9E65D9E7C0D}" destId="{711CB385-ABD9-4A4E-A55D-62D20E467F61}" srcOrd="2" destOrd="0" presId="urn:microsoft.com/office/officeart/2005/8/layout/chevronAccent+Icon"/>
    <dgm:cxn modelId="{DF399731-15CE-4144-80A7-1D761EB9A632}" type="presParOf" srcId="{711CB385-ABD9-4A4E-A55D-62D20E467F61}" destId="{95A58115-2CC7-4EBC-A880-9ED79CA2B5A8}" srcOrd="0" destOrd="0" presId="urn:microsoft.com/office/officeart/2005/8/layout/chevronAccent+Icon"/>
    <dgm:cxn modelId="{E70BB3A8-3F97-482D-9AE4-877E4D844807}" type="presParOf" srcId="{711CB385-ABD9-4A4E-A55D-62D20E467F61}" destId="{1543F22C-0EF3-4E3E-B8B4-B0503076E06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6D55B-08D9-442E-BBE5-F8654E6A1064}">
      <dsp:nvSpPr>
        <dsp:cNvPr id="0" name=""/>
        <dsp:cNvSpPr/>
      </dsp:nvSpPr>
      <dsp:spPr>
        <a:xfrm>
          <a:off x="2351" y="1227482"/>
          <a:ext cx="4209970" cy="1625048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6C4A6-7A27-4849-A526-21F4BA866CD2}">
      <dsp:nvSpPr>
        <dsp:cNvPr id="0" name=""/>
        <dsp:cNvSpPr/>
      </dsp:nvSpPr>
      <dsp:spPr>
        <a:xfrm>
          <a:off x="856921" y="1633744"/>
          <a:ext cx="4091264" cy="162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Undang-Undang no</a:t>
          </a:r>
          <a:r>
            <a:rPr lang="en-US" sz="2400" b="1" kern="1200"/>
            <a:t>. 4</a:t>
          </a:r>
          <a:r>
            <a:rPr lang="id-ID" sz="2400" b="1" kern="1200"/>
            <a:t> tahun </a:t>
          </a:r>
          <a:r>
            <a:rPr lang="en-US" sz="2400" b="1" kern="1200"/>
            <a:t>1990</a:t>
          </a:r>
          <a:br>
            <a:rPr lang="en-US" sz="2400" kern="1200"/>
          </a:br>
          <a:r>
            <a:rPr lang="en-US" sz="2400" kern="1200"/>
            <a:t>tentang Serah Simpan Karya Cetak dan Karya Rekam</a:t>
          </a:r>
          <a:endParaRPr lang="en-GB" sz="2400" kern="1200" dirty="0"/>
        </a:p>
      </dsp:txBody>
      <dsp:txXfrm>
        <a:off x="904517" y="1681340"/>
        <a:ext cx="3996072" cy="1529856"/>
      </dsp:txXfrm>
    </dsp:sp>
    <dsp:sp modelId="{95A58115-2CC7-4EBC-A880-9ED79CA2B5A8}">
      <dsp:nvSpPr>
        <dsp:cNvPr id="0" name=""/>
        <dsp:cNvSpPr/>
      </dsp:nvSpPr>
      <dsp:spPr>
        <a:xfrm>
          <a:off x="5079162" y="1227482"/>
          <a:ext cx="4209970" cy="1625048"/>
        </a:xfrm>
        <a:prstGeom prst="chevron">
          <a:avLst>
            <a:gd name="adj" fmla="val 40000"/>
          </a:avLst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F22C-0EF3-4E3E-B8B4-B0503076E06B}">
      <dsp:nvSpPr>
        <dsp:cNvPr id="0" name=""/>
        <dsp:cNvSpPr/>
      </dsp:nvSpPr>
      <dsp:spPr>
        <a:xfrm>
          <a:off x="5929644" y="1633744"/>
          <a:ext cx="4099441" cy="162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127514"/>
              <a:satOff val="-3666"/>
              <a:lumOff val="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Undang-Undang</a:t>
          </a:r>
          <a: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no. 13</a:t>
          </a:r>
          <a:r>
            <a:rPr lang="id-ID" sz="20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tahun </a:t>
          </a:r>
          <a:r>
            <a:rPr lang="en-US" sz="2000" b="1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2018</a:t>
          </a:r>
          <a:b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</a:br>
          <a:r>
            <a:rPr lang="en-US" sz="20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tentang</a:t>
          </a:r>
          <a:b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</a:br>
          <a:r>
            <a:rPr lang="en-US" sz="20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Serah</a:t>
          </a:r>
          <a: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Simpan</a:t>
          </a:r>
          <a: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Karya</a:t>
          </a:r>
          <a: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0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Cetak</a:t>
          </a:r>
          <a:r>
            <a:rPr lang="en-US" sz="20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dan </a:t>
          </a:r>
          <a:r>
            <a:rPr lang="en-US" sz="17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Karya</a:t>
          </a:r>
          <a:r>
            <a:rPr lang="en-US" sz="1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17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Rekam</a:t>
          </a:r>
          <a:endParaRPr lang="en-GB" sz="1700" kern="1200" dirty="0"/>
        </a:p>
      </dsp:txBody>
      <dsp:txXfrm>
        <a:off x="5977240" y="1681340"/>
        <a:ext cx="4004249" cy="1529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0203-4247-4F94-9755-266A2C6E4CEA}" type="datetimeFigureOut">
              <a:rPr lang="id-ID" smtClean="0"/>
              <a:t>18/04/2019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736E1-E993-4688-B837-5C01118FFEC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82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9B281-71D8-4AF1-9B90-8A4217B31B46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72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92FE-4D74-449A-B4F8-55E3CD528D19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593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92FE-4D74-449A-B4F8-55E3CD528D19}" type="slidenum">
              <a:rPr lang="id-ID" smtClean="0"/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1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rpusnas.go.id/" TargetMode="External"/><Relationship Id="rId4" Type="http://schemas.openxmlformats.org/officeDocument/2006/relationships/hyperlink" Target="http://www.pnri.go.id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026926"/>
            <a:ext cx="8689976" cy="1415521"/>
          </a:xfrm>
        </p:spPr>
        <p:txBody>
          <a:bodyPr>
            <a:normAutofit/>
          </a:bodyPr>
          <a:lstStyle/>
          <a:p>
            <a:r>
              <a:rPr lang="id-ID" sz="3600" b="1" cap="none" dirty="0">
                <a:latin typeface="Monotype Corsiva" panose="03010101010201010101" pitchFamily="66" charset="0"/>
              </a:rPr>
              <a:t>Pencantuman ISBN</a:t>
            </a:r>
            <a:br>
              <a:rPr lang="id-ID" sz="3600" b="1" cap="none" dirty="0">
                <a:latin typeface="Monotype Corsiva" panose="03010101010201010101" pitchFamily="66" charset="0"/>
              </a:rPr>
            </a:br>
            <a:r>
              <a:rPr lang="id-ID" sz="3600" b="1" cap="none" dirty="0">
                <a:latin typeface="Monotype Corsiva" panose="03010101010201010101" pitchFamily="66" charset="0"/>
              </a:rPr>
              <a:t> dalam Meningkatkan Mutu Perbukuan Nasional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442447"/>
            <a:ext cx="8689976" cy="1371599"/>
          </a:xfrm>
        </p:spPr>
        <p:txBody>
          <a:bodyPr/>
          <a:lstStyle/>
          <a:p>
            <a:endParaRPr lang="id-ID" cap="none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id-ID" cap="none" dirty="0">
                <a:solidFill>
                  <a:schemeClr val="tx1"/>
                </a:solidFill>
                <a:latin typeface="Monotype Corsiva" panose="03010101010201010101" pitchFamily="66" charset="0"/>
              </a:rPr>
              <a:t>Tim ISBN Perpustakaan Nasional RI</a:t>
            </a:r>
          </a:p>
        </p:txBody>
      </p:sp>
    </p:spTree>
    <p:extLst>
      <p:ext uri="{BB962C8B-B14F-4D97-AF65-F5344CB8AC3E}">
        <p14:creationId xmlns:p14="http://schemas.microsoft.com/office/powerpoint/2010/main" val="308299574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967" y="275184"/>
            <a:ext cx="9749852" cy="1073931"/>
          </a:xfrm>
        </p:spPr>
        <p:txBody>
          <a:bodyPr/>
          <a:lstStyle/>
          <a:p>
            <a:pPr algn="ctr"/>
            <a:r>
              <a:rPr lang="id-ID" b="1" dirty="0"/>
              <a:t>PENYERAHAN TERBITAN KCKR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72159" y="1360930"/>
          <a:ext cx="97917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3576322307"/>
                    </a:ext>
                  </a:extLst>
                </a:gridCol>
                <a:gridCol w="1510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WILAYAH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KODE WILAYAH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TERBITAN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 PENERBIT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 Yogyakarta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 Tengah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 Timur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Nusa Tenggara Barat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Nusa Tenggara Timur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Kalimantan Selatan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Kalimantan Tengah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Kalimantan Timur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Kalimantan Barat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4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5F0E-C828-4193-B1C5-B423FA1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9956489" cy="1664626"/>
          </a:xfrm>
        </p:spPr>
        <p:txBody>
          <a:bodyPr/>
          <a:lstStyle/>
          <a:p>
            <a:r>
              <a:rPr lang="id-ID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PENGERTIAN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ISBN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14D76-43EC-4D8A-8569-34919D648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9956489" cy="1368183"/>
          </a:xfrm>
        </p:spPr>
        <p:txBody>
          <a:bodyPr>
            <a:normAutofit/>
          </a:bodyPr>
          <a:lstStyle/>
          <a:p>
            <a:pPr algn="r"/>
            <a:r>
              <a:rPr lang="id-ID" sz="40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STRUKTUR ISBN</a:t>
            </a:r>
            <a:endParaRPr lang="en-GB" sz="40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974D669E-75CB-43F0-8D56-972487295FFB}"/>
              </a:ext>
            </a:extLst>
          </p:cNvPr>
          <p:cNvSpPr/>
          <p:nvPr/>
        </p:nvSpPr>
        <p:spPr>
          <a:xfrm>
            <a:off x="2855741" y="1660877"/>
            <a:ext cx="815926" cy="4479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D68E70B9-F2EC-41F4-8E6A-6A9BACCE579F}"/>
              </a:ext>
            </a:extLst>
          </p:cNvPr>
          <p:cNvSpPr/>
          <p:nvPr/>
        </p:nvSpPr>
        <p:spPr>
          <a:xfrm>
            <a:off x="6229643" y="3433467"/>
            <a:ext cx="815926" cy="4479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867E207F-3AFB-4B51-A274-1653A0587431}"/>
              </a:ext>
            </a:extLst>
          </p:cNvPr>
          <p:cNvSpPr/>
          <p:nvPr/>
        </p:nvSpPr>
        <p:spPr>
          <a:xfrm rot="10800000">
            <a:off x="10602977" y="4335086"/>
            <a:ext cx="815926" cy="4479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5015757E-1D1B-44C8-B387-24DF149C3456}"/>
              </a:ext>
            </a:extLst>
          </p:cNvPr>
          <p:cNvSpPr/>
          <p:nvPr/>
        </p:nvSpPr>
        <p:spPr>
          <a:xfrm rot="10800000">
            <a:off x="7948245" y="2403353"/>
            <a:ext cx="815926" cy="4479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2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095" y="1565197"/>
            <a:ext cx="9220910" cy="900747"/>
          </a:xfrm>
        </p:spPr>
        <p:txBody>
          <a:bodyPr>
            <a:normAutofit/>
          </a:bodyPr>
          <a:lstStyle/>
          <a:p>
            <a:r>
              <a:rPr lang="id-ID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= International Standard Book Number</a:t>
            </a:r>
            <a:br>
              <a:rPr lang="id-ID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078" y="2221112"/>
            <a:ext cx="10115793" cy="1371599"/>
          </a:xfrm>
        </p:spPr>
        <p:txBody>
          <a:bodyPr>
            <a:normAutofit/>
          </a:bodyPr>
          <a:lstStyle/>
          <a:p>
            <a:pPr algn="l"/>
            <a:r>
              <a:rPr lang="id-ID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merupakan pengenal/penanda internasional yang bersifat unik untuk publikasi monograf</a:t>
            </a:r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675113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95" y="402676"/>
            <a:ext cx="1875199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077" y="3273143"/>
            <a:ext cx="6854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Buku tercetak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Publikasi braile, peta, pamflet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Buku-buku untuk panduan pandang dengar (kaset, CD/DVD)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Publikasi dalam bentuk mikro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Buku audio (audiobook) dalam kaset, CD atau DVD 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Terbitan dalam bentuk elektronik  (e-book)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Perangkat lunak untuk pendididkan atau instruksiona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</a:t>
            </a:r>
            <a:endParaRPr lang="id-ID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589187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978-979-008-104-8                                           ISBN 978-602-02-0616-5</a:t>
            </a:r>
            <a:b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b        c         d      e                                                                                     a         b        c         d       e</a:t>
            </a:r>
            <a:endParaRPr lang="id-ID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016553"/>
            <a:ext cx="10363826" cy="3131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i="1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Prefix element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unsur prefix (978 produk dalam bentuk buku)</a:t>
            </a:r>
          </a:p>
          <a:p>
            <a:pPr marL="0" indent="0">
              <a:buNone/>
            </a:pPr>
            <a:r>
              <a:rPr lang="id-ID" i="1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Registration group element (group identifier) 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= unsur pengenal kelompok (979</a:t>
            </a:r>
            <a:r>
              <a:rPr lang="en-US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602</a:t>
            </a:r>
            <a:r>
              <a:rPr lang="en-US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dan</a:t>
            </a:r>
            <a:r>
              <a:rPr lang="en-US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623</a:t>
            </a:r>
          </a:p>
          <a:p>
            <a:pPr marL="0" indent="0">
              <a:buNone/>
            </a:pPr>
            <a:r>
              <a:rPr lang="en-US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adalah  Indonesia)</a:t>
            </a:r>
          </a:p>
          <a:p>
            <a:pPr marL="0" indent="0">
              <a:buNone/>
            </a:pPr>
            <a:r>
              <a:rPr lang="id-ID" i="1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Registrant element (publisher identity)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unsur pengenal penerbit</a:t>
            </a:r>
          </a:p>
          <a:p>
            <a:pPr marL="0" indent="0">
              <a:buNone/>
            </a:pPr>
            <a:r>
              <a:rPr lang="id-ID" i="1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Publications element (tittle identifier)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unsur pengenal judul</a:t>
            </a:r>
          </a:p>
          <a:p>
            <a:pPr marL="0" indent="0">
              <a:buNone/>
            </a:pP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 C</a:t>
            </a:r>
            <a:r>
              <a:rPr lang="id-ID" i="1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heck digit</a:t>
            </a:r>
            <a:r>
              <a:rPr 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unsur check digit /angka pemeriksa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675113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95" y="402676"/>
            <a:ext cx="1875199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6749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625" y="1113375"/>
            <a:ext cx="10364451" cy="667920"/>
          </a:xfrm>
        </p:spPr>
        <p:txBody>
          <a:bodyPr>
            <a:normAutofit/>
          </a:bodyPr>
          <a:lstStyle/>
          <a:p>
            <a:pPr algn="l"/>
            <a:r>
              <a:rPr lang="id-ID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Rentang Block number Indonesia</a:t>
            </a:r>
            <a:endParaRPr lang="id-ID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48625" y="1814560"/>
            <a:ext cx="5106026" cy="2069018"/>
          </a:xfrm>
        </p:spPr>
        <p:txBody>
          <a:bodyPr>
            <a:normAutofit fontScale="85000" lnSpcReduction="10000"/>
          </a:bodyPr>
          <a:lstStyle/>
          <a:p>
            <a:r>
              <a:rPr lang="id-ID" sz="2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10		ISBN 978-979-15000-0-5	</a:t>
            </a:r>
          </a:p>
          <a:p>
            <a:r>
              <a:rPr lang="id-ID" sz="2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100		ISBN 978-979-3000-00-8	</a:t>
            </a:r>
          </a:p>
          <a:p>
            <a:r>
              <a:rPr lang="id-ID" sz="2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1000		ISBN 978-979-400-000-7	</a:t>
            </a:r>
          </a:p>
          <a:p>
            <a:r>
              <a:rPr lang="id-ID" sz="2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10000		ISBN 978-979-20-0000-9</a:t>
            </a:r>
            <a:r>
              <a:rPr lang="id-ID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		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1762519"/>
            <a:ext cx="5105400" cy="2060026"/>
          </a:xfrm>
        </p:spPr>
        <p:txBody>
          <a:bodyPr/>
          <a:lstStyle/>
          <a:p>
            <a:pPr marL="0" indent="0"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ISBN 978-602-95000-0-4</a:t>
            </a:r>
          </a:p>
          <a:p>
            <a:pPr marL="0" indent="0">
              <a:buNone/>
            </a:pPr>
            <a:r>
              <a:rPr lang="id-ID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ISBN 978-602-8000-00-0</a:t>
            </a:r>
          </a:p>
          <a:p>
            <a:pPr marL="0" indent="0">
              <a:buNone/>
            </a:pPr>
            <a:r>
              <a:rPr lang="id-ID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ISBN 978-602-200-000-6</a:t>
            </a:r>
          </a:p>
          <a:p>
            <a:pPr marL="0" indent="0">
              <a:buNone/>
            </a:pPr>
            <a:r>
              <a:rPr lang="id-ID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ISBN 978-602-02-0000-2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414229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02138"/>
            <a:ext cx="1875199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48625" y="3916843"/>
            <a:ext cx="9425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Kesalahan yang sering dilakukan penerbit adalah memindahkan (-) dari Element Publisher yang telah ditetapkan sehingga terjadi uraian rentang ISBN yang salah</a:t>
            </a:r>
          </a:p>
          <a:p>
            <a:endParaRPr lang="id-ID" sz="2000" dirty="0">
              <a:solidFill>
                <a:srgbClr val="FF000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id-ID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Penerapan ISBN 13 digit mulai berlaku 1 Januari 2007 dan ISBN 10 digit harus dikonversi ke dalam 13 digit</a:t>
            </a:r>
          </a:p>
        </p:txBody>
      </p:sp>
    </p:spTree>
    <p:extLst>
      <p:ext uri="{BB962C8B-B14F-4D97-AF65-F5344CB8AC3E}">
        <p14:creationId xmlns:p14="http://schemas.microsoft.com/office/powerpoint/2010/main" val="37181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479176"/>
            <a:ext cx="10364451" cy="735518"/>
          </a:xfrm>
        </p:spPr>
        <p:txBody>
          <a:bodyPr>
            <a:normAutofit/>
          </a:bodyPr>
          <a:lstStyle/>
          <a:p>
            <a:pPr algn="l"/>
            <a:r>
              <a:rPr lang="id-ID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Contoh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Judul 	: 200 Inovasi BLI untuk kesejahteraan hutan dan lingkungan hidup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Penerbit	: Badan Litbang dan Inovasi Kehutanan Kementerian Lingkungan Hidup dan Kehutanan RI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ISBN 	978-979-8452-75-8</a:t>
            </a:r>
          </a:p>
          <a:p>
            <a:pPr marL="0" indent="0">
              <a:buNone/>
            </a:pPr>
            <a:r>
              <a:rPr lang="id-ID" cap="none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Tertabrak oleh</a:t>
            </a: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Judul 	: Ngobrol dengan Gus Dur dari alam kubur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Penerbit	: Pustaka Pesantren (Group LKiS)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Seharusnya  ISBN 978-979-98452</a:t>
            </a:r>
          </a:p>
          <a:p>
            <a:pPr marL="0" indent="0">
              <a:buNone/>
            </a:pPr>
            <a:endParaRPr lang="id-ID" cap="none" dirty="0"/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627632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315541"/>
            <a:ext cx="1875199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251" y="1151686"/>
            <a:ext cx="8689976" cy="690562"/>
          </a:xfrm>
        </p:spPr>
        <p:txBody>
          <a:bodyPr>
            <a:noAutofit/>
          </a:bodyPr>
          <a:lstStyle/>
          <a:p>
            <a:r>
              <a:rPr lang="id-ID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MANFAAT  ISBN </a:t>
            </a:r>
            <a:endParaRPr lang="id-ID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251" y="2097276"/>
            <a:ext cx="9629420" cy="387321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id-ID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Identitas sebuah buku</a:t>
            </a:r>
          </a:p>
          <a:p>
            <a:pPr marL="457200" indent="-457200" algn="l">
              <a:buAutoNum type="arabicPeriod"/>
            </a:pPr>
            <a:r>
              <a:rPr lang="id-ID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Sarana promosi </a:t>
            </a:r>
          </a:p>
          <a:p>
            <a:pPr marL="457200" indent="-457200" algn="l">
              <a:buAutoNum type="arabicPeriod"/>
            </a:pPr>
            <a:r>
              <a:rPr lang="id-ID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Alat untuk memperlancar arus distribusi</a:t>
            </a:r>
          </a:p>
          <a:p>
            <a:pPr marL="457200" indent="-457200" algn="l">
              <a:buAutoNum type="arabicPeriod"/>
            </a:pPr>
            <a:r>
              <a:rPr lang="id-ID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Meningkatkan point pada angka kredit untuk kenaikan pangkat/golongan, sekaligus menjadi salah satu alat ukur untuk akreditasi sebuah universitas</a:t>
            </a:r>
          </a:p>
          <a:p>
            <a:pPr marL="457200" indent="-457200" algn="l">
              <a:buAutoNum type="arabicPeriod"/>
            </a:pPr>
            <a:r>
              <a:rPr lang="id-ID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Sarana temu kembali informasi</a:t>
            </a:r>
          </a:p>
          <a:p>
            <a:pPr algn="l"/>
            <a:endParaRPr lang="id-ID" sz="2400" cap="none" dirty="0">
              <a:solidFill>
                <a:schemeClr val="tx1"/>
              </a:solidFill>
            </a:endParaRPr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414229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02138"/>
            <a:ext cx="1875199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39" y="1737611"/>
            <a:ext cx="10364451" cy="551377"/>
          </a:xfrm>
        </p:spPr>
        <p:txBody>
          <a:bodyPr>
            <a:noAutofit/>
          </a:bodyPr>
          <a:lstStyle/>
          <a:p>
            <a:r>
              <a:rPr lang="id-ID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PENCANTUMAN ISBN</a:t>
            </a:r>
            <a:endParaRPr lang="id-ID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7752" y="2637331"/>
            <a:ext cx="10363826" cy="3424107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ISBN diberikan kepada :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cap="non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buku baru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buku lama yang belum diberi ISBN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buku cetak ulang dengan revisi (min. 1 bab)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buku yang berubah judul (perubahan bukan pada desain cover atau warna)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buku yang dialihbentuk (CD atau e-book)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400" cap="none" dirty="0">
              <a:latin typeface="Times New Roman" pitchFamily="18" charset="0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cap="none" dirty="0">
              <a:latin typeface="Times New Roman" pitchFamily="18" charset="0"/>
            </a:endParaRP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id-ID" sz="1800" cap="none" dirty="0">
              <a:latin typeface="Times New Roman" pitchFamily="18" charset="0"/>
            </a:endParaRPr>
          </a:p>
          <a:p>
            <a:pPr marL="0" indent="0">
              <a:buNone/>
            </a:pPr>
            <a:endParaRPr lang="id-ID" sz="1800" cap="none" dirty="0"/>
          </a:p>
        </p:txBody>
      </p:sp>
      <p:pic>
        <p:nvPicPr>
          <p:cNvPr id="5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414229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102138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7906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438788"/>
            <a:ext cx="10364451" cy="551377"/>
          </a:xfrm>
        </p:spPr>
        <p:txBody>
          <a:bodyPr>
            <a:normAutofit/>
          </a:bodyPr>
          <a:lstStyle/>
          <a:p>
            <a:pPr algn="l"/>
            <a:r>
              <a:rPr lang="id-ID" sz="2800" b="1" dirty="0">
                <a:latin typeface="Times New Roman" pitchFamily="18" charset="0"/>
              </a:rPr>
              <a:t>Variasi TerbitAN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2219380"/>
            <a:ext cx="4236450" cy="3424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id-ID" sz="2200" b="1" cap="none" dirty="0">
                <a:latin typeface="Times New Roman" pitchFamily="18" charset="0"/>
              </a:rPr>
              <a:t>Yaasiin dan tahlil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id-ID" cap="none" dirty="0">
                <a:latin typeface="Times New Roman" pitchFamily="18" charset="0"/>
              </a:rPr>
              <a:t>ISBN 978-602-6441-28-7 (soft cover)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id-ID" cap="none" dirty="0">
                <a:latin typeface="Times New Roman" pitchFamily="18" charset="0"/>
              </a:rPr>
              <a:t>ISBN 978-602-6441-29-4 (hard cover)</a:t>
            </a:r>
          </a:p>
          <a:p>
            <a:pPr marL="0" indent="0">
              <a:buNone/>
            </a:pPr>
            <a:endParaRPr lang="id-ID" cap="none" dirty="0"/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200" b="1" cap="none" dirty="0">
                <a:latin typeface="Times New Roman" pitchFamily="18" charset="0"/>
              </a:rPr>
              <a:t>Tumbuh kembang manusia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200" b="1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1800" cap="none" dirty="0">
                <a:latin typeface="Times New Roman" pitchFamily="18" charset="0"/>
              </a:rPr>
              <a:t>ISBN 978-979-044-360-0 (no.jil.lengkap)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id-ID" sz="1800" cap="none" dirty="0">
                <a:latin typeface="Times New Roman" pitchFamily="18" charset="0"/>
              </a:rPr>
              <a:t>ISBN 978-979-044-361-7 (jil.1)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id-ID" sz="1800" cap="none" dirty="0">
                <a:latin typeface="Times New Roman" pitchFamily="18" charset="0"/>
              </a:rPr>
              <a:t>ISBN 978-979-044-362-4 (jil.2)</a:t>
            </a:r>
          </a:p>
          <a:p>
            <a:pPr marL="0" indent="0">
              <a:buNone/>
            </a:pPr>
            <a:endParaRPr lang="id-ID" cap="none" dirty="0"/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9" y="551178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3" y="239087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84576" y="2178629"/>
            <a:ext cx="429121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id-ID" b="1" dirty="0">
                <a:latin typeface="Times New Roman" pitchFamily="18" charset="0"/>
              </a:rPr>
              <a:t>Ekspedisi Citarum</a:t>
            </a:r>
          </a:p>
          <a:p>
            <a:pPr algn="just"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ISBN 978-602-412-364-2</a:t>
            </a:r>
          </a:p>
          <a:p>
            <a:pPr algn="just">
              <a:lnSpc>
                <a:spcPct val="90000"/>
              </a:lnSpc>
              <a:defRPr/>
            </a:pPr>
            <a:endParaRPr lang="id-ID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id-ID" b="1" dirty="0">
                <a:latin typeface="Times New Roman" pitchFamily="18" charset="0"/>
              </a:rPr>
              <a:t>Ekspedisi Citarum [sumber elektronis]</a:t>
            </a:r>
          </a:p>
          <a:p>
            <a:pPr algn="just"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ISBN 978-602-412-365-9 </a:t>
            </a:r>
          </a:p>
          <a:p>
            <a:pPr algn="just"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bukan </a:t>
            </a:r>
            <a:r>
              <a:rPr lang="id-ID" b="1" dirty="0">
                <a:latin typeface="Times New Roman" pitchFamily="18" charset="0"/>
              </a:rPr>
              <a:t>e</a:t>
            </a:r>
            <a:r>
              <a:rPr lang="id-ID" dirty="0">
                <a:latin typeface="Times New Roman" pitchFamily="18" charset="0"/>
              </a:rPr>
              <a:t>ISBN 978-602-412-365-9 </a:t>
            </a:r>
          </a:p>
          <a:p>
            <a:pPr algn="just">
              <a:lnSpc>
                <a:spcPct val="90000"/>
              </a:lnSpc>
              <a:defRPr/>
            </a:pPr>
            <a:endParaRPr lang="id-ID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d-ID" b="1" dirty="0">
                <a:latin typeface="Times New Roman" pitchFamily="18" charset="0"/>
                <a:sym typeface="Wingdings"/>
              </a:rPr>
              <a:t> </a:t>
            </a:r>
            <a:r>
              <a:rPr lang="id-ID" b="1" dirty="0">
                <a:latin typeface="Times New Roman" pitchFamily="18" charset="0"/>
              </a:rPr>
              <a:t>[sumber elektronis] adalah </a:t>
            </a:r>
            <a:r>
              <a:rPr lang="id-ID" dirty="0">
                <a:latin typeface="Times New Roman" pitchFamily="18" charset="0"/>
              </a:rPr>
              <a:t>GMD     </a:t>
            </a:r>
          </a:p>
          <a:p>
            <a:pPr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     (General Material Designation)</a:t>
            </a:r>
          </a:p>
          <a:p>
            <a:pPr algn="just">
              <a:lnSpc>
                <a:spcPct val="90000"/>
              </a:lnSpc>
              <a:defRPr/>
            </a:pPr>
            <a:endParaRPr lang="id-ID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Seharusnya :</a:t>
            </a:r>
          </a:p>
          <a:p>
            <a:pPr algn="just"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ISBN 978-602-412-365-9 (PDF)</a:t>
            </a:r>
          </a:p>
          <a:p>
            <a:pPr algn="just">
              <a:lnSpc>
                <a:spcPct val="90000"/>
              </a:lnSpc>
              <a:defRPr/>
            </a:pPr>
            <a:r>
              <a:rPr lang="id-ID" dirty="0">
                <a:latin typeface="Times New Roman" pitchFamily="18" charset="0"/>
              </a:rPr>
              <a:t>ISBN 978-602-412-365-9 (EPUB)</a:t>
            </a:r>
          </a:p>
          <a:p>
            <a:pPr algn="just">
              <a:lnSpc>
                <a:spcPct val="90000"/>
              </a:lnSpc>
              <a:defRPr/>
            </a:pPr>
            <a:endParaRPr lang="id-ID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id-ID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569004"/>
            <a:ext cx="10364451" cy="421162"/>
          </a:xfrm>
        </p:spPr>
        <p:txBody>
          <a:bodyPr>
            <a:normAutofit fontScale="90000"/>
          </a:bodyPr>
          <a:lstStyle/>
          <a:p>
            <a:pPr algn="l"/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Syarat prosiding seminar/pertemuan lainnya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a. Judul harus mengandung : nama pertemuan, tempat dan waktu pelaksanaan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600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b. Memiliki tema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600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c. Steering committee / susunan kepanitiaan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600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d. Penyunting (min. 2 orang)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600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e. Reviewer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600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f. Diterbitkan oleh lembaga penyelenggara pertemuan tersebut</a:t>
            </a: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600" cap="none" dirty="0">
              <a:latin typeface="Times New Roman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2600" cap="none" dirty="0">
                <a:latin typeface="Times New Roman" pitchFamily="18" charset="0"/>
              </a:rPr>
              <a:t>g. Terbit setelah seminar/pertemuan itu dilaksanakan </a:t>
            </a:r>
          </a:p>
          <a:p>
            <a:pPr marL="0" indent="0">
              <a:buNone/>
            </a:pPr>
            <a:endParaRPr lang="id-ID" cap="none" dirty="0"/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656276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344185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www.nb.rs/img/logo.gif"/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3" name="AutoShape 7" descr="http://www.nb.rs/img/logo.gif"/>
          <p:cNvSpPr>
            <a:spLocks noChangeAspect="1" noChangeArrowheads="1"/>
          </p:cNvSpPr>
          <p:nvPr/>
        </p:nvSpPr>
        <p:spPr bwMode="auto">
          <a:xfrm>
            <a:off x="1849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4" name="AutoShape 9" descr="http://www.nb.rs/img/logo.gif"/>
          <p:cNvSpPr>
            <a:spLocks noChangeAspect="1" noChangeArrowheads="1"/>
          </p:cNvSpPr>
          <p:nvPr/>
        </p:nvSpPr>
        <p:spPr bwMode="auto">
          <a:xfrm>
            <a:off x="2001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5" name="AutoShape 11" descr="http://www.nb.rs/img/logo.gif"/>
          <p:cNvSpPr>
            <a:spLocks noChangeAspect="1" noChangeArrowheads="1"/>
          </p:cNvSpPr>
          <p:nvPr/>
        </p:nvSpPr>
        <p:spPr bwMode="auto">
          <a:xfrm>
            <a:off x="21542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6" name="AutoShape 13" descr="http://www.nb.rs/img/logo.gif"/>
          <p:cNvSpPr>
            <a:spLocks noChangeAspect="1" noChangeArrowheads="1"/>
          </p:cNvSpPr>
          <p:nvPr/>
        </p:nvSpPr>
        <p:spPr bwMode="auto">
          <a:xfrm>
            <a:off x="2306638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7" name="AutoShape 15" descr="http://www.nb.rs/img/logo.gif"/>
          <p:cNvSpPr>
            <a:spLocks noChangeAspect="1" noChangeArrowheads="1"/>
          </p:cNvSpPr>
          <p:nvPr/>
        </p:nvSpPr>
        <p:spPr bwMode="auto">
          <a:xfrm>
            <a:off x="2459038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8" name="AutoShape 17" descr="http://www.nb.rs/img/logo.gif"/>
          <p:cNvSpPr>
            <a:spLocks noChangeAspect="1" noChangeArrowheads="1"/>
          </p:cNvSpPr>
          <p:nvPr/>
        </p:nvSpPr>
        <p:spPr bwMode="auto">
          <a:xfrm>
            <a:off x="2611438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9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414229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50" y="102138"/>
            <a:ext cx="1600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206320" y="1265776"/>
            <a:ext cx="3790485" cy="4363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 ORGANISASI</a:t>
            </a:r>
          </a:p>
        </p:txBody>
      </p: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285606" y="1060003"/>
            <a:ext cx="8468295" cy="5451617"/>
            <a:chOff x="1764" y="1164"/>
            <a:chExt cx="9450" cy="9714"/>
          </a:xfrm>
        </p:grpSpPr>
        <p:sp>
          <p:nvSpPr>
            <p:cNvPr id="14" name="Rectangle 37"/>
            <p:cNvSpPr>
              <a:spLocks noChangeArrowheads="1"/>
            </p:cNvSpPr>
            <p:nvPr/>
          </p:nvSpPr>
          <p:spPr bwMode="auto">
            <a:xfrm>
              <a:off x="6183" y="10109"/>
              <a:ext cx="2409" cy="741"/>
            </a:xfrm>
            <a:prstGeom prst="roundRect">
              <a:avLst/>
            </a:prstGeom>
            <a:gradFill rotWithShape="1">
              <a:gsLst>
                <a:gs pos="0">
                  <a:srgbClr val="333399">
                    <a:tint val="50000"/>
                    <a:satMod val="300000"/>
                  </a:srgbClr>
                </a:gs>
                <a:gs pos="35000">
                  <a:srgbClr val="333399">
                    <a:tint val="37000"/>
                    <a:satMod val="300000"/>
                  </a:srgbClr>
                </a:gs>
                <a:gs pos="100000">
                  <a:srgbClr val="3333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3339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黑体"/>
                  <a:cs typeface="Arial" pitchFamily="34" charset="0"/>
                </a:rPr>
                <a:t>Kelompok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黑体"/>
                  <a:cs typeface="Arial" pitchFamily="34" charset="0"/>
                </a:rPr>
                <a:t> KDT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黑体"/>
                  <a:cs typeface="Arial" pitchFamily="34" charset="0"/>
                </a:rPr>
                <a:t>dan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黑体"/>
                  <a:cs typeface="Arial" pitchFamily="34" charset="0"/>
                </a:rPr>
                <a:t> ISBN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黑体"/>
                <a:cs typeface="Arial" pitchFamily="34" charset="0"/>
              </a:endParaRPr>
            </a:p>
          </p:txBody>
        </p:sp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8805" y="10137"/>
              <a:ext cx="2409" cy="715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3389" y="10167"/>
              <a:ext cx="2409" cy="711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宋体" pitchFamily="2" charset="-122"/>
                  <a:cs typeface="Arial" pitchFamily="34" charset="0"/>
                </a:rPr>
                <a:t>Kelompok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宋体" pitchFamily="2" charset="-122"/>
                  <a:cs typeface="Arial" pitchFamily="34" charset="0"/>
                </a:rPr>
                <a:t> KIN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1764" y="1164"/>
              <a:ext cx="9242" cy="8944"/>
              <a:chOff x="1764" y="1164"/>
              <a:chExt cx="9242" cy="8944"/>
            </a:xfrm>
          </p:grpSpPr>
          <p:grpSp>
            <p:nvGrpSpPr>
              <p:cNvPr id="18" name="Group 41"/>
              <p:cNvGrpSpPr>
                <a:grpSpLocks/>
              </p:cNvGrpSpPr>
              <p:nvPr/>
            </p:nvGrpSpPr>
            <p:grpSpPr bwMode="auto">
              <a:xfrm>
                <a:off x="1764" y="1164"/>
                <a:ext cx="9242" cy="7956"/>
                <a:chOff x="1764" y="1164"/>
                <a:chExt cx="9242" cy="7956"/>
              </a:xfrm>
            </p:grpSpPr>
            <p:grpSp>
              <p:nvGrpSpPr>
                <p:cNvPr id="24" name="Group 42"/>
                <p:cNvGrpSpPr>
                  <a:grpSpLocks/>
                </p:cNvGrpSpPr>
                <p:nvPr/>
              </p:nvGrpSpPr>
              <p:grpSpPr bwMode="auto">
                <a:xfrm>
                  <a:off x="3541" y="1164"/>
                  <a:ext cx="7465" cy="6177"/>
                  <a:chOff x="2309" y="1164"/>
                  <a:chExt cx="7465" cy="6177"/>
                </a:xfrm>
              </p:grpSpPr>
              <p:sp>
                <p:nvSpPr>
                  <p:cNvPr id="3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956" y="1164"/>
                    <a:ext cx="2409" cy="1190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KEPALA </a:t>
                    </a:r>
                    <a:endParaRPr kumimoji="0" lang="id-ID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ea typeface="宋体" pitchFamily="2" charset="-122"/>
                      <a:cs typeface="Arial" pitchFamily="34" charset="0"/>
                    </a:endParaRP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PERPUSTAKAAN NASIONAL R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I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宋体" pitchFamily="2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365" y="3225"/>
                    <a:ext cx="2409" cy="623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SEKRETARIAT UTAMA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宋体" pitchFamily="2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3211"/>
                    <a:ext cx="2409" cy="623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INSPEKTORAT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宋体" pitchFamily="2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309" y="4472"/>
                    <a:ext cx="2437" cy="1219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Deputi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Bidang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Pengembangan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Bahan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Pustaka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dan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Jasa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Informasi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宋体" pitchFamily="2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365" y="4472"/>
                    <a:ext cx="2409" cy="1053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Deputi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Bidang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Sumber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Daya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Perpustakaan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宋体" pitchFamily="2" charset="-122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337" y="6288"/>
                    <a:ext cx="2409" cy="1053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Direktorat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Deposit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Bahan</a:t>
                    </a:r>
                    <a:r>
                      <a: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 </a:t>
                    </a:r>
                    <a:r>
                      <a:rPr kumimoji="0" lang="en-US" sz="12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ea typeface="宋体" pitchFamily="2" charset="-122"/>
                        <a:cs typeface="Arial" pitchFamily="34" charset="0"/>
                      </a:rPr>
                      <a:t>Pustaka</a:t>
                    </a:r>
                    <a:endPara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宋体" pitchFamily="2" charset="-122"/>
                      <a:cs typeface="Arial" pitchFamily="34" charset="0"/>
                    </a:endParaRPr>
                  </a:p>
                </p:txBody>
              </p:sp>
              <p:cxnSp>
                <p:nvCxnSpPr>
                  <p:cNvPr id="38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48" y="2354"/>
                    <a:ext cx="0" cy="173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3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558" y="2798"/>
                    <a:ext cx="5013" cy="387"/>
                    <a:chOff x="3558" y="2798"/>
                    <a:chExt cx="5013" cy="387"/>
                  </a:xfrm>
                </p:grpSpPr>
                <p:cxnSp>
                  <p:nvCxnSpPr>
                    <p:cNvPr id="45" name="AutoShape 5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58" y="2798"/>
                      <a:ext cx="501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" name="AutoShape 5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58" y="2798"/>
                      <a:ext cx="0" cy="38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" name="AutoShape 5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571" y="2798"/>
                      <a:ext cx="0" cy="38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4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561" y="4085"/>
                    <a:ext cx="5013" cy="387"/>
                    <a:chOff x="3558" y="2798"/>
                    <a:chExt cx="5013" cy="387"/>
                  </a:xfrm>
                </p:grpSpPr>
                <p:cxnSp>
                  <p:nvCxnSpPr>
                    <p:cNvPr id="42" name="AutoShape 5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58" y="2798"/>
                      <a:ext cx="501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" name="AutoShape 5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58" y="2798"/>
                      <a:ext cx="0" cy="38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4" name="AutoShape 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571" y="2798"/>
                      <a:ext cx="0" cy="38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41" name="AutoShape 5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267" y="5984"/>
                    <a:ext cx="58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" name="Group 59"/>
                <p:cNvGrpSpPr>
                  <a:grpSpLocks/>
                </p:cNvGrpSpPr>
                <p:nvPr/>
              </p:nvGrpSpPr>
              <p:grpSpPr bwMode="auto">
                <a:xfrm>
                  <a:off x="2976" y="7935"/>
                  <a:ext cx="3545" cy="387"/>
                  <a:chOff x="3558" y="2798"/>
                  <a:chExt cx="5013" cy="387"/>
                </a:xfrm>
              </p:grpSpPr>
              <p:cxnSp>
                <p:nvCxnSpPr>
                  <p:cNvPr id="29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58" y="2798"/>
                    <a:ext cx="501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" name="AutoShape 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58" y="2798"/>
                    <a:ext cx="0" cy="38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571" y="2798"/>
                    <a:ext cx="0" cy="38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6" name="AutoShape 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59" y="7632"/>
                  <a:ext cx="58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" name="Rectangle 64"/>
                <p:cNvSpPr>
                  <a:spLocks noChangeArrowheads="1"/>
                </p:cNvSpPr>
                <p:nvPr/>
              </p:nvSpPr>
              <p:spPr bwMode="auto">
                <a:xfrm>
                  <a:off x="1764" y="8322"/>
                  <a:ext cx="2409" cy="708"/>
                </a:xfrm>
                <a:prstGeom prst="round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宋体" pitchFamily="2" charset="-122"/>
                      <a:cs typeface="Segoe UI Semibold" panose="020B0702040204020203" pitchFamily="34" charset="0"/>
                    </a:rPr>
                    <a:t>Subdirektorat</a:t>
                  </a: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宋体" pitchFamily="2" charset="-122"/>
                      <a:cs typeface="Segoe UI Semibold" panose="020B0702040204020203" pitchFamily="34" charset="0"/>
                    </a:rPr>
                    <a:t>    Deposit</a:t>
                  </a:r>
                </a:p>
              </p:txBody>
            </p:sp>
            <p:sp>
              <p:nvSpPr>
                <p:cNvPr id="28" name="Rectangle 65"/>
                <p:cNvSpPr>
                  <a:spLocks noChangeArrowheads="1"/>
                </p:cNvSpPr>
                <p:nvPr/>
              </p:nvSpPr>
              <p:spPr bwMode="auto">
                <a:xfrm>
                  <a:off x="5798" y="8322"/>
                  <a:ext cx="2799" cy="798"/>
                </a:xfrm>
                <a:prstGeom prst="round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宋体" pitchFamily="2" charset="-122"/>
                      <a:cs typeface="Segoe UI Semibold" panose="020B0702040204020203" pitchFamily="34" charset="0"/>
                    </a:rPr>
                    <a:t>Subdirektorat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宋体" pitchFamily="2" charset="-122"/>
                      <a:cs typeface="Segoe UI Semibold" panose="020B0702040204020203" pitchFamily="34" charset="0"/>
                    </a:rPr>
                    <a:t>    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宋体" pitchFamily="2" charset="-122"/>
                      <a:cs typeface="Segoe UI Semibold" panose="020B0702040204020203" pitchFamily="34" charset="0"/>
                    </a:rPr>
                    <a:t>Bibiliografi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宋体" pitchFamily="2" charset="-122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9" name="Group 66"/>
              <p:cNvGrpSpPr>
                <a:grpSpLocks/>
              </p:cNvGrpSpPr>
              <p:nvPr/>
            </p:nvGrpSpPr>
            <p:grpSpPr bwMode="auto">
              <a:xfrm>
                <a:off x="4556" y="9527"/>
                <a:ext cx="5500" cy="552"/>
                <a:chOff x="5249" y="2314"/>
                <a:chExt cx="3332" cy="552"/>
              </a:xfrm>
            </p:grpSpPr>
            <p:cxnSp>
              <p:nvCxnSpPr>
                <p:cNvPr id="21" name="AutoShape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49" y="2314"/>
                  <a:ext cx="3322" cy="2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8581" y="2479"/>
                  <a:ext cx="0" cy="38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0" name="AutoShape 71"/>
              <p:cNvCxnSpPr>
                <a:cxnSpLocks noChangeShapeType="1"/>
              </p:cNvCxnSpPr>
              <p:nvPr/>
            </p:nvCxnSpPr>
            <p:spPr bwMode="auto">
              <a:xfrm rot="5400000">
                <a:off x="4362" y="9915"/>
                <a:ext cx="38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7154651" y="5525008"/>
            <a:ext cx="0" cy="554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015875B-9A5B-484E-A431-41015313EE75}"/>
              </a:ext>
            </a:extLst>
          </p:cNvPr>
          <p:cNvSpPr/>
          <p:nvPr/>
        </p:nvSpPr>
        <p:spPr>
          <a:xfrm>
            <a:off x="8781550" y="6124222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b="1" kern="0" dirty="0" err="1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Kelompok</a:t>
            </a:r>
            <a:r>
              <a:rPr lang="en-US" b="1" kern="0" dirty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 BNI</a:t>
            </a:r>
            <a:endParaRPr lang="en-US" b="1" kern="0" dirty="0">
              <a:solidFill>
                <a:srgbClr val="00206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44" y="1357875"/>
            <a:ext cx="10474681" cy="766761"/>
          </a:xfrm>
        </p:spPr>
        <p:txBody>
          <a:bodyPr>
            <a:noAutofit/>
          </a:bodyPr>
          <a:lstStyle/>
          <a:p>
            <a:r>
              <a:rPr lang="id-ID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Kebijakan pengurusan isbn </a:t>
            </a:r>
            <a:r>
              <a:rPr lang="id-ID" sz="28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7344" y="2367091"/>
            <a:ext cx="510602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d-ID" b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Full Single Account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pengurusan ISBN yang dikoordinir     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oleh satu badan yang ditunjuk oleh 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pimpinan lembaga berdasarkan surat 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keputusan (SK), seperti :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a. Untad Press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b. Suska Press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c. Udayana University Press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id-ID" sz="1900" b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Partial Single Account</a:t>
            </a:r>
          </a:p>
          <a:p>
            <a:pPr marL="0" indent="0">
              <a:buNone/>
            </a:pPr>
            <a:r>
              <a:rPr lang="id-ID" sz="19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a. Kementerian Kesehatan RI </a:t>
            </a:r>
          </a:p>
          <a:p>
            <a:pPr marL="0" indent="0">
              <a:buNone/>
            </a:pPr>
            <a:r>
              <a:rPr lang="id-ID" sz="19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    LPB (lembaga penerbit balitbangkes) </a:t>
            </a:r>
          </a:p>
          <a:p>
            <a:pPr marL="0" indent="0">
              <a:buNone/>
            </a:pPr>
            <a:r>
              <a:rPr lang="id-ID" sz="19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b. Universitas Islam Indonesia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19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    UII Press</a:t>
            </a:r>
          </a:p>
          <a:p>
            <a:pPr marL="0" indent="0">
              <a:buNone/>
            </a:pPr>
            <a:r>
              <a:rPr lang="id-ID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3.    B</a:t>
            </a:r>
            <a:r>
              <a:rPr lang="id-ID" b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anyak pintu</a:t>
            </a:r>
            <a:endParaRPr lang="id-ID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9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36" y="549967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4" y="245514"/>
            <a:ext cx="2119382" cy="111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4903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1452234"/>
            <a:ext cx="10860258" cy="645507"/>
          </a:xfrm>
        </p:spPr>
        <p:txBody>
          <a:bodyPr>
            <a:noAutofit/>
          </a:bodyPr>
          <a:lstStyle/>
          <a:p>
            <a:r>
              <a:rPr lang="id-ID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Pengurusan ISBN Satu Pintu</a:t>
            </a:r>
            <a:b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id-ID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Account</a:t>
            </a:r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id-ID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8528" y="2688787"/>
            <a:ext cx="10363826" cy="342410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id-ID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SK </a:t>
            </a: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pembentukan nama penerbit yang akan digunakan dalam standar penerbitannya disertai    kepengurusan </a:t>
            </a:r>
          </a:p>
          <a:p>
            <a:pPr marL="457200" indent="-457200">
              <a:buAutoNum type="arabicPeriod"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Mensosialisasikan SK tersebut kepada semua bagian di lingkungan lembaga yang bersangkutan</a:t>
            </a:r>
          </a:p>
          <a:p>
            <a:pPr marL="457200" indent="-457200">
              <a:buAutoNum type="arabicPeriod"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Memberikan surat tembusan ke Perpustakaan Nasional qq Tim ISBN</a:t>
            </a:r>
          </a:p>
          <a:p>
            <a:pPr marL="457200" indent="-457200">
              <a:buAutoNum type="arabicPeriod"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Mempunyai admin yang handal</a:t>
            </a:r>
          </a:p>
          <a:p>
            <a:pPr marL="457200" indent="-457200">
              <a:buAutoNum type="arabicPeriod"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Perpustakaan Nasional akan me-nonaktifkan semua prefix element publisher yang sudah dialokasikan atas unit-unit dalam kelembagaan tersebut.</a:t>
            </a:r>
            <a:endParaRPr lang="id-ID" cap="non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980" y="549967"/>
            <a:ext cx="1211656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8" y="245514"/>
            <a:ext cx="1838197" cy="111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44" y="1123185"/>
            <a:ext cx="10201259" cy="830318"/>
          </a:xfrm>
        </p:spPr>
        <p:txBody>
          <a:bodyPr>
            <a:noAutofit/>
          </a:bodyPr>
          <a:lstStyle/>
          <a:p>
            <a:r>
              <a:rPr lang="id-ID" sz="4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ISBN </a:t>
            </a:r>
            <a:r>
              <a:rPr lang="id-ID" sz="44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dan</a:t>
            </a:r>
            <a:r>
              <a:rPr lang="id-ID" sz="4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SINTA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7344" y="2070848"/>
            <a:ext cx="10550256" cy="4222376"/>
          </a:xfrm>
        </p:spPr>
        <p:txBody>
          <a:bodyPr/>
          <a:lstStyle/>
          <a:p>
            <a:pPr marL="0" indent="0">
              <a:buNone/>
            </a:pPr>
            <a:r>
              <a:rPr lang="id-ID" i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Science and Technology Index</a:t>
            </a: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 SINTA) merupakan sebuah website sistem informasi yang mempublikasikan hasil penelitian dan pengabdian kepada masyarakat bagi para dosen/peneliti dan akan menjadi rujukan dalam pengajuan jabatan fungsional dosen. semua karya tulis dosen sebuah perguruan tinggi akan terlacak melalui program ini.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Salah satu unsur penilian akreditasi universitas adalah output dari penelitian berupa buku,  buku yang dinilai adalah buku yang ber ISBN.</a:t>
            </a:r>
          </a:p>
          <a:p>
            <a:pPr marL="0" indent="0">
              <a:buNone/>
            </a:pP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Tahun 2017 telah </a:t>
            </a:r>
            <a:r>
              <a:rPr lang="en-US" cap="none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dilakukan</a:t>
            </a:r>
            <a:r>
              <a:rPr 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MoU antara Kemenristek Dikti dengan Perpustakaan Nasional untuk menghubungkan data ISBN dengan situs SINTA, diantaranya untuk mendukung penilaian akreditasi ini.</a:t>
            </a:r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36" y="549967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4" y="245514"/>
            <a:ext cx="2119382" cy="111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61" y="1066801"/>
            <a:ext cx="10364451" cy="1011236"/>
          </a:xfrm>
        </p:spPr>
        <p:txBody>
          <a:bodyPr>
            <a:normAutofit/>
          </a:bodyPr>
          <a:lstStyle/>
          <a:p>
            <a:r>
              <a:rPr lang="id-ID" sz="4400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ISBN dan iPUSNAS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altLang="id-ID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♣ </a:t>
            </a: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Dalam mendukung pengadaan koleksi nasional dalam terbitan buku elektronik, layanan ISBN   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memberikan jalur cepat iPusnas dalam permohonan isbn e-book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♣ Jalur iPusnas hanya diberikan kepada penerbit yang sudah disetujui/akan dibeli terbitan e-  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booknya dan sudah mendapat verifikasi dari Bagian Akuisisi Perpusnas berupa Surat Pernyataan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Lolos Seleksi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♣ Penerbit yang terlibat dalam proyek iPusnas akan diberi akun iPusnas untuk pengajuan ISBNnya.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♣ Penerbit akan diberi pengarahan khusus cara pendaftaran e-book iPusnas</a:t>
            </a:r>
          </a:p>
          <a:p>
            <a:endParaRPr lang="id-ID" dirty="0"/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656276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344185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2" y="555171"/>
            <a:ext cx="10417628" cy="563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3" y="457200"/>
            <a:ext cx="9804405" cy="623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97131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43332"/>
            <a:ext cx="10178322" cy="1432034"/>
          </a:xfrm>
        </p:spPr>
        <p:txBody>
          <a:bodyPr>
            <a:noAutofit/>
          </a:bodyPr>
          <a:lstStyle/>
          <a:p>
            <a:r>
              <a:rPr lang="id-ID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UU RI no. 3 tahun 2017 </a:t>
            </a:r>
            <a:b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id-ID" sz="3200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tentang</a:t>
            </a:r>
            <a:r>
              <a:rPr lang="id-ID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Sistem Perbukuan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1678" y="2003259"/>
            <a:ext cx="10178322" cy="387633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sz="2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Pasal 30</a:t>
            </a:r>
            <a:endParaRPr lang="id-ID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penerbit berkewajiban: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a. memiliki izin usaha penerbitan;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b. memberikan imbalan jasa atas naskah buku yang diterbitkan kepada pemegang hak cipta;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c. memberikan data dan informasi penjualan buku yang akurat, terkini, dan periodik kepada    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pemegang hak cipta;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d. mencantumkan harga pada belakang kover buku;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e. mencantumkan peruntukan buku sesuai dengan jenjang usia pembaca; dan</a:t>
            </a:r>
          </a:p>
          <a:p>
            <a:pPr marL="0" indent="0">
              <a:buNone/>
            </a:pP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f. mencantumkan </a:t>
            </a:r>
            <a:r>
              <a:rPr lang="id-ID" sz="2400" b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angka standar buku internasional</a:t>
            </a:r>
            <a:r>
              <a:rPr lang="id-ID" sz="24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endParaRPr lang="id-ID" sz="2400" b="1" cap="non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id-ID" cap="none" dirty="0"/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18" y="543331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2566"/>
            <a:ext cx="1645920" cy="10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861" y="1695720"/>
            <a:ext cx="10178322" cy="543258"/>
          </a:xfrm>
        </p:spPr>
        <p:txBody>
          <a:bodyPr>
            <a:normAutofit/>
          </a:bodyPr>
          <a:lstStyle/>
          <a:p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PRICE </a:t>
            </a:r>
            <a:r>
              <a:rPr lang="id-ID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Implementasi PASAL 30</a:t>
            </a:r>
          </a:p>
        </p:txBody>
      </p:sp>
      <p:pic>
        <p:nvPicPr>
          <p:cNvPr id="4" name="Content Placeholder 3" descr="C:\Users\Ratna Gunarti\AppData\Local\Microsoft\Windows\Temporary Internet Files\Content.Word\20180416_113210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0721" y="2496301"/>
            <a:ext cx="2094807" cy="23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atna Gunarti\AppData\Local\Microsoft\Windows\Temporary Internet Files\Content.Word\20180416_1131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4199" y="2642097"/>
            <a:ext cx="2094806" cy="20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18" y="543331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2566"/>
            <a:ext cx="1645920" cy="10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31933" y="3096488"/>
          <a:ext cx="317028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996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Harga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99">
                <a:tc>
                  <a:txBody>
                    <a:bodyPr/>
                    <a:lstStyle/>
                    <a:p>
                      <a:r>
                        <a:rPr lang="id-ID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</a:t>
                      </a:r>
                      <a:r>
                        <a:rPr lang="id-ID" dirty="0"/>
                        <a:t>Peruntukan sesuai usia    </a:t>
                      </a:r>
                    </a:p>
                    <a:p>
                      <a:r>
                        <a:rPr lang="id-ID" dirty="0"/>
                        <a:t>   pembaca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96">
                <a:tc>
                  <a:txBody>
                    <a:bodyPr/>
                    <a:lstStyle/>
                    <a:p>
                      <a:r>
                        <a:rPr lang="id-ID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</a:t>
                      </a:r>
                      <a:r>
                        <a:rPr lang="id-ID" dirty="0"/>
                        <a:t>ISBN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3412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800" dirty="0"/>
              <a:t>STAKEHOLDERs</a:t>
            </a:r>
          </a:p>
        </p:txBody>
      </p:sp>
      <p:sp>
        <p:nvSpPr>
          <p:cNvPr id="9" name="Rectangle 8" descr="Hasil gambar untuk logo puskurbuk png"/>
          <p:cNvSpPr>
            <a:spLocks noChangeAspect="1" noChangeArrowheads="1"/>
          </p:cNvSpPr>
          <p:nvPr/>
        </p:nvSpPr>
        <p:spPr bwMode="auto">
          <a:xfrm>
            <a:off x="0" y="0"/>
            <a:ext cx="5731510" cy="178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d-ID"/>
          </a:p>
        </p:txBody>
      </p:sp>
      <p:sp>
        <p:nvSpPr>
          <p:cNvPr id="12" name="Rectangle 11" descr="Hasil gambar untuk logo toko buku gramedia"/>
          <p:cNvSpPr>
            <a:spLocks noChangeAspect="1" noChangeArrowheads="1"/>
          </p:cNvSpPr>
          <p:nvPr/>
        </p:nvSpPr>
        <p:spPr bwMode="auto">
          <a:xfrm>
            <a:off x="0" y="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d-ID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Hasil gambar untuk logo ikapi png"/>
          <p:cNvSpPr>
            <a:spLocks noChangeAspect="1" noChangeArrowheads="1"/>
          </p:cNvSpPr>
          <p:nvPr/>
        </p:nvSpPr>
        <p:spPr bwMode="auto">
          <a:xfrm>
            <a:off x="0" y="0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d-ID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9523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0971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86" y="316501"/>
            <a:ext cx="178611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0" y="1798875"/>
            <a:ext cx="1773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54" y="387006"/>
            <a:ext cx="1818183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13" y="3684786"/>
            <a:ext cx="1746000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16" y="1742837"/>
            <a:ext cx="1854000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95" y="3621901"/>
            <a:ext cx="1272000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54" y="4866705"/>
            <a:ext cx="1818183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1" y="5572064"/>
            <a:ext cx="3142445" cy="11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6663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A99F-DA87-486C-A449-80E1110C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isbn</a:t>
            </a:r>
            <a:r>
              <a:rPr lang="en-US" dirty="0"/>
              <a:t> online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D89D8-0333-468F-A489-6E770B4F3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38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3" y="414229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50" y="102138"/>
            <a:ext cx="1600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250" y="3213851"/>
            <a:ext cx="2904564" cy="766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DASAR HUKUM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11202" y="2057400"/>
            <a:ext cx="6575612" cy="685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 RI no. 4 tahun 1990 tentang Serah Simpan Karya Cetak dan Karya Rekam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11202" y="2904565"/>
            <a:ext cx="6575612" cy="820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Keputusan Kepala Perpustakaan Nasional RI nomor 3 tahun 2001 tentang organisasi dan tata kerja Perpustakaan Nasional RI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1202" y="1223683"/>
            <a:ext cx="6575612" cy="57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UU RI no. 43 tahun 2007 tentang Perpustakaan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4308" y="3886200"/>
            <a:ext cx="6575612" cy="1035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Penunjukan Perpusnas menjadi Badan Nasional ISBN tahun 1985 dan MoU antara The International ISBN Agency dengan Perpustakaan Nasional (31 Maret 2005)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84308" y="5177118"/>
            <a:ext cx="6575612" cy="1062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Peraturan Kepala Perpustakaan Nasional RI no. 7 tahun 2016 tentang tata cara pemberian International Standard Book Number</a:t>
            </a:r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B1080D-0F90-41A5-82EE-61FBB490EF4D}"/>
              </a:ext>
            </a:extLst>
          </p:cNvPr>
          <p:cNvSpPr/>
          <p:nvPr/>
        </p:nvSpPr>
        <p:spPr>
          <a:xfrm>
            <a:off x="11011226" y="2439193"/>
            <a:ext cx="248694" cy="2250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Go Forward or Next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D7AE05B-4D95-4EAE-9FE9-97A54BE409E7}"/>
              </a:ext>
            </a:extLst>
          </p:cNvPr>
          <p:cNvSpPr/>
          <p:nvPr/>
        </p:nvSpPr>
        <p:spPr>
          <a:xfrm>
            <a:off x="10999421" y="5839541"/>
            <a:ext cx="248694" cy="2250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575594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63503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4791" y="2726873"/>
            <a:ext cx="135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Tahun 2013</a:t>
            </a:r>
            <a:endParaRPr lang="id-ID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360" y="3578257"/>
            <a:ext cx="135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Tahun 2017</a:t>
            </a:r>
            <a:endParaRPr lang="id-ID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9179" y="2754317"/>
            <a:ext cx="2634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Sertifikat ISO 9001: 2008</a:t>
            </a:r>
            <a:endParaRPr lang="id-ID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9881" y="3640065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Sertifikat ISO 9001 : 2015</a:t>
            </a:r>
            <a:endParaRPr lang="id-ID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9196" y="4597430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Februari</a:t>
            </a:r>
            <a:r>
              <a:rPr lang="en-US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id-ID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201</a:t>
            </a:r>
            <a:r>
              <a:rPr lang="en-US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8</a:t>
            </a:r>
            <a:endParaRPr lang="id-ID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1489" y="4429641"/>
            <a:ext cx="6185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Surat Pemberitahuan Kepala Direktorat Deposit Bahan Pustaka Perpustakaan Nasional no. 224/3.1/DBP.05/II.2018</a:t>
            </a:r>
            <a:r>
              <a:rPr lang="en-US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mengenai</a:t>
            </a:r>
            <a:r>
              <a:rPr lang="en-US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pemberlakuan</a:t>
            </a:r>
            <a:r>
              <a:rPr lang="en-US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Layanan</a:t>
            </a:r>
            <a:r>
              <a:rPr lang="en-US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ISBN online</a:t>
            </a:r>
            <a:endParaRPr lang="id-ID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149" y="1875489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Desember 2012</a:t>
            </a:r>
            <a:endParaRPr lang="id-ID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6887" y="1274740"/>
            <a:ext cx="217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http://www.pnri.go.id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6887" y="2153218"/>
            <a:ext cx="272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http://www.perpusnas.go.id</a:t>
            </a:r>
            <a:endParaRPr lang="id-ID" dirty="0"/>
          </a:p>
        </p:txBody>
      </p:sp>
      <p:sp>
        <p:nvSpPr>
          <p:cNvPr id="15" name="Down Arrow 14"/>
          <p:cNvSpPr/>
          <p:nvPr/>
        </p:nvSpPr>
        <p:spPr>
          <a:xfrm>
            <a:off x="7504942" y="1472571"/>
            <a:ext cx="712906" cy="833962"/>
          </a:xfrm>
          <a:prstGeom prst="curvedLeftArrow">
            <a:avLst>
              <a:gd name="adj1" fmla="val 25000"/>
              <a:gd name="adj2" fmla="val 52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7518113" y="2911539"/>
            <a:ext cx="712906" cy="10978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Left Bracket 16"/>
          <p:cNvSpPr/>
          <p:nvPr/>
        </p:nvSpPr>
        <p:spPr>
          <a:xfrm>
            <a:off x="4597400" y="1472571"/>
            <a:ext cx="73152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3066756" y="1704242"/>
            <a:ext cx="1022997" cy="448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3066756" y="2707189"/>
            <a:ext cx="1023152" cy="448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3066755" y="3560421"/>
            <a:ext cx="1023152" cy="448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>
            <a:off x="3066602" y="4574485"/>
            <a:ext cx="1023151" cy="4489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60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6888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769121"/>
            <a:ext cx="10364451" cy="555632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rPr>
              <a:t>PROSEDUR PENGAJUAN ISBN 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2694" y="1521199"/>
            <a:ext cx="5459506" cy="4751961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1800" u="sng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Persyaratan umum 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mengisi formulir surat pernyataan, ditandatangani, stempel, materai 6000 (unduh di isbn.perpusnas.go.id)     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melampirkan bukti legalitas penerbit 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membuat surat permohonan atas nama penerbit disertai :</a:t>
            </a:r>
          </a:p>
          <a:p>
            <a:pPr marL="0" indent="0">
              <a:buNone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  a. halaman judul</a:t>
            </a:r>
          </a:p>
          <a:p>
            <a:pPr marL="0" indent="0">
              <a:buNone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  b. halaman balik halaman judul (hlm verso/copyrights)</a:t>
            </a:r>
          </a:p>
          <a:p>
            <a:pPr marL="0" indent="0">
              <a:buNone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  c. daftar isi</a:t>
            </a:r>
          </a:p>
          <a:p>
            <a:pPr marL="0" indent="0">
              <a:buNone/>
              <a:defRPr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  d. kata pengantar</a:t>
            </a:r>
          </a:p>
          <a:p>
            <a:pPr marL="0" indent="0">
              <a:buNone/>
            </a:pPr>
            <a:endParaRPr lang="id-ID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459684"/>
            <a:ext cx="5105400" cy="4490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u="sng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Persyaratan tambahan </a:t>
            </a:r>
            <a:r>
              <a:rPr lang="id-ID" sz="1600" u="sng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id-ID" sz="16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1. </a:t>
            </a: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Terbitan Prosiding Seminar/pertemuan lainnya,     </a:t>
            </a:r>
          </a:p>
          <a:p>
            <a:pPr marL="0" indent="0">
              <a:buNone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mengikuti ketentuan LIPI/DIKTI</a:t>
            </a:r>
          </a:p>
          <a:p>
            <a:pPr marL="0" indent="0">
              <a:buNone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2. Buku pelajaran SMK/MAK, mengacu ke Peraturan </a:t>
            </a:r>
          </a:p>
          <a:p>
            <a:pPr marL="0" indent="0">
              <a:buNone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Ditjen Dikdasmen no. 07/D.D5/KK/2018 tentang struktur  kurikulum SMK/MAK</a:t>
            </a:r>
          </a:p>
          <a:p>
            <a:pPr marL="0" indent="0">
              <a:buNone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3. Buku Mapel dan Tematik, mengacu aturan Puskurbuk</a:t>
            </a:r>
          </a:p>
          <a:p>
            <a:pPr marL="0" indent="0">
              <a:buNone/>
            </a:pPr>
            <a:r>
              <a:rPr lang="id-ID" sz="18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4. Terbitan Mushaf AlQur’an harus melampirkan lembar  pentashih dari Kementerian Agama RI</a:t>
            </a:r>
            <a:endParaRPr lang="id-ID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5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575594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63503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7984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74740"/>
            <a:ext cx="10364451" cy="641388"/>
          </a:xfrm>
        </p:spPr>
        <p:txBody>
          <a:bodyPr>
            <a:normAutofit/>
          </a:bodyPr>
          <a:lstStyle/>
          <a:p>
            <a:pPr algn="l"/>
            <a:r>
              <a:rPr lang="id-ID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MEKANISME PENGAJUAN ISBN : </a:t>
            </a:r>
            <a:r>
              <a:rPr lang="id-ID" b="1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isbn.perpusnas.go.id</a:t>
            </a:r>
            <a:endParaRPr lang="id-ID" cap="none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82226" cy="30251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altLang="id-ID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d-ID" altLang="id-ID" sz="22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id-ID" altLang="id-ID" sz="2200" b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Tahap I</a:t>
            </a:r>
            <a:r>
              <a:rPr lang="id-ID" altLang="id-ID" sz="22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= registrasi penerbit, siapkan :</a:t>
            </a:r>
          </a:p>
          <a:p>
            <a:pPr marL="0" indent="0" algn="just">
              <a:buNone/>
            </a:pPr>
            <a:r>
              <a:rPr lang="id-ID" altLang="id-ID" sz="22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a. scan formulir surat pernyataan yang     </a:t>
            </a:r>
          </a:p>
          <a:p>
            <a:pPr marL="0" indent="0" algn="just">
              <a:buNone/>
            </a:pPr>
            <a:r>
              <a:rPr lang="id-ID" altLang="id-ID" sz="22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sudah diisi lengkap, ditandatangani,     </a:t>
            </a:r>
          </a:p>
          <a:p>
            <a:pPr marL="0" indent="0" algn="just">
              <a:buNone/>
            </a:pPr>
            <a:r>
              <a:rPr lang="id-ID" altLang="id-ID" sz="22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    distempel serta dibubuhi materai 6.000</a:t>
            </a:r>
          </a:p>
          <a:p>
            <a:pPr marL="0" indent="0" algn="just">
              <a:buNone/>
            </a:pPr>
            <a:r>
              <a:rPr lang="id-ID" altLang="id-ID" sz="22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b. scan legalitas penerbit</a:t>
            </a:r>
          </a:p>
          <a:p>
            <a:pPr marL="0" indent="0">
              <a:buNone/>
            </a:pPr>
            <a:endParaRPr lang="id-ID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373906" y="2358509"/>
            <a:ext cx="5002306" cy="30251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2. </a:t>
            </a:r>
            <a:r>
              <a:rPr lang="id-ID" altLang="id-ID" b="1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Tahap II </a:t>
            </a: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registrasi judul buku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siapkan file gabungan berkas (surat   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permohonan, halaman judul, balik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halaman judul, daftar isi dan kata  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pengantar) yang digabung dlm 1 file pdf </a:t>
            </a:r>
          </a:p>
          <a:p>
            <a:pPr marL="0" indent="0" algn="just">
              <a:buNone/>
            </a:pPr>
            <a:r>
              <a:rPr lang="id-ID" altLang="id-ID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  &lt; 2 Megabite</a:t>
            </a:r>
          </a:p>
          <a:p>
            <a:pPr marL="0" indent="0" algn="just">
              <a:buNone/>
            </a:pPr>
            <a:endParaRPr lang="id-ID" altLang="id-ID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575594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63503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49566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407179"/>
            <a:ext cx="10364451" cy="690563"/>
          </a:xfrm>
        </p:spPr>
        <p:txBody>
          <a:bodyPr>
            <a:noAutofit/>
          </a:bodyPr>
          <a:lstStyle/>
          <a:p>
            <a:r>
              <a:rPr lang="id-ID" sz="4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PERKA No. 7 tahun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Bab VII Pasal 12</a:t>
            </a:r>
          </a:p>
          <a:p>
            <a:pPr marL="0" indent="0">
              <a:buNone/>
            </a:pPr>
            <a:r>
              <a:rPr lang="id-ID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Sanski penundaan pemberian ISBN, diberikan kepada : </a:t>
            </a:r>
          </a:p>
          <a:p>
            <a:pPr marL="457200" indent="-457200">
              <a:buAutoNum type="arabicPeriod"/>
            </a:pPr>
            <a:r>
              <a:rPr lang="id-ID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Melakukan penghitungan ISBN mandiri</a:t>
            </a:r>
          </a:p>
          <a:p>
            <a:pPr marL="457200" indent="-457200">
              <a:buAutoNum type="arabicPeriod"/>
            </a:pPr>
            <a:r>
              <a:rPr lang="id-ID" cap="non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Tidak melakukan serah simpan karya cetak dan karya rekam</a:t>
            </a:r>
          </a:p>
        </p:txBody>
      </p:sp>
      <p:pic>
        <p:nvPicPr>
          <p:cNvPr id="4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615935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76950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546252" y="4931383"/>
            <a:ext cx="9735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023416" y="4931383"/>
            <a:ext cx="6028189" cy="519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2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Penguncian akun ISBN (Pemblokiran)</a:t>
            </a:r>
            <a:endParaRPr lang="id-ID" sz="28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24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9196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859808" y="3018971"/>
            <a:ext cx="262249" cy="404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8211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9870627">
            <a:off x="3067887" y="3938645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0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89943" y="3904342"/>
            <a:ext cx="726412" cy="15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1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74DF-C76A-473E-85E0-06D10208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325563"/>
          </a:xfrm>
        </p:spPr>
        <p:txBody>
          <a:bodyPr/>
          <a:lstStyle/>
          <a:p>
            <a:pPr algn="ctr"/>
            <a:r>
              <a:rPr lang="en-US" dirty="0"/>
              <a:t>UNDANG-UNDANG  DEPOSIT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511037-F48E-4461-9D74-4C558577160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22363" y="1690688"/>
          <a:ext cx="1003143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Arrow: Slight curve">
            <a:extLst>
              <a:ext uri="{FF2B5EF4-FFF2-40B4-BE49-F238E27FC236}">
                <a16:creationId xmlns:a16="http://schemas.microsoft.com/office/drawing/2014/main" id="{CF9E6317-A680-4F60-A331-34B524069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8689" y="3550755"/>
            <a:ext cx="914400" cy="914400"/>
          </a:xfrm>
          <a:prstGeom prst="rect">
            <a:avLst/>
          </a:prstGeom>
        </p:spPr>
      </p:pic>
      <p:sp>
        <p:nvSpPr>
          <p:cNvPr id="3" name="Action Button: Go Forward or Next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E4DA17B-BA98-4936-9885-7F7ADC4778D1}"/>
              </a:ext>
            </a:extLst>
          </p:cNvPr>
          <p:cNvSpPr/>
          <p:nvPr/>
        </p:nvSpPr>
        <p:spPr>
          <a:xfrm>
            <a:off x="11353800" y="4065563"/>
            <a:ext cx="181708" cy="2391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7"/>
            <a:ext cx="12192000" cy="68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3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6"/>
            <a:ext cx="12192000" cy="684951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6694495">
            <a:off x="10196056" y="1313060"/>
            <a:ext cx="864096" cy="254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1761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3"/>
            <a:ext cx="12192000" cy="68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6973879">
            <a:off x="10168786" y="2462523"/>
            <a:ext cx="467182" cy="205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99661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3595372">
            <a:off x="10383752" y="2380550"/>
            <a:ext cx="6538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4877225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4"/>
            <a:ext cx="12192000" cy="68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662570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rot="7719871">
            <a:off x="7942144" y="4116940"/>
            <a:ext cx="340616" cy="967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98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3543761">
            <a:off x="8748314" y="2559852"/>
            <a:ext cx="469252" cy="19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 rot="13543761">
            <a:off x="7364522" y="2559852"/>
            <a:ext cx="469252" cy="19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 rot="13543761">
            <a:off x="9953490" y="2559852"/>
            <a:ext cx="469252" cy="19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803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2"/>
            <a:ext cx="12192000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0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4658559">
            <a:off x="2803354" y="2271329"/>
            <a:ext cx="422494" cy="22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8010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FE8D3-8E80-4C08-8A5A-6B689D4B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3" y="822960"/>
            <a:ext cx="10325686" cy="6063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D75BC4-3A5E-4013-9C74-CA3B2F3E6012}"/>
              </a:ext>
            </a:extLst>
          </p:cNvPr>
          <p:cNvSpPr/>
          <p:nvPr/>
        </p:nvSpPr>
        <p:spPr>
          <a:xfrm>
            <a:off x="1083213" y="393895"/>
            <a:ext cx="10325686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78B6E-F380-45FA-9C1E-1EDA63CC9A80}"/>
              </a:ext>
            </a:extLst>
          </p:cNvPr>
          <p:cNvSpPr txBox="1"/>
          <p:nvPr/>
        </p:nvSpPr>
        <p:spPr>
          <a:xfrm>
            <a:off x="1083213" y="436098"/>
            <a:ext cx="103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PEMBERIAN NO ISBN THN 2012-2019</a:t>
            </a:r>
            <a:endParaRPr lang="en-GB" sz="3600" dirty="0">
              <a:solidFill>
                <a:schemeClr val="accent6">
                  <a:lumMod val="20000"/>
                  <a:lumOff val="8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AA5EB-91F5-42FA-B880-37303CD32477}"/>
              </a:ext>
            </a:extLst>
          </p:cNvPr>
          <p:cNvSpPr/>
          <p:nvPr/>
        </p:nvSpPr>
        <p:spPr>
          <a:xfrm>
            <a:off x="6096000" y="1124632"/>
            <a:ext cx="3413760" cy="715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87206-9155-4713-B832-DAFF0999B680}"/>
              </a:ext>
            </a:extLst>
          </p:cNvPr>
          <p:cNvSpPr txBox="1"/>
          <p:nvPr/>
        </p:nvSpPr>
        <p:spPr>
          <a:xfrm>
            <a:off x="5889674" y="1311121"/>
            <a:ext cx="36200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ISBN</a:t>
            </a:r>
          </a:p>
          <a:p>
            <a:r>
              <a:rPr lang="en-US" sz="1600" dirty="0" err="1">
                <a:solidFill>
                  <a:srgbClr val="CC6600"/>
                </a:solidFill>
              </a:rPr>
              <a:t>Perpustakaan</a:t>
            </a:r>
            <a:r>
              <a:rPr lang="en-US" sz="1600" dirty="0">
                <a:solidFill>
                  <a:srgbClr val="CC6600"/>
                </a:solidFill>
              </a:rPr>
              <a:t> Nasional </a:t>
            </a:r>
            <a:r>
              <a:rPr lang="en-US" sz="1600" dirty="0" err="1">
                <a:solidFill>
                  <a:srgbClr val="CC6600"/>
                </a:solidFill>
              </a:rPr>
              <a:t>Republik</a:t>
            </a:r>
            <a:r>
              <a:rPr lang="en-US" sz="1600" dirty="0">
                <a:solidFill>
                  <a:srgbClr val="CC6600"/>
                </a:solidFill>
              </a:rPr>
              <a:t> Indonesia</a:t>
            </a:r>
            <a:endParaRPr lang="en-GB" sz="1600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84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2"/>
            <a:ext cx="12192000" cy="686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ket 1"/>
          <p:cNvSpPr/>
          <p:nvPr/>
        </p:nvSpPr>
        <p:spPr>
          <a:xfrm>
            <a:off x="7752184" y="4797152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3" name="Right Arrow 2"/>
          <p:cNvSpPr/>
          <p:nvPr/>
        </p:nvSpPr>
        <p:spPr>
          <a:xfrm rot="19085977">
            <a:off x="3133787" y="5156487"/>
            <a:ext cx="711788" cy="36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234899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772" y="188641"/>
            <a:ext cx="3672407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88641"/>
            <a:ext cx="3240360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7" y="3212976"/>
            <a:ext cx="2520281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233" y="3221070"/>
            <a:ext cx="3168349" cy="2800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192" y="3212976"/>
            <a:ext cx="252028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8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4"/>
            <a:ext cx="12192000" cy="686173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125628">
            <a:off x="10032884" y="5559943"/>
            <a:ext cx="491829" cy="3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6839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6"/>
            <a:ext cx="12192000" cy="683379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229160" y="4233349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ight Arrow 3"/>
          <p:cNvSpPr/>
          <p:nvPr/>
        </p:nvSpPr>
        <p:spPr>
          <a:xfrm>
            <a:off x="1229160" y="4679911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439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6819" y="3818362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ight Arrow 3"/>
          <p:cNvSpPr/>
          <p:nvPr/>
        </p:nvSpPr>
        <p:spPr>
          <a:xfrm rot="2364857">
            <a:off x="7047769" y="4649524"/>
            <a:ext cx="504056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 rot="2364857">
            <a:off x="8088993" y="4649524"/>
            <a:ext cx="504056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 rot="2364857">
            <a:off x="8910746" y="4654229"/>
            <a:ext cx="504056" cy="130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26819" y="5338181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1231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78" y="1136880"/>
            <a:ext cx="3313079" cy="15422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7737" y="415306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1200" b="1" u="sng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Perpustakaan Nasional RI. Data Katalog dalam Terbitan (KDT) </a:t>
            </a:r>
            <a:endParaRPr lang="nn-NO" sz="1200" u="sng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id-ID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d-ID" sz="1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Sri Sumekar </a:t>
            </a:r>
            <a:endParaRPr lang="id-ID" sz="1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Teknik layanan perpustakaan : bahan ajar bimtek layanan perpustakaan/disusun   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oleh Sri Sumekar ; disunting oleh Lucya Dhamayanti . -- Jakarta : Perpustakaan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Nasional RI, 2013.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... hlm. ; ... cm. </a:t>
            </a:r>
          </a:p>
          <a:p>
            <a:endParaRPr lang="id-ID" sz="1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Bibliografi : hlm. ...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ISBN 978-979-008-567-1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1. Perpustakaan, Pelayanan.                          I. Judul. II. Lucya Dhamayanti.                 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III. Perpustakaan Nasional. </a:t>
            </a:r>
          </a:p>
          <a:p>
            <a:r>
              <a:rPr lang="id-ID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			</a:t>
            </a:r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025.5 </a:t>
            </a:r>
          </a:p>
          <a:p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168768" y="3838655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1200" b="1" u="sng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Perpustakaan Nasional RI. Data Katalog dalam Terbitan (KDT)</a:t>
            </a:r>
            <a:r>
              <a:rPr lang="nn-NO" sz="1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nn-NO" sz="1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id-ID" sz="1200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d-ID" sz="120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Seminar Nasional Arkeologi (2017: Cirebon</a:t>
            </a:r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Prosiding Seminar Nasional Arkeologi 2017 : asosiatif dan disasosiatif dalam masyarakarat 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yang beragam : Cirebon, 11- 13 September 2017 / editor, Endang Widyastuti ... [et al.] ; 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reviewer, Bagyo Prasetyo, Lies Mariani : Bandung : Balai Arekeologi Jawa Barat, 2018.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300 hlm. ; 295 cm. </a:t>
            </a:r>
          </a:p>
          <a:p>
            <a:endParaRPr lang="id-ID" sz="1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ISBN 978-602-52496-0-0 </a:t>
            </a:r>
          </a:p>
          <a:p>
            <a:endParaRPr lang="id-ID" sz="120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1. Arkeologi – Kongres dan konvensi.        I. Judul.                II. Endang Widyastuti.                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III. Bagyo Prasetyo.             IV. Lies Mariani. </a:t>
            </a:r>
          </a:p>
          <a:p>
            <a:r>
              <a:rPr lang="id-ID" sz="12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										930.106 </a:t>
            </a:r>
            <a:endParaRPr lang="id-ID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72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569003"/>
            <a:ext cx="10364451" cy="461503"/>
          </a:xfrm>
        </p:spPr>
        <p:txBody>
          <a:bodyPr>
            <a:normAutofit fontScale="90000"/>
          </a:bodyPr>
          <a:lstStyle/>
          <a:p>
            <a:pPr algn="l"/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standard music number (ISMN)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9013892-0-5</a:t>
            </a:r>
            <a:endParaRPr lang="id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ISMN  979-0-9013892-0-5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id-ID" sz="16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Prefix element</a:t>
            </a:r>
          </a:p>
          <a:p>
            <a:pPr marL="0" indent="0">
              <a:buNone/>
            </a:pPr>
            <a:r>
              <a:rPr lang="id-ID" sz="16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● Publishher element</a:t>
            </a:r>
          </a:p>
          <a:p>
            <a:pPr marL="0" indent="0">
              <a:buNone/>
            </a:pPr>
            <a:r>
              <a:rPr lang="id-ID" sz="16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● Item element</a:t>
            </a:r>
          </a:p>
          <a:p>
            <a:pPr marL="0" indent="0">
              <a:buNone/>
            </a:pPr>
            <a:r>
              <a:rPr lang="id-ID" sz="1600" cap="none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● Check digit</a:t>
            </a:r>
          </a:p>
          <a:p>
            <a:pPr marL="0" indent="0">
              <a:buNone/>
            </a:pPr>
            <a:endParaRPr lang="id-ID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d-ID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6571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d-ID" sz="5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Persyaratan</a:t>
            </a:r>
            <a:r>
              <a:rPr lang="id-ID" sz="5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Mengisi formulir surat pernyataan</a:t>
            </a:r>
          </a:p>
          <a:p>
            <a:pPr marL="457200" indent="-457200">
              <a:buAutoNum type="arabicPeriod"/>
            </a:pP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Melampirkan bukti legalitas penerbit</a:t>
            </a:r>
          </a:p>
          <a:p>
            <a:pPr marL="457200" indent="-457200">
              <a:buAutoNum type="arabicPeriod"/>
            </a:pP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Menunjukkan bukti legalitas diri Pencipta/komposer</a:t>
            </a:r>
          </a:p>
          <a:p>
            <a:pPr marL="457200" indent="-457200">
              <a:buAutoNum type="arabicPeriod"/>
            </a:pP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Menunjukkan surat izin dari pencipta lagu/ahli warisnya</a:t>
            </a:r>
          </a:p>
          <a:p>
            <a:pPr marL="457200" indent="-457200">
              <a:buAutoNum type="arabicPeriod"/>
            </a:pP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Membuat surat permohonan resmi</a:t>
            </a:r>
          </a:p>
          <a:p>
            <a:pPr marL="457200" indent="-457200">
              <a:buAutoNum type="arabicPeriod"/>
            </a:pP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Melampirkan partitur (bernotasi balik atau notasi angka) yang tercetak rapi</a:t>
            </a:r>
            <a:r>
              <a:rPr lang="en-US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id-ID" sz="64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atau melampirkan halaman judul, balik halaman judul, daftar isi dan kata pengantar (untuk kumpulan lagu berpartitur yang dibukukan)</a:t>
            </a:r>
          </a:p>
          <a:p>
            <a:pPr marL="457200" indent="-457200">
              <a:buAutoNum type="arabicPeriod"/>
            </a:pPr>
            <a:endParaRPr lang="id-ID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id-ID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05" y="615935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276950"/>
            <a:ext cx="1926711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61" y="4816931"/>
            <a:ext cx="3078050" cy="897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5143" y="4393462"/>
            <a:ext cx="285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0000"/>
                </a:solidFill>
                <a:latin typeface="OCR-A BT"/>
              </a:rPr>
              <a:t>ISMN 979-0-9013885-7-4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1771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1879827"/>
            <a:ext cx="5805713" cy="3119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C02D80-2322-4AA5-8BDF-49C402B7E8A7}"/>
              </a:ext>
            </a:extLst>
          </p:cNvPr>
          <p:cNvSpPr txBox="1"/>
          <p:nvPr/>
        </p:nvSpPr>
        <p:spPr>
          <a:xfrm>
            <a:off x="490330" y="6281530"/>
            <a:ext cx="24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Monotype Corsiva" panose="03010101010201010101" pitchFamily="66" charset="0"/>
              </a:rPr>
              <a:t>Terima kasih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D7E9-517A-4568-91F7-35962E8F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38409"/>
            <a:ext cx="10364451" cy="1238418"/>
          </a:xfrm>
        </p:spPr>
        <p:txBody>
          <a:bodyPr/>
          <a:lstStyle/>
          <a:p>
            <a:r>
              <a:rPr lang="id-ID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Serah Simpan Karya Cetak  (Buku) </a:t>
            </a:r>
            <a:r>
              <a:rPr lang="en-US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id-ID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tahun terakhir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23683C-465E-492D-8CDC-D56BE58015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9841512"/>
              </p:ext>
            </p:extLst>
          </p:nvPr>
        </p:nvGraphicFramePr>
        <p:xfrm>
          <a:off x="801234" y="3024554"/>
          <a:ext cx="8128000" cy="36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1CDE84-2061-4A14-B547-E1BDB6064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71368"/>
              </p:ext>
            </p:extLst>
          </p:nvPr>
        </p:nvGraphicFramePr>
        <p:xfrm>
          <a:off x="801234" y="157682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4811093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46049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267690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394646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2557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1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Judul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9.370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solidFill>
                            <a:srgbClr val="002060"/>
                          </a:solidFill>
                          <a:effectLst/>
                        </a:rPr>
                        <a:t>17.618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>
                          <a:solidFill>
                            <a:srgbClr val="002060"/>
                          </a:solidFill>
                          <a:effectLst/>
                          <a:latin typeface="Dosis" panose="020B0604020202020204" charset="0"/>
                        </a:rPr>
                        <a:t>45.966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Dosis" panose="020B060402020202020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</a:rPr>
                        <a:t>Eksemplar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35.236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93.322</a:t>
                      </a:r>
                      <a:endParaRPr lang="id-ID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>
                          <a:solidFill>
                            <a:srgbClr val="002060"/>
                          </a:solidFill>
                          <a:effectLst/>
                          <a:latin typeface="Dosis" panose="020B0604020202020204" charset="0"/>
                        </a:rPr>
                        <a:t>110.734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Dosis" panose="020B060402020202020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06932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7FC9BF9-BF62-40F4-9D0F-75AC23FFD0A0}"/>
              </a:ext>
            </a:extLst>
          </p:cNvPr>
          <p:cNvSpPr txBox="1"/>
          <p:nvPr/>
        </p:nvSpPr>
        <p:spPr>
          <a:xfrm>
            <a:off x="9073662" y="3024554"/>
            <a:ext cx="3118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id-ID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Peningkatan kesadaran wajib serah </a:t>
            </a:r>
            <a:r>
              <a:rPr lang="id-ID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r>
              <a:rPr lang="id-ID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periode 2015-2016 : </a:t>
            </a:r>
            <a:r>
              <a:rPr lang="id-ID" altLang="id-ID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88,02%</a:t>
            </a:r>
            <a:r>
              <a:rPr lang="id-ID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r>
              <a:rPr lang="id-ID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periode 2016-2017 : </a:t>
            </a:r>
            <a:r>
              <a:rPr lang="id-ID" altLang="id-ID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162,16%</a:t>
            </a:r>
            <a:endParaRPr lang="en-US" altLang="id-ID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altLang="id-ID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altLang="id-ID" dirty="0" err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Periode</a:t>
            </a:r>
            <a:r>
              <a:rPr lang="en-US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2017-2018 </a:t>
            </a:r>
            <a:r>
              <a:rPr lang="en-US" altLang="id-ID" dirty="0" err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mengalami</a:t>
            </a:r>
            <a:r>
              <a:rPr lang="en-US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id-ID" dirty="0" err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penurunan</a:t>
            </a:r>
            <a:r>
              <a:rPr lang="en-US" altLang="id-ID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id-ID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0,5%</a:t>
            </a:r>
            <a:endParaRPr lang="id-ID" altLang="id-ID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00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09813"/>
              </p:ext>
            </p:extLst>
          </p:nvPr>
        </p:nvGraphicFramePr>
        <p:xfrm>
          <a:off x="2788023" y="2344609"/>
          <a:ext cx="6615953" cy="1774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JUDUL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Tw Cen MT" panose="020B0602020104020603" pitchFamily="34" charset="0"/>
                          <a:cs typeface="Segoe UI Semibold" panose="020B0702040204020203" pitchFamily="34" charset="0"/>
                        </a:rPr>
                        <a:t>2017</a:t>
                      </a:r>
                      <a:endParaRPr lang="id-ID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10.276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12.872</a:t>
                      </a:r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JUMLAH</a:t>
                      </a:r>
                      <a:endParaRPr lang="id-ID" sz="18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14.132</a:t>
                      </a:r>
                      <a:endParaRPr lang="id-ID" sz="1800" b="1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65441" y="1567042"/>
            <a:ext cx="8239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002060"/>
                </a:solidFill>
                <a:latin typeface="Tekton Pro Ext" panose="020F0605020208020904" pitchFamily="34" charset="0"/>
                <a:cs typeface="Times New Roman" panose="02020603050405020304" pitchFamily="18" charset="0"/>
              </a:rPr>
              <a:t>PERMOHONAN  ISBN JAWA T</a:t>
            </a:r>
            <a:r>
              <a:rPr lang="en-US" sz="2800" b="1" dirty="0">
                <a:solidFill>
                  <a:srgbClr val="002060"/>
                </a:solidFill>
                <a:latin typeface="Tekton Pro Ext" panose="020F0605020208020904" pitchFamily="34" charset="0"/>
                <a:cs typeface="Times New Roman" panose="02020603050405020304" pitchFamily="18" charset="0"/>
              </a:rPr>
              <a:t>IMUR</a:t>
            </a:r>
            <a:r>
              <a:rPr lang="id-ID" sz="2800" b="1" dirty="0">
                <a:solidFill>
                  <a:srgbClr val="002060"/>
                </a:solidFill>
                <a:latin typeface="Tekton Pro Ext" panose="020F0605020208020904" pitchFamily="34" charset="0"/>
                <a:cs typeface="Times New Roman" panose="02020603050405020304" pitchFamily="18" charset="0"/>
              </a:rPr>
              <a:t> TAHUN </a:t>
            </a:r>
            <a:r>
              <a:rPr lang="en-US" sz="2800" b="1" dirty="0">
                <a:solidFill>
                  <a:srgbClr val="002060"/>
                </a:solidFill>
                <a:latin typeface="Tekton Pro Ext" panose="020F0605020208020904" pitchFamily="34" charset="0"/>
                <a:cs typeface="Times New Roman" panose="02020603050405020304" pitchFamily="18" charset="0"/>
              </a:rPr>
              <a:t>2017-</a:t>
            </a:r>
            <a:r>
              <a:rPr lang="id-ID" sz="2800" b="1" dirty="0">
                <a:solidFill>
                  <a:srgbClr val="002060"/>
                </a:solidFill>
                <a:latin typeface="Tekton Pro Ext" panose="020F0605020208020904" pitchFamily="34" charset="0"/>
                <a:cs typeface="Times New Roman" panose="02020603050405020304" pitchFamily="18" charset="0"/>
              </a:rPr>
              <a:t>2018</a:t>
            </a:r>
            <a:endParaRPr lang="id-ID" sz="2800" dirty="0"/>
          </a:p>
        </p:txBody>
      </p:sp>
      <p:pic>
        <p:nvPicPr>
          <p:cNvPr id="5" name="Picture 15" descr="C:\Users\Stella Griffiths\Documents\International agency\CINECA project\Public website\isb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18" y="543331"/>
            <a:ext cx="1397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Stella Griffiths\Documents\International agency\AGM docs\Bali, Indonesia\Presentations\National_library_of_Indone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2566"/>
            <a:ext cx="1645920" cy="10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94012"/>
              </p:ext>
            </p:extLst>
          </p:nvPr>
        </p:nvGraphicFramePr>
        <p:xfrm>
          <a:off x="2788023" y="5037611"/>
          <a:ext cx="661595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8923"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Penerbit</a:t>
                      </a:r>
                      <a:r>
                        <a:rPr lang="id-ID" sz="2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Jawa T</a:t>
                      </a:r>
                      <a:r>
                        <a:rPr lang="en-US" sz="2800" baseline="0" dirty="0" err="1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imur</a:t>
                      </a:r>
                      <a:r>
                        <a:rPr lang="id-ID" sz="2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yang terdaftar pada database ISBN  ± 741</a:t>
                      </a:r>
                      <a:endParaRPr lang="id-ID" sz="28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4D6B-BA28-4D5B-AECF-5B9F9DD2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167855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Permohonan</a:t>
            </a:r>
            <a:r>
              <a:rPr lang="en-US" sz="4800" dirty="0">
                <a:solidFill>
                  <a:srgbClr val="002060"/>
                </a:solidFill>
              </a:rPr>
              <a:t> ISBN</a:t>
            </a:r>
            <a:endParaRPr lang="en-GB" sz="4800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FD82E-7E20-44FC-85CD-2D9651E92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err="1"/>
              <a:t>Penyerahan</a:t>
            </a:r>
            <a:r>
              <a:rPr lang="en-US" sz="4800" dirty="0"/>
              <a:t> </a:t>
            </a:r>
            <a:r>
              <a:rPr lang="en-US" sz="4800" dirty="0" err="1"/>
              <a:t>kckr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1772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186" y="379640"/>
            <a:ext cx="9029700" cy="1086304"/>
          </a:xfrm>
        </p:spPr>
        <p:txBody>
          <a:bodyPr/>
          <a:lstStyle/>
          <a:p>
            <a:pPr algn="ctr"/>
            <a:r>
              <a:rPr lang="id-ID" dirty="0">
                <a:latin typeface="+mn-lt"/>
              </a:rPr>
              <a:t>PERMOHONAN ISBN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3072" y="1636939"/>
          <a:ext cx="97917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/>
                        <a:t>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Penerbit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Judul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Bangil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Bangkalan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Banyuwangi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Bojonegoro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Bondowoso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Gresik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Jember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4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1565</TotalTime>
  <Words>1853</Words>
  <Application>Microsoft Office PowerPoint</Application>
  <PresentationFormat>Widescreen</PresentationFormat>
  <Paragraphs>415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arial</vt:lpstr>
      <vt:lpstr>arial</vt:lpstr>
      <vt:lpstr>Bebas</vt:lpstr>
      <vt:lpstr>Calibri</vt:lpstr>
      <vt:lpstr>Dosis</vt:lpstr>
      <vt:lpstr>Monotype Corsiva</vt:lpstr>
      <vt:lpstr>OCR-A BT</vt:lpstr>
      <vt:lpstr>Segoe UI Historic</vt:lpstr>
      <vt:lpstr>Segoe UI Light</vt:lpstr>
      <vt:lpstr>Segoe UI Semibold</vt:lpstr>
      <vt:lpstr>Segoe UI Semilight</vt:lpstr>
      <vt:lpstr>Tekton Pro Ext</vt:lpstr>
      <vt:lpstr>Times New Roman</vt:lpstr>
      <vt:lpstr>Tw Cen MT</vt:lpstr>
      <vt:lpstr>Droplet</vt:lpstr>
      <vt:lpstr>Pencantuman ISBN  dalam Meningkatkan Mutu Perbukuan Nasional</vt:lpstr>
      <vt:lpstr>PowerPoint Presentation</vt:lpstr>
      <vt:lpstr>PowerPoint Presentation</vt:lpstr>
      <vt:lpstr>UNDANG-UNDANG  DEPOSIT</vt:lpstr>
      <vt:lpstr>PowerPoint Presentation</vt:lpstr>
      <vt:lpstr>Serah Simpan Karya Cetak  (Buku) 4 tahun terakhir</vt:lpstr>
      <vt:lpstr>PowerPoint Presentation</vt:lpstr>
      <vt:lpstr>Permohonan ISBN</vt:lpstr>
      <vt:lpstr>PERMOHONAN ISBN</vt:lpstr>
      <vt:lpstr>PENYERAHAN TERBITAN KCKR</vt:lpstr>
      <vt:lpstr>PENGERTIAN ISBN</vt:lpstr>
      <vt:lpstr>ISBN = International Standard Book Number </vt:lpstr>
      <vt:lpstr>ISBN 978-979-008-104-8                                           ISBN 978-602-02-0616-5              a          b        c         d      e                                                                                     a         b        c         d       e</vt:lpstr>
      <vt:lpstr>Rentang Block number Indonesia</vt:lpstr>
      <vt:lpstr>Contoh Kasus</vt:lpstr>
      <vt:lpstr>MANFAAT  ISBN </vt:lpstr>
      <vt:lpstr>PENCANTUMAN ISBN</vt:lpstr>
      <vt:lpstr>Variasi TerbitAN</vt:lpstr>
      <vt:lpstr>Syarat prosiding seminar/pertemuan lainnya :</vt:lpstr>
      <vt:lpstr>Kebijakan pengurusan isbn :</vt:lpstr>
      <vt:lpstr>Pengurusan ISBN Satu Pintu (Single Account)</vt:lpstr>
      <vt:lpstr>ISBN dan SINTA</vt:lpstr>
      <vt:lpstr>ISBN dan iPUSNAS</vt:lpstr>
      <vt:lpstr>PowerPoint Presentation</vt:lpstr>
      <vt:lpstr>PowerPoint Presentation</vt:lpstr>
      <vt:lpstr>UU RI no. 3 tahun 2017  tentang Sistem Perbukuan</vt:lpstr>
      <vt:lpstr>COVER PRICE sebagai Implementasi PASAL 30</vt:lpstr>
      <vt:lpstr>STAKEHOLDERs</vt:lpstr>
      <vt:lpstr>Layanan isbn online</vt:lpstr>
      <vt:lpstr>PowerPoint Presentation</vt:lpstr>
      <vt:lpstr>PowerPoint Presentation</vt:lpstr>
      <vt:lpstr>PROSEDUR PENGAJUAN ISBN :</vt:lpstr>
      <vt:lpstr>MEKANISME PENGAJUAN ISBN : isbn.perpusnas.go.id</vt:lpstr>
      <vt:lpstr>PERKA No. 7 tahun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standard music number (ISMN)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Pencantuman ISBN  dalam Meningkatkan Mutu Perbukuan Nasional</dc:title>
  <dc:creator>user 1</dc:creator>
  <cp:lastModifiedBy>prita</cp:lastModifiedBy>
  <cp:revision>93</cp:revision>
  <cp:lastPrinted>2019-04-18T03:15:14Z</cp:lastPrinted>
  <dcterms:created xsi:type="dcterms:W3CDTF">2018-08-26T03:14:22Z</dcterms:created>
  <dcterms:modified xsi:type="dcterms:W3CDTF">2019-04-18T08:01:53Z</dcterms:modified>
</cp:coreProperties>
</file>