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300" r:id="rId2"/>
    <p:sldId id="301" r:id="rId3"/>
    <p:sldId id="302" r:id="rId4"/>
    <p:sldId id="287" r:id="rId5"/>
    <p:sldId id="257" r:id="rId6"/>
    <p:sldId id="260" r:id="rId7"/>
    <p:sldId id="268" r:id="rId8"/>
    <p:sldId id="261" r:id="rId9"/>
    <p:sldId id="263" r:id="rId10"/>
    <p:sldId id="264" r:id="rId11"/>
    <p:sldId id="266" r:id="rId12"/>
    <p:sldId id="275" r:id="rId13"/>
    <p:sldId id="269" r:id="rId14"/>
    <p:sldId id="278" r:id="rId15"/>
    <p:sldId id="271" r:id="rId16"/>
    <p:sldId id="279" r:id="rId17"/>
    <p:sldId id="283" r:id="rId18"/>
    <p:sldId id="284" r:id="rId19"/>
    <p:sldId id="285" r:id="rId20"/>
    <p:sldId id="290" r:id="rId21"/>
    <p:sldId id="291" r:id="rId22"/>
    <p:sldId id="292" r:id="rId23"/>
    <p:sldId id="293" r:id="rId24"/>
    <p:sldId id="294" r:id="rId25"/>
    <p:sldId id="295" r:id="rId26"/>
    <p:sldId id="296" r:id="rId27"/>
    <p:sldId id="298" r:id="rId28"/>
    <p:sldId id="299"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F36927-8C2A-4D6F-8666-E5021183C570}" type="datetimeFigureOut">
              <a:rPr lang="id-ID" smtClean="0"/>
              <a:pPr/>
              <a:t>16/04/2019</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9AD6CD-E48A-4B2E-A14B-108218B7F297}" type="slidenum">
              <a:rPr lang="id-ID" smtClean="0"/>
              <a:pPr/>
              <a:t>‹#›</a:t>
            </a:fld>
            <a:endParaRPr lang="id-ID"/>
          </a:p>
        </p:txBody>
      </p:sp>
    </p:spTree>
    <p:extLst>
      <p:ext uri="{BB962C8B-B14F-4D97-AF65-F5344CB8AC3E}">
        <p14:creationId xmlns:p14="http://schemas.microsoft.com/office/powerpoint/2010/main" val="7544190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0846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B2169-A140-4AC1-9D99-730A165CA690}" type="datetimeFigureOut">
              <a:rPr lang="id-ID" smtClean="0"/>
              <a:pPr/>
              <a:t>16/04/2019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47271D-B2EF-40ED-B2D2-DD31D36EB74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B2169-A140-4AC1-9D99-730A165CA690}" type="datetimeFigureOut">
              <a:rPr lang="id-ID" smtClean="0"/>
              <a:pPr/>
              <a:t>16/04/2019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7271D-B2EF-40ED-B2D2-DD31D36EB74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9784" y="1210163"/>
            <a:ext cx="184731" cy="1200329"/>
          </a:xfrm>
          <a:prstGeom prst="rect">
            <a:avLst/>
          </a:prstGeom>
          <a:noFill/>
        </p:spPr>
        <p:txBody>
          <a:bodyPr wrap="none" rtlCol="0">
            <a:spAutoFit/>
          </a:bodyPr>
          <a:lstStyle/>
          <a:p>
            <a:endParaRPr lang="en-US" sz="7200" dirty="0">
              <a:solidFill>
                <a:srgbClr val="B3D334"/>
              </a:solidFill>
            </a:endParaRPr>
          </a:p>
        </p:txBody>
      </p:sp>
      <p:sp>
        <p:nvSpPr>
          <p:cNvPr id="11" name="TextBox 10"/>
          <p:cNvSpPr txBox="1"/>
          <p:nvPr/>
        </p:nvSpPr>
        <p:spPr>
          <a:xfrm>
            <a:off x="4120996" y="6316632"/>
            <a:ext cx="1289135" cy="261610"/>
          </a:xfrm>
          <a:prstGeom prst="rect">
            <a:avLst/>
          </a:prstGeom>
          <a:noFill/>
        </p:spPr>
        <p:txBody>
          <a:bodyPr wrap="none" rtlCol="0">
            <a:spAutoFit/>
          </a:bodyPr>
          <a:lstStyle/>
          <a:p>
            <a:pPr algn="ctr"/>
            <a:r>
              <a:rPr lang="id-ID"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www.perpusnas.go.id</a:t>
            </a:r>
            <a:endParaRPr lang="en-US" sz="800" dirty="0">
              <a:solidFill>
                <a:srgbClr val="B3D334"/>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0838" y="266699"/>
            <a:ext cx="1799279" cy="1515182"/>
          </a:xfrm>
          <a:prstGeom prst="rect">
            <a:avLst/>
          </a:prstGeom>
        </p:spPr>
      </p:pic>
      <p:pic>
        <p:nvPicPr>
          <p:cNvPr id="7" name="Picture 6"/>
          <p:cNvPicPr>
            <a:picLocks noChangeAspect="1"/>
          </p:cNvPicPr>
          <p:nvPr/>
        </p:nvPicPr>
        <p:blipFill>
          <a:blip r:embed="rId3"/>
          <a:stretch>
            <a:fillRect/>
          </a:stretch>
        </p:blipFill>
        <p:spPr>
          <a:xfrm>
            <a:off x="1" y="0"/>
            <a:ext cx="4199783" cy="6858000"/>
          </a:xfrm>
          <a:prstGeom prst="rect">
            <a:avLst/>
          </a:prstGeom>
        </p:spPr>
      </p:pic>
      <p:sp>
        <p:nvSpPr>
          <p:cNvPr id="8" name="Rectangle 7"/>
          <p:cNvSpPr/>
          <p:nvPr/>
        </p:nvSpPr>
        <p:spPr>
          <a:xfrm>
            <a:off x="4996550" y="2490819"/>
            <a:ext cx="3535890" cy="923330"/>
          </a:xfrm>
          <a:prstGeom prst="rect">
            <a:avLst/>
          </a:prstGeom>
        </p:spPr>
        <p:txBody>
          <a:bodyPr wrap="square">
            <a:spAutoFit/>
          </a:bodyPr>
          <a:lstStyle/>
          <a:p>
            <a:pPr algn="ctr"/>
            <a:r>
              <a:rPr lang="id-ID" dirty="0"/>
              <a:t>SOSIALISASI U</a:t>
            </a:r>
            <a:r>
              <a:rPr lang="en-US" dirty="0"/>
              <a:t>NDANG-UNDANG NO.13 TAHUN 2018 TENTANG SERAH SIMPAN KCKR</a:t>
            </a:r>
            <a:endParaRPr lang="id-ID" dirty="0"/>
          </a:p>
        </p:txBody>
      </p:sp>
      <p:sp>
        <p:nvSpPr>
          <p:cNvPr id="9" name="Rectangle 8"/>
          <p:cNvSpPr/>
          <p:nvPr/>
        </p:nvSpPr>
        <p:spPr>
          <a:xfrm>
            <a:off x="4860032" y="4571836"/>
            <a:ext cx="1986954" cy="369332"/>
          </a:xfrm>
          <a:prstGeom prst="rect">
            <a:avLst/>
          </a:prstGeom>
        </p:spPr>
        <p:txBody>
          <a:bodyPr wrap="none">
            <a:spAutoFit/>
          </a:bodyPr>
          <a:lstStyle/>
          <a:p>
            <a:r>
              <a:rPr lang="en-US" dirty="0" err="1"/>
              <a:t>Oleh</a:t>
            </a:r>
            <a:r>
              <a:rPr lang="id-ID" dirty="0"/>
              <a:t> : </a:t>
            </a:r>
            <a:r>
              <a:rPr lang="en-US" dirty="0" err="1"/>
              <a:t>Nurcahyono</a:t>
            </a:r>
            <a:r>
              <a:rPr lang="id-ID" dirty="0"/>
              <a:t> </a:t>
            </a:r>
            <a:endParaRPr lang="en-US" dirty="0"/>
          </a:p>
        </p:txBody>
      </p:sp>
      <p:sp>
        <p:nvSpPr>
          <p:cNvPr id="12" name="TextBox 11"/>
          <p:cNvSpPr txBox="1"/>
          <p:nvPr/>
        </p:nvSpPr>
        <p:spPr>
          <a:xfrm>
            <a:off x="5220072" y="4941168"/>
            <a:ext cx="3312368" cy="369332"/>
          </a:xfrm>
          <a:prstGeom prst="rect">
            <a:avLst/>
          </a:prstGeom>
          <a:noFill/>
        </p:spPr>
        <p:txBody>
          <a:bodyPr wrap="square" rtlCol="0">
            <a:spAutoFit/>
          </a:bodyPr>
          <a:lstStyle/>
          <a:p>
            <a:r>
              <a:rPr lang="en-US" dirty="0"/>
              <a:t>Surabaya</a:t>
            </a:r>
            <a:r>
              <a:rPr lang="id-ID" dirty="0"/>
              <a:t>, </a:t>
            </a:r>
            <a:r>
              <a:rPr lang="en-US" dirty="0"/>
              <a:t>22 </a:t>
            </a:r>
            <a:r>
              <a:rPr lang="en-US"/>
              <a:t>Aprili</a:t>
            </a:r>
            <a:r>
              <a:rPr lang="en-US" dirty="0"/>
              <a:t> </a:t>
            </a:r>
            <a:r>
              <a:rPr lang="id-ID" dirty="0"/>
              <a:t> </a:t>
            </a:r>
            <a:r>
              <a:rPr lang="en-US" dirty="0"/>
              <a:t>2019</a:t>
            </a:r>
          </a:p>
        </p:txBody>
      </p:sp>
    </p:spTree>
    <p:extLst>
      <p:ext uri="{BB962C8B-B14F-4D97-AF65-F5344CB8AC3E}">
        <p14:creationId xmlns:p14="http://schemas.microsoft.com/office/powerpoint/2010/main" val="3367688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graphicFrame>
        <p:nvGraphicFramePr>
          <p:cNvPr id="4" name="Table 3"/>
          <p:cNvGraphicFramePr>
            <a:graphicFrameLocks noGrp="1"/>
          </p:cNvGraphicFramePr>
          <p:nvPr>
            <p:extLst>
              <p:ext uri="{D42A27DB-BD31-4B8C-83A1-F6EECF244321}">
                <p14:modId xmlns:p14="http://schemas.microsoft.com/office/powerpoint/2010/main" val="1404197408"/>
              </p:ext>
            </p:extLst>
          </p:nvPr>
        </p:nvGraphicFramePr>
        <p:xfrm>
          <a:off x="214282" y="687785"/>
          <a:ext cx="8786874" cy="6027363"/>
        </p:xfrm>
        <a:graphic>
          <a:graphicData uri="http://schemas.openxmlformats.org/drawingml/2006/table">
            <a:tbl>
              <a:tblPr firstRow="1" bandRow="1">
                <a:tableStyleId>{5C22544A-7EE6-4342-B048-85BDC9FD1C3A}</a:tableStyleId>
              </a:tblPr>
              <a:tblGrid>
                <a:gridCol w="541294">
                  <a:extLst>
                    <a:ext uri="{9D8B030D-6E8A-4147-A177-3AD203B41FA5}">
                      <a16:colId xmlns:a16="http://schemas.microsoft.com/office/drawing/2014/main" val="20000"/>
                    </a:ext>
                  </a:extLst>
                </a:gridCol>
                <a:gridCol w="2030474">
                  <a:extLst>
                    <a:ext uri="{9D8B030D-6E8A-4147-A177-3AD203B41FA5}">
                      <a16:colId xmlns:a16="http://schemas.microsoft.com/office/drawing/2014/main" val="20001"/>
                    </a:ext>
                  </a:extLst>
                </a:gridCol>
                <a:gridCol w="229000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980884">
                  <a:extLst>
                    <a:ext uri="{9D8B030D-6E8A-4147-A177-3AD203B41FA5}">
                      <a16:colId xmlns:a16="http://schemas.microsoft.com/office/drawing/2014/main" val="20004"/>
                    </a:ext>
                  </a:extLst>
                </a:gridCol>
              </a:tblGrid>
              <a:tr h="480003">
                <a:tc>
                  <a:txBody>
                    <a:bodyPr/>
                    <a:lstStyle/>
                    <a:p>
                      <a:r>
                        <a:rPr lang="id-ID" dirty="0"/>
                        <a:t>NO</a:t>
                      </a:r>
                    </a:p>
                  </a:txBody>
                  <a:tcPr/>
                </a:tc>
                <a:tc>
                  <a:txBody>
                    <a:bodyPr/>
                    <a:lstStyle/>
                    <a:p>
                      <a:r>
                        <a:rPr lang="id-ID" dirty="0"/>
                        <a:t>Objek SSKCKR</a:t>
                      </a:r>
                    </a:p>
                  </a:txBody>
                  <a:tcPr/>
                </a:tc>
                <a:tc>
                  <a:txBody>
                    <a:bodyPr/>
                    <a:lstStyle/>
                    <a:p>
                      <a:r>
                        <a:rPr lang="id-ID" dirty="0"/>
                        <a:t>Jml</a:t>
                      </a:r>
                      <a:r>
                        <a:rPr lang="id-ID" baseline="0" dirty="0"/>
                        <a:t> Serah</a:t>
                      </a:r>
                      <a:endParaRPr lang="id-ID" dirty="0"/>
                    </a:p>
                  </a:txBody>
                  <a:tcPr/>
                </a:tc>
                <a:tc>
                  <a:txBody>
                    <a:bodyPr/>
                    <a:lstStyle/>
                    <a:p>
                      <a:r>
                        <a:rPr lang="id-ID" dirty="0"/>
                        <a:t>Waktu Serah </a:t>
                      </a:r>
                    </a:p>
                  </a:txBody>
                  <a:tcPr/>
                </a:tc>
                <a:tc>
                  <a:txBody>
                    <a:bodyPr/>
                    <a:lstStyle/>
                    <a:p>
                      <a:r>
                        <a:rPr lang="id-ID" dirty="0"/>
                        <a:t>Pengelola SSKCKR</a:t>
                      </a:r>
                    </a:p>
                  </a:txBody>
                  <a:tcPr/>
                </a:tc>
                <a:extLst>
                  <a:ext uri="{0D108BD9-81ED-4DB2-BD59-A6C34878D82A}">
                    <a16:rowId xmlns:a16="http://schemas.microsoft.com/office/drawing/2014/main" val="10000"/>
                  </a:ext>
                </a:extLst>
              </a:tr>
              <a:tr h="816963">
                <a:tc>
                  <a:txBody>
                    <a:bodyPr/>
                    <a:lstStyle/>
                    <a:p>
                      <a:r>
                        <a:rPr lang="id-ID" sz="14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solidFill>
                            <a:schemeClr val="tx1"/>
                          </a:solidFill>
                        </a:rPr>
                        <a:t>Penerbit</a:t>
                      </a:r>
                    </a:p>
                  </a:txBody>
                  <a:tcPr/>
                </a:tc>
                <a:tc>
                  <a:txBody>
                    <a:bodyPr/>
                    <a:lstStyle/>
                    <a:p>
                      <a:r>
                        <a:rPr lang="id-ID" sz="1400" dirty="0"/>
                        <a:t>1 jdl</a:t>
                      </a:r>
                      <a:r>
                        <a:rPr lang="en-US" sz="1400" baseline="0" dirty="0"/>
                        <a:t> </a:t>
                      </a:r>
                      <a:r>
                        <a:rPr lang="id-ID" sz="1400" dirty="0"/>
                        <a:t> 2 eks</a:t>
                      </a:r>
                      <a:r>
                        <a:rPr lang="en-US" sz="1400" dirty="0"/>
                        <a:t> (</a:t>
                      </a:r>
                      <a:r>
                        <a:rPr lang="en-US" sz="1400" dirty="0" err="1"/>
                        <a:t>Perpusnas</a:t>
                      </a:r>
                      <a:r>
                        <a:rPr lang="en-US" sz="1400" dirty="0"/>
                        <a:t>)</a:t>
                      </a:r>
                    </a:p>
                    <a:p>
                      <a:r>
                        <a:rPr lang="en-US" sz="1400" dirty="0"/>
                        <a:t>1 </a:t>
                      </a:r>
                      <a:r>
                        <a:rPr lang="en-US" sz="1400" dirty="0" err="1"/>
                        <a:t>jdl</a:t>
                      </a:r>
                      <a:r>
                        <a:rPr lang="en-US" sz="1400" dirty="0"/>
                        <a:t> 1 </a:t>
                      </a:r>
                      <a:r>
                        <a:rPr lang="en-US" sz="1400" dirty="0" err="1"/>
                        <a:t>eks</a:t>
                      </a:r>
                      <a:r>
                        <a:rPr lang="en-US" sz="1400" dirty="0"/>
                        <a:t> (</a:t>
                      </a:r>
                      <a:r>
                        <a:rPr lang="en-US" sz="1400" dirty="0" err="1"/>
                        <a:t>Perpus</a:t>
                      </a:r>
                      <a:r>
                        <a:rPr lang="en-US" sz="1400" dirty="0"/>
                        <a:t> </a:t>
                      </a:r>
                      <a:r>
                        <a:rPr lang="en-US" sz="1400" dirty="0" err="1"/>
                        <a:t>Propinsi</a:t>
                      </a:r>
                      <a:r>
                        <a:rPr lang="en-US" sz="1400" dirty="0"/>
                        <a:t>)</a:t>
                      </a:r>
                      <a:endParaRPr lang="en-ID" sz="1400" dirty="0"/>
                    </a:p>
                    <a:p>
                      <a:r>
                        <a:rPr lang="en-ID" sz="1400" dirty="0"/>
                        <a:t>Salinan digital  </a:t>
                      </a:r>
                      <a:r>
                        <a:rPr lang="en-ID" sz="1400" dirty="0" err="1"/>
                        <a:t>untuk</a:t>
                      </a:r>
                      <a:r>
                        <a:rPr lang="en-ID" sz="1400" dirty="0"/>
                        <a:t> </a:t>
                      </a:r>
                      <a:r>
                        <a:rPr lang="en-ID" sz="1400" dirty="0" err="1"/>
                        <a:t>kepentingan</a:t>
                      </a:r>
                      <a:r>
                        <a:rPr lang="en-ID" sz="1400" dirty="0"/>
                        <a:t> </a:t>
                      </a:r>
                      <a:r>
                        <a:rPr lang="en-ID" sz="1400" dirty="0" err="1"/>
                        <a:t>penyandang</a:t>
                      </a:r>
                      <a:r>
                        <a:rPr lang="en-ID" sz="1400" dirty="0"/>
                        <a:t> </a:t>
                      </a:r>
                      <a:r>
                        <a:rPr lang="en-ID" sz="1400" dirty="0" err="1"/>
                        <a:t>disabilitas</a:t>
                      </a:r>
                      <a:r>
                        <a:rPr lang="en-ID" sz="1400" dirty="0"/>
                        <a:t> (</a:t>
                      </a:r>
                      <a:r>
                        <a:rPr lang="en-ID" sz="1400" dirty="0" err="1"/>
                        <a:t>Perpusnas</a:t>
                      </a:r>
                      <a:r>
                        <a:rPr lang="en-ID" sz="1400" dirty="0"/>
                        <a:t>)</a:t>
                      </a:r>
                      <a:endParaRPr lang="id-ID" sz="1400" dirty="0"/>
                    </a:p>
                  </a:txBody>
                  <a:tcPr/>
                </a:tc>
                <a:tc>
                  <a:txBody>
                    <a:bodyPr/>
                    <a:lstStyle/>
                    <a:p>
                      <a:r>
                        <a:rPr lang="id-ID" sz="1400" dirty="0"/>
                        <a:t>3 bl setelah</a:t>
                      </a:r>
                      <a:r>
                        <a:rPr lang="id-ID" sz="1400" baseline="0" dirty="0"/>
                        <a:t> </a:t>
                      </a:r>
                      <a:r>
                        <a:rPr lang="id-ID" sz="1400" dirty="0"/>
                        <a:t>diterbitkan </a:t>
                      </a:r>
                      <a:endParaRPr lang="en-ID" sz="1400" dirty="0"/>
                    </a:p>
                    <a:p>
                      <a:endParaRPr lang="en-ID" sz="1400" dirty="0"/>
                    </a:p>
                    <a:p>
                      <a:r>
                        <a:rPr lang="en-ID" sz="1400" dirty="0" err="1"/>
                        <a:t>Edisi</a:t>
                      </a:r>
                      <a:r>
                        <a:rPr lang="en-ID" sz="1400" dirty="0"/>
                        <a:t> </a:t>
                      </a:r>
                      <a:r>
                        <a:rPr lang="en-ID" sz="1400" dirty="0" err="1"/>
                        <a:t>revisi</a:t>
                      </a:r>
                      <a:r>
                        <a:rPr lang="en-ID" sz="1400" dirty="0"/>
                        <a:t>  </a:t>
                      </a:r>
                      <a:endParaRPr lang="id-ID" sz="1400" dirty="0"/>
                    </a:p>
                  </a:txBody>
                  <a:tcPr/>
                </a:tc>
                <a:tc>
                  <a:txBody>
                    <a:bodyPr/>
                    <a:lstStyle/>
                    <a:p>
                      <a:r>
                        <a:rPr lang="id-ID" sz="1400" dirty="0"/>
                        <a:t>Perpusnas</a:t>
                      </a:r>
                      <a:r>
                        <a:rPr lang="en-US" sz="1400" dirty="0"/>
                        <a:t> </a:t>
                      </a:r>
                    </a:p>
                    <a:p>
                      <a:r>
                        <a:rPr lang="id-ID" sz="1400" baseline="0" dirty="0"/>
                        <a:t>Perpustakaan </a:t>
                      </a:r>
                      <a:r>
                        <a:rPr lang="en-ID" sz="1400" baseline="0" dirty="0"/>
                        <a:t> P</a:t>
                      </a:r>
                      <a:r>
                        <a:rPr lang="id-ID" sz="1400" baseline="0" dirty="0"/>
                        <a:t>ropinsi </a:t>
                      </a:r>
                      <a:endParaRPr lang="id-ID" sz="1400" dirty="0"/>
                    </a:p>
                  </a:txBody>
                  <a:tcPr/>
                </a:tc>
                <a:extLst>
                  <a:ext uri="{0D108BD9-81ED-4DB2-BD59-A6C34878D82A}">
                    <a16:rowId xmlns:a16="http://schemas.microsoft.com/office/drawing/2014/main" val="10001"/>
                  </a:ext>
                </a:extLst>
              </a:tr>
              <a:tr h="480003">
                <a:tc>
                  <a:txBody>
                    <a:bodyPr/>
                    <a:lstStyle/>
                    <a:p>
                      <a:r>
                        <a:rPr lang="id-ID" sz="1400" dirty="0"/>
                        <a:t>2. </a:t>
                      </a:r>
                    </a:p>
                  </a:txBody>
                  <a:tcPr/>
                </a:tc>
                <a:tc>
                  <a:txBody>
                    <a:bodyPr/>
                    <a:lstStyle/>
                    <a:p>
                      <a:r>
                        <a:rPr lang="id-ID" sz="1400" dirty="0"/>
                        <a:t>Produsen Karya Rekam </a:t>
                      </a:r>
                    </a:p>
                  </a:txBody>
                  <a:tcPr/>
                </a:tc>
                <a:tc>
                  <a:txBody>
                    <a:bodyPr/>
                    <a:lstStyle/>
                    <a:p>
                      <a:r>
                        <a:rPr lang="id-ID" sz="1400" dirty="0"/>
                        <a:t>1 salinan </a:t>
                      </a:r>
                    </a:p>
                  </a:txBody>
                  <a:tcPr/>
                </a:tc>
                <a:tc>
                  <a:txBody>
                    <a:bodyPr/>
                    <a:lstStyle/>
                    <a:p>
                      <a:r>
                        <a:rPr lang="id-ID" sz="1400" dirty="0"/>
                        <a:t>1 Th setelah di</a:t>
                      </a:r>
                      <a:r>
                        <a:rPr lang="id-ID" sz="1400" baseline="0" dirty="0"/>
                        <a:t> </a:t>
                      </a:r>
                      <a:r>
                        <a:rPr lang="id-ID" sz="1400" dirty="0"/>
                        <a:t>publikasikan </a:t>
                      </a:r>
                    </a:p>
                  </a:txBody>
                  <a:tcPr/>
                </a:tc>
                <a:tc>
                  <a:txBody>
                    <a:bodyPr/>
                    <a:lstStyle/>
                    <a:p>
                      <a:r>
                        <a:rPr lang="id-ID" sz="1400" dirty="0"/>
                        <a:t>Perpusnas</a:t>
                      </a:r>
                    </a:p>
                    <a:p>
                      <a:r>
                        <a:rPr lang="id-ID" sz="1400" baseline="0" dirty="0"/>
                        <a:t>Perpustakaan </a:t>
                      </a:r>
                      <a:r>
                        <a:rPr lang="en-ID" sz="1400" baseline="0" dirty="0"/>
                        <a:t> P</a:t>
                      </a:r>
                      <a:r>
                        <a:rPr lang="id-ID" sz="1400" baseline="0" dirty="0"/>
                        <a:t>ropinsi </a:t>
                      </a:r>
                      <a:endParaRPr lang="id-ID" sz="1400" dirty="0"/>
                    </a:p>
                  </a:txBody>
                  <a:tcPr/>
                </a:tc>
                <a:extLst>
                  <a:ext uri="{0D108BD9-81ED-4DB2-BD59-A6C34878D82A}">
                    <a16:rowId xmlns:a16="http://schemas.microsoft.com/office/drawing/2014/main" val="10002"/>
                  </a:ext>
                </a:extLst>
              </a:tr>
              <a:tr h="480003">
                <a:tc>
                  <a:txBody>
                    <a:bodyPr/>
                    <a:lstStyle/>
                    <a:p>
                      <a:r>
                        <a:rPr lang="id-ID" sz="1400" dirty="0"/>
                        <a:t>3.</a:t>
                      </a:r>
                    </a:p>
                  </a:txBody>
                  <a:tcPr/>
                </a:tc>
                <a:tc rowSpan="2">
                  <a:txBody>
                    <a:bodyPr/>
                    <a:lstStyle/>
                    <a:p>
                      <a:pPr marL="173038" indent="-173038">
                        <a:buFont typeface="Arial" pitchFamily="34" charset="0"/>
                        <a:buChar char="•"/>
                      </a:pPr>
                      <a:r>
                        <a:rPr lang="id-ID" sz="1400" dirty="0">
                          <a:solidFill>
                            <a:schemeClr val="tx1"/>
                          </a:solidFill>
                        </a:rPr>
                        <a:t>   Lembaga negara, </a:t>
                      </a:r>
                    </a:p>
                    <a:p>
                      <a:pPr marL="173038" indent="-173038">
                        <a:buFont typeface="Arial" pitchFamily="34" charset="0"/>
                        <a:buChar char="•"/>
                      </a:pPr>
                      <a:r>
                        <a:rPr lang="id-ID" sz="1400" dirty="0">
                          <a:solidFill>
                            <a:schemeClr val="tx1"/>
                          </a:solidFill>
                        </a:rPr>
                        <a:t>   kementerian, </a:t>
                      </a:r>
                    </a:p>
                    <a:p>
                      <a:pPr marL="266700" indent="-266700">
                        <a:buFont typeface="Arial" pitchFamily="34" charset="0"/>
                        <a:buChar char="•"/>
                      </a:pPr>
                      <a:r>
                        <a:rPr lang="id-ID" sz="1400" dirty="0">
                          <a:solidFill>
                            <a:schemeClr val="tx1"/>
                          </a:solidFill>
                        </a:rPr>
                        <a:t>lembaga pemerintah</a:t>
                      </a:r>
                      <a:r>
                        <a:rPr lang="id-ID" sz="1400" baseline="0" dirty="0">
                          <a:solidFill>
                            <a:schemeClr val="tx1"/>
                          </a:solidFill>
                        </a:rPr>
                        <a:t> </a:t>
                      </a:r>
                      <a:r>
                        <a:rPr lang="id-ID" sz="1400" dirty="0">
                          <a:solidFill>
                            <a:schemeClr val="tx1"/>
                          </a:solidFill>
                        </a:rPr>
                        <a:t>non</a:t>
                      </a:r>
                      <a:r>
                        <a:rPr lang="id-ID" sz="1400" baseline="0" dirty="0">
                          <a:solidFill>
                            <a:schemeClr val="tx1"/>
                          </a:solidFill>
                        </a:rPr>
                        <a:t> </a:t>
                      </a:r>
                      <a:r>
                        <a:rPr lang="id-ID" sz="1400" dirty="0">
                          <a:solidFill>
                            <a:schemeClr val="tx1"/>
                          </a:solidFill>
                        </a:rPr>
                        <a:t>kementerian,</a:t>
                      </a:r>
                    </a:p>
                    <a:p>
                      <a:pPr marL="0" indent="0">
                        <a:buFont typeface="Arial" pitchFamily="34" charset="0"/>
                        <a:buChar char="•"/>
                      </a:pPr>
                      <a:r>
                        <a:rPr lang="id-ID" sz="1400" dirty="0">
                          <a:solidFill>
                            <a:schemeClr val="tx1"/>
                          </a:solidFill>
                        </a:rPr>
                        <a:t>      perguruan tinggi</a:t>
                      </a:r>
                    </a:p>
                  </a:txBody>
                  <a:tcPr/>
                </a:tc>
                <a:tc>
                  <a:txBody>
                    <a:bodyPr/>
                    <a:lstStyle/>
                    <a:p>
                      <a:r>
                        <a:rPr lang="id-ID" sz="1400" dirty="0"/>
                        <a:t>Karya Cetak 1 jdl 2 eks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3 bl setelah</a:t>
                      </a:r>
                      <a:r>
                        <a:rPr lang="id-ID" sz="1400" baseline="0" dirty="0"/>
                        <a:t> </a:t>
                      </a:r>
                      <a:r>
                        <a:rPr lang="id-ID" sz="1400" dirty="0"/>
                        <a:t>diterbitkan </a:t>
                      </a:r>
                    </a:p>
                  </a:txBody>
                  <a:tcPr/>
                </a:tc>
                <a:tc>
                  <a:txBody>
                    <a:bodyPr/>
                    <a:lstStyle/>
                    <a:p>
                      <a:r>
                        <a:rPr lang="id-ID" sz="1400" dirty="0"/>
                        <a:t>Perpusnas</a:t>
                      </a:r>
                    </a:p>
                  </a:txBody>
                  <a:tcPr/>
                </a:tc>
                <a:extLst>
                  <a:ext uri="{0D108BD9-81ED-4DB2-BD59-A6C34878D82A}">
                    <a16:rowId xmlns:a16="http://schemas.microsoft.com/office/drawing/2014/main" val="10003"/>
                  </a:ext>
                </a:extLst>
              </a:tr>
              <a:tr h="625179">
                <a:tc>
                  <a:txBody>
                    <a:bodyPr/>
                    <a:lstStyle/>
                    <a:p>
                      <a:endParaRPr lang="id-ID" sz="1400" dirty="0"/>
                    </a:p>
                  </a:txBody>
                  <a:tcPr/>
                </a:tc>
                <a:tc vMerge="1">
                  <a:txBody>
                    <a:bodyPr/>
                    <a:lstStyle/>
                    <a:p>
                      <a:endParaRPr lang="id-ID" sz="1600" dirty="0"/>
                    </a:p>
                  </a:txBody>
                  <a:tcPr/>
                </a:tc>
                <a:tc>
                  <a:txBody>
                    <a:bodyPr/>
                    <a:lstStyle/>
                    <a:p>
                      <a:r>
                        <a:rPr lang="id-ID" sz="1400" dirty="0"/>
                        <a:t>Karya Rekam 1 salinan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3</a:t>
                      </a:r>
                      <a:r>
                        <a:rPr lang="id-ID" sz="1400" baseline="0" dirty="0"/>
                        <a:t> bl </a:t>
                      </a:r>
                      <a:r>
                        <a:rPr lang="id-ID" sz="1400" dirty="0"/>
                        <a:t> setelah di</a:t>
                      </a:r>
                      <a:r>
                        <a:rPr lang="id-ID" sz="1400" baseline="0" dirty="0"/>
                        <a:t> </a:t>
                      </a:r>
                      <a:r>
                        <a:rPr lang="id-ID" sz="1400" dirty="0"/>
                        <a:t>publikasikan </a:t>
                      </a:r>
                    </a:p>
                  </a:txBody>
                  <a:tcPr/>
                </a:tc>
                <a:tc>
                  <a:txBody>
                    <a:bodyPr/>
                    <a:lstStyle/>
                    <a:p>
                      <a:r>
                        <a:rPr lang="id-ID" sz="1400" dirty="0"/>
                        <a:t>Perpusnas</a:t>
                      </a:r>
                    </a:p>
                  </a:txBody>
                  <a:tcPr/>
                </a:tc>
                <a:extLst>
                  <a:ext uri="{0D108BD9-81ED-4DB2-BD59-A6C34878D82A}">
                    <a16:rowId xmlns:a16="http://schemas.microsoft.com/office/drawing/2014/main" val="10004"/>
                  </a:ext>
                </a:extLst>
              </a:tr>
              <a:tr h="480003">
                <a:tc>
                  <a:txBody>
                    <a:bodyPr/>
                    <a:lstStyle/>
                    <a:p>
                      <a:r>
                        <a:rPr lang="id-ID" sz="1400" dirty="0"/>
                        <a:t>4.</a:t>
                      </a:r>
                    </a:p>
                  </a:txBody>
                  <a:tcPr/>
                </a:tc>
                <a:tc rowSpan="2">
                  <a:txBody>
                    <a:bodyPr/>
                    <a:lstStyle/>
                    <a:p>
                      <a:pPr marL="342900" indent="-342900">
                        <a:buFont typeface="Arial" pitchFamily="34" charset="0"/>
                        <a:buChar char="•"/>
                      </a:pPr>
                      <a:r>
                        <a:rPr lang="id-ID" sz="1400" dirty="0">
                          <a:solidFill>
                            <a:schemeClr val="tx1"/>
                          </a:solidFill>
                        </a:rPr>
                        <a:t>Pemerintah daerah, </a:t>
                      </a:r>
                    </a:p>
                    <a:p>
                      <a:pPr marL="342900" indent="-342900">
                        <a:buFont typeface="Arial" pitchFamily="34" charset="0"/>
                        <a:buChar char="•"/>
                      </a:pPr>
                      <a:r>
                        <a:rPr lang="id-ID" sz="1400" dirty="0">
                          <a:solidFill>
                            <a:schemeClr val="tx1"/>
                          </a:solidFill>
                        </a:rPr>
                        <a:t>dewan perwakilan rakyat daerah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Karya Cetak 1 jdl 2 eks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3 bl setelah</a:t>
                      </a:r>
                      <a:r>
                        <a:rPr lang="id-ID" sz="1400" baseline="0" dirty="0"/>
                        <a:t> </a:t>
                      </a:r>
                      <a:r>
                        <a:rPr lang="id-ID" sz="1400" dirty="0"/>
                        <a:t>diterbitkan </a:t>
                      </a:r>
                    </a:p>
                  </a:txBody>
                  <a:tcPr/>
                </a:tc>
                <a:tc>
                  <a:txBody>
                    <a:bodyPr/>
                    <a:lstStyle/>
                    <a:p>
                      <a:r>
                        <a:rPr lang="id-ID" sz="1400" dirty="0"/>
                        <a:t>Perpusnas</a:t>
                      </a:r>
                    </a:p>
                    <a:p>
                      <a:r>
                        <a:rPr lang="id-ID" sz="1400" baseline="0" dirty="0"/>
                        <a:t>Perpustakaan </a:t>
                      </a:r>
                      <a:r>
                        <a:rPr lang="en-ID" sz="1400" baseline="0" dirty="0"/>
                        <a:t>P</a:t>
                      </a:r>
                      <a:r>
                        <a:rPr lang="id-ID" sz="1400" baseline="0" dirty="0"/>
                        <a:t>rop</a:t>
                      </a:r>
                      <a:endParaRPr lang="id-ID" sz="1400" dirty="0"/>
                    </a:p>
                  </a:txBody>
                  <a:tcPr/>
                </a:tc>
                <a:extLst>
                  <a:ext uri="{0D108BD9-81ED-4DB2-BD59-A6C34878D82A}">
                    <a16:rowId xmlns:a16="http://schemas.microsoft.com/office/drawing/2014/main" val="10005"/>
                  </a:ext>
                </a:extLst>
              </a:tr>
              <a:tr h="480003">
                <a:tc>
                  <a:txBody>
                    <a:bodyPr/>
                    <a:lstStyle/>
                    <a:p>
                      <a:endParaRPr lang="id-ID" sz="1400"/>
                    </a:p>
                  </a:txBody>
                  <a:tcPr/>
                </a:tc>
                <a:tc vMerge="1">
                  <a:txBody>
                    <a:bodyPr/>
                    <a:lstStyle/>
                    <a:p>
                      <a:endParaRPr lang="id-ID"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Karya Rekam 1 salinan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3</a:t>
                      </a:r>
                      <a:r>
                        <a:rPr lang="id-ID" sz="1400" baseline="0" dirty="0"/>
                        <a:t> bl </a:t>
                      </a:r>
                      <a:r>
                        <a:rPr lang="id-ID" sz="1400" dirty="0"/>
                        <a:t> setelah di</a:t>
                      </a:r>
                      <a:r>
                        <a:rPr lang="id-ID" sz="1400" baseline="0" dirty="0"/>
                        <a:t> </a:t>
                      </a:r>
                      <a:r>
                        <a:rPr lang="id-ID" sz="1400" dirty="0"/>
                        <a:t>publikasikan </a:t>
                      </a:r>
                    </a:p>
                  </a:txBody>
                  <a:tcPr/>
                </a:tc>
                <a:tc>
                  <a:txBody>
                    <a:bodyPr/>
                    <a:lstStyle/>
                    <a:p>
                      <a:r>
                        <a:rPr lang="id-ID" sz="1400" dirty="0"/>
                        <a:t>Perpusnas</a:t>
                      </a:r>
                    </a:p>
                    <a:p>
                      <a:r>
                        <a:rPr lang="en-ID" sz="1400" baseline="0" dirty="0"/>
                        <a:t>Perp</a:t>
                      </a:r>
                      <a:r>
                        <a:rPr lang="id-ID" sz="1400" baseline="0" dirty="0"/>
                        <a:t>ustakaan  </a:t>
                      </a:r>
                      <a:r>
                        <a:rPr lang="en-ID" sz="1400" baseline="0" dirty="0"/>
                        <a:t>P</a:t>
                      </a:r>
                      <a:r>
                        <a:rPr lang="id-ID" sz="1400" baseline="0" dirty="0"/>
                        <a:t>rop</a:t>
                      </a:r>
                      <a:r>
                        <a:rPr lang="en-ID" sz="1400" baseline="0" dirty="0" err="1"/>
                        <a:t>insi</a:t>
                      </a:r>
                      <a:endParaRPr lang="id-ID" sz="1400" dirty="0"/>
                    </a:p>
                  </a:txBody>
                  <a:tcPr/>
                </a:tc>
                <a:extLst>
                  <a:ext uri="{0D108BD9-81ED-4DB2-BD59-A6C34878D82A}">
                    <a16:rowId xmlns:a16="http://schemas.microsoft.com/office/drawing/2014/main" val="10006"/>
                  </a:ext>
                </a:extLst>
              </a:tr>
              <a:tr h="635416">
                <a:tc>
                  <a:txBody>
                    <a:bodyPr/>
                    <a:lstStyle/>
                    <a:p>
                      <a:r>
                        <a:rPr lang="id-ID" sz="1400" dirty="0"/>
                        <a:t>5.</a:t>
                      </a:r>
                    </a:p>
                  </a:txBody>
                  <a:tcPr/>
                </a:tc>
                <a:tc>
                  <a:txBody>
                    <a:bodyPr/>
                    <a:lstStyle/>
                    <a:p>
                      <a:pPr marL="0" indent="0"/>
                      <a:r>
                        <a:rPr lang="id-ID" sz="1400" dirty="0">
                          <a:solidFill>
                            <a:schemeClr val="tx1"/>
                          </a:solidFill>
                        </a:rPr>
                        <a:t>WNI penelitian mengenai</a:t>
                      </a:r>
                      <a:r>
                        <a:rPr lang="id-ID" sz="1400" baseline="0" dirty="0">
                          <a:solidFill>
                            <a:schemeClr val="tx1"/>
                          </a:solidFill>
                        </a:rPr>
                        <a:t> </a:t>
                      </a:r>
                      <a:r>
                        <a:rPr lang="id-ID" sz="1400" dirty="0">
                          <a:solidFill>
                            <a:schemeClr val="tx1"/>
                          </a:solidFill>
                        </a:rPr>
                        <a:t>Indonesia dipublikasikan  di LN</a:t>
                      </a:r>
                    </a:p>
                  </a:txBody>
                  <a:tcPr/>
                </a:tc>
                <a:tc>
                  <a:txBody>
                    <a:bodyPr/>
                    <a:lstStyle/>
                    <a:p>
                      <a:r>
                        <a:rPr lang="id-ID" sz="1400" dirty="0"/>
                        <a:t>-</a:t>
                      </a:r>
                    </a:p>
                  </a:txBody>
                  <a:tcPr/>
                </a:tc>
                <a:tc>
                  <a:txBody>
                    <a:bodyPr/>
                    <a:lstStyle/>
                    <a:p>
                      <a:r>
                        <a:rPr lang="id-ID" sz="1400" dirty="0"/>
                        <a:t>-</a:t>
                      </a:r>
                    </a:p>
                  </a:txBody>
                  <a:tcPr/>
                </a:tc>
                <a:tc>
                  <a:txBody>
                    <a:bodyPr/>
                    <a:lstStyle/>
                    <a:p>
                      <a:r>
                        <a:rPr lang="id-ID" sz="1400" dirty="0"/>
                        <a:t>Perpusnas</a:t>
                      </a:r>
                    </a:p>
                  </a:txBody>
                  <a:tcPr/>
                </a:tc>
                <a:extLst>
                  <a:ext uri="{0D108BD9-81ED-4DB2-BD59-A6C34878D82A}">
                    <a16:rowId xmlns:a16="http://schemas.microsoft.com/office/drawing/2014/main" val="10007"/>
                  </a:ext>
                </a:extLst>
              </a:tr>
              <a:tr h="816963">
                <a:tc>
                  <a:txBody>
                    <a:bodyPr/>
                    <a:lstStyle/>
                    <a:p>
                      <a:r>
                        <a:rPr lang="id-ID" sz="1400" dirty="0"/>
                        <a:t>6.</a:t>
                      </a:r>
                    </a:p>
                  </a:txBody>
                  <a:tcPr/>
                </a:tc>
                <a:tc>
                  <a:txBody>
                    <a:bodyPr/>
                    <a:lstStyle/>
                    <a:p>
                      <a:pPr marL="0" indent="0"/>
                      <a:r>
                        <a:rPr lang="id-ID" sz="1400" dirty="0">
                          <a:solidFill>
                            <a:schemeClr val="tx1"/>
                          </a:solidFill>
                        </a:rPr>
                        <a:t>WNA  yang menghasilkan KCKR</a:t>
                      </a:r>
                      <a:r>
                        <a:rPr lang="id-ID" sz="1400" baseline="0" dirty="0">
                          <a:solidFill>
                            <a:schemeClr val="tx1"/>
                          </a:solidFill>
                        </a:rPr>
                        <a:t> </a:t>
                      </a:r>
                      <a:r>
                        <a:rPr lang="id-ID" sz="1400" dirty="0">
                          <a:solidFill>
                            <a:schemeClr val="tx1"/>
                          </a:solidFill>
                        </a:rPr>
                        <a:t>mengenai Ind dan dibuat di Ind, diterbitkan /dipublikasikan di LN</a:t>
                      </a:r>
                    </a:p>
                  </a:txBody>
                  <a:tcPr/>
                </a:tc>
                <a:tc>
                  <a:txBody>
                    <a:bodyPr/>
                    <a:lstStyle/>
                    <a:p>
                      <a:r>
                        <a:rPr lang="id-ID" sz="1400" dirty="0"/>
                        <a:t>-</a:t>
                      </a:r>
                    </a:p>
                  </a:txBody>
                  <a:tcPr/>
                </a:tc>
                <a:tc>
                  <a:txBody>
                    <a:bodyPr/>
                    <a:lstStyle/>
                    <a:p>
                      <a:r>
                        <a:rPr lang="id-ID" sz="1400" dirty="0"/>
                        <a:t>-</a:t>
                      </a:r>
                    </a:p>
                  </a:txBody>
                  <a:tcPr/>
                </a:tc>
                <a:tc>
                  <a:txBody>
                    <a:bodyPr/>
                    <a:lstStyle/>
                    <a:p>
                      <a:r>
                        <a:rPr lang="id-ID" sz="1400" dirty="0"/>
                        <a:t>Perpusnas</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2214546" y="202148"/>
            <a:ext cx="5500726" cy="369332"/>
          </a:xfrm>
          <a:prstGeom prst="rect">
            <a:avLst/>
          </a:prstGeom>
          <a:noFill/>
        </p:spPr>
        <p:txBody>
          <a:bodyPr wrap="square" rtlCol="0">
            <a:spAutoFit/>
          </a:bodyPr>
          <a:lstStyle/>
          <a:p>
            <a:r>
              <a:rPr lang="id-ID" b="1" dirty="0"/>
              <a:t>PENYERAHAN KARYA CETAK DAN KARYA REKAM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graphicFrame>
        <p:nvGraphicFramePr>
          <p:cNvPr id="3" name="Table 2"/>
          <p:cNvGraphicFramePr>
            <a:graphicFrameLocks noGrp="1"/>
          </p:cNvGraphicFramePr>
          <p:nvPr>
            <p:extLst>
              <p:ext uri="{D42A27DB-BD31-4B8C-83A1-F6EECF244321}">
                <p14:modId xmlns:p14="http://schemas.microsoft.com/office/powerpoint/2010/main" val="2417845113"/>
              </p:ext>
            </p:extLst>
          </p:nvPr>
        </p:nvGraphicFramePr>
        <p:xfrm>
          <a:off x="755576" y="785794"/>
          <a:ext cx="7704856" cy="4139664"/>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gridSpan="2">
                  <a:txBody>
                    <a:bodyPr/>
                    <a:lstStyle/>
                    <a:p>
                      <a:pPr algn="ctr"/>
                      <a:r>
                        <a:rPr lang="en-ID" dirty="0"/>
                        <a:t>WAJIB SERAH KEPADA PERPUSNAS</a:t>
                      </a:r>
                      <a:endParaRPr lang="en-US" dirty="0"/>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ID" dirty="0"/>
                        <a:t>WNI</a:t>
                      </a:r>
                      <a:endParaRPr lang="en-US" dirty="0"/>
                    </a:p>
                  </a:txBody>
                  <a:tcPr/>
                </a:tc>
                <a:tc>
                  <a:txBody>
                    <a:bodyPr/>
                    <a:lstStyle/>
                    <a:p>
                      <a:r>
                        <a:rPr lang="en-ID" dirty="0"/>
                        <a:t>WNA</a:t>
                      </a:r>
                      <a:endParaRPr lang="en-US" dirty="0"/>
                    </a:p>
                  </a:txBody>
                  <a:tcPr/>
                </a:tc>
                <a:extLst>
                  <a:ext uri="{0D108BD9-81ED-4DB2-BD59-A6C34878D82A}">
                    <a16:rowId xmlns:a16="http://schemas.microsoft.com/office/drawing/2014/main" val="10001"/>
                  </a:ext>
                </a:extLst>
              </a:tr>
              <a:tr h="370840">
                <a:tc>
                  <a:txBody>
                    <a:bodyPr/>
                    <a:lstStyle/>
                    <a:p>
                      <a:r>
                        <a:rPr lang="en-ID" dirty="0"/>
                        <a:t>1. </a:t>
                      </a:r>
                      <a:r>
                        <a:rPr lang="en-ID" dirty="0" err="1"/>
                        <a:t>Mengenai</a:t>
                      </a:r>
                      <a:r>
                        <a:rPr lang="en-ID" baseline="0" dirty="0"/>
                        <a:t> Indonesia</a:t>
                      </a:r>
                      <a:endParaRPr lang="en-US" dirty="0"/>
                    </a:p>
                  </a:txBody>
                  <a:tcPr/>
                </a:tc>
                <a:tc>
                  <a:txBody>
                    <a:bodyPr/>
                    <a:lstStyle/>
                    <a:p>
                      <a:r>
                        <a:rPr lang="en-ID" dirty="0"/>
                        <a:t>1. </a:t>
                      </a:r>
                      <a:r>
                        <a:rPr lang="en-ID" dirty="0" err="1"/>
                        <a:t>Mengenai</a:t>
                      </a:r>
                      <a:r>
                        <a:rPr lang="en-ID" dirty="0"/>
                        <a:t> Indonesia</a:t>
                      </a:r>
                      <a:endParaRPr lang="en-US" dirty="0"/>
                    </a:p>
                  </a:txBody>
                  <a:tcPr/>
                </a:tc>
                <a:extLst>
                  <a:ext uri="{0D108BD9-81ED-4DB2-BD59-A6C34878D82A}">
                    <a16:rowId xmlns:a16="http://schemas.microsoft.com/office/drawing/2014/main" val="10002"/>
                  </a:ext>
                </a:extLst>
              </a:tr>
              <a:tr h="370840">
                <a:tc>
                  <a:txBody>
                    <a:bodyPr/>
                    <a:lstStyle/>
                    <a:p>
                      <a:r>
                        <a:rPr lang="en-ID" dirty="0"/>
                        <a:t>2. </a:t>
                      </a:r>
                      <a:r>
                        <a:rPr lang="en-ID" dirty="0" err="1"/>
                        <a:t>Melalui</a:t>
                      </a:r>
                      <a:r>
                        <a:rPr lang="en-ID" dirty="0"/>
                        <a:t> </a:t>
                      </a:r>
                      <a:r>
                        <a:rPr lang="en-ID" dirty="0" err="1"/>
                        <a:t>Penelitian</a:t>
                      </a:r>
                      <a:endParaRPr lang="en-US" dirty="0"/>
                    </a:p>
                  </a:txBody>
                  <a:tcPr/>
                </a:tc>
                <a:tc>
                  <a:txBody>
                    <a:bodyPr/>
                    <a:lstStyle/>
                    <a:p>
                      <a:r>
                        <a:rPr lang="en-ID" dirty="0"/>
                        <a:t>2. </a:t>
                      </a:r>
                      <a:r>
                        <a:rPr lang="en-ID" dirty="0" err="1"/>
                        <a:t>Dibuat</a:t>
                      </a:r>
                      <a:r>
                        <a:rPr lang="en-ID" dirty="0"/>
                        <a:t> di Indonesia</a:t>
                      </a:r>
                      <a:endParaRPr lang="en-US" dirty="0"/>
                    </a:p>
                  </a:txBody>
                  <a:tcPr/>
                </a:tc>
                <a:extLst>
                  <a:ext uri="{0D108BD9-81ED-4DB2-BD59-A6C34878D82A}">
                    <a16:rowId xmlns:a16="http://schemas.microsoft.com/office/drawing/2014/main" val="10003"/>
                  </a:ext>
                </a:extLst>
              </a:tr>
              <a:tr h="532864">
                <a:tc>
                  <a:txBody>
                    <a:bodyPr/>
                    <a:lstStyle/>
                    <a:p>
                      <a:r>
                        <a:rPr lang="en-ID" dirty="0"/>
                        <a:t>3. </a:t>
                      </a:r>
                      <a:r>
                        <a:rPr lang="en-ID" dirty="0" err="1"/>
                        <a:t>dipublikasi</a:t>
                      </a:r>
                      <a:r>
                        <a:rPr lang="en-ID" dirty="0"/>
                        <a:t> di LN</a:t>
                      </a:r>
                      <a:endParaRPr lang="en-US" dirty="0"/>
                    </a:p>
                  </a:txBody>
                  <a:tcPr/>
                </a:tc>
                <a:tc>
                  <a:txBody>
                    <a:bodyPr/>
                    <a:lstStyle/>
                    <a:p>
                      <a:r>
                        <a:rPr lang="en-ID" dirty="0"/>
                        <a:t>3. </a:t>
                      </a:r>
                      <a:r>
                        <a:rPr lang="en-ID" dirty="0" err="1"/>
                        <a:t>diterbitkan</a:t>
                      </a:r>
                      <a:r>
                        <a:rPr lang="en-ID" dirty="0"/>
                        <a:t>/ </a:t>
                      </a:r>
                      <a:r>
                        <a:rPr lang="en-ID" dirty="0" err="1"/>
                        <a:t>dipublikasikan</a:t>
                      </a:r>
                      <a:r>
                        <a:rPr lang="en-ID" dirty="0"/>
                        <a:t> di LN</a:t>
                      </a:r>
                      <a:endParaRPr lang="en-US" dirty="0"/>
                    </a:p>
                  </a:txBody>
                  <a:tcPr/>
                </a:tc>
                <a:extLst>
                  <a:ext uri="{0D108BD9-81ED-4DB2-BD59-A6C34878D82A}">
                    <a16:rowId xmlns:a16="http://schemas.microsoft.com/office/drawing/2014/main" val="10004"/>
                  </a:ext>
                </a:extLst>
              </a:tr>
              <a:tr h="370840">
                <a:tc gridSpan="2">
                  <a:txBody>
                    <a:bodyPr/>
                    <a:lstStyle/>
                    <a:p>
                      <a:pPr algn="ctr"/>
                      <a:r>
                        <a:rPr lang="en-ID" b="1" dirty="0">
                          <a:solidFill>
                            <a:schemeClr val="bg1"/>
                          </a:solidFill>
                        </a:rPr>
                        <a:t>PERPUSNAS DAPAT</a:t>
                      </a:r>
                      <a:r>
                        <a:rPr lang="en-ID" b="1" baseline="0" dirty="0">
                          <a:solidFill>
                            <a:schemeClr val="bg1"/>
                          </a:solidFill>
                        </a:rPr>
                        <a:t> MELAKSANAKAN PENGADAAN</a:t>
                      </a:r>
                      <a:endParaRPr lang="en-US" b="1" dirty="0">
                        <a:solidFill>
                          <a:schemeClr val="bg1"/>
                        </a:solidFill>
                      </a:endParaRPr>
                    </a:p>
                  </a:txBody>
                  <a:tcPr>
                    <a:solidFill>
                      <a:schemeClr val="accent3">
                        <a:lumMod val="75000"/>
                      </a:schemeClr>
                    </a:solidFill>
                  </a:tcPr>
                </a:tc>
                <a:tc hMerge="1">
                  <a:txBody>
                    <a:bodyPr/>
                    <a:lstStyle/>
                    <a:p>
                      <a:endParaRPr lang="en-US" dirty="0"/>
                    </a:p>
                  </a:txBody>
                  <a:tcPr/>
                </a:tc>
                <a:extLst>
                  <a:ext uri="{0D108BD9-81ED-4DB2-BD59-A6C34878D82A}">
                    <a16:rowId xmlns:a16="http://schemas.microsoft.com/office/drawing/2014/main" val="10005"/>
                  </a:ext>
                </a:extLst>
              </a:tr>
              <a:tr h="370840">
                <a:tc>
                  <a:txBody>
                    <a:bodyPr/>
                    <a:lstStyle/>
                    <a:p>
                      <a:r>
                        <a:rPr lang="en-ID" dirty="0"/>
                        <a:t>1. </a:t>
                      </a:r>
                      <a:r>
                        <a:rPr lang="en-ID" dirty="0" err="1"/>
                        <a:t>diterbitkan</a:t>
                      </a:r>
                      <a:r>
                        <a:rPr lang="en-ID" dirty="0"/>
                        <a:t>/</a:t>
                      </a:r>
                      <a:r>
                        <a:rPr lang="en-ID" dirty="0" err="1"/>
                        <a:t>dipublikasikan</a:t>
                      </a:r>
                      <a:r>
                        <a:rPr lang="en-ID" dirty="0"/>
                        <a:t>  di LN</a:t>
                      </a:r>
                      <a:endParaRPr lang="en-US" dirty="0"/>
                    </a:p>
                  </a:txBody>
                  <a:tcPr/>
                </a:tc>
                <a:tc>
                  <a:txBody>
                    <a:bodyPr/>
                    <a:lstStyle/>
                    <a:p>
                      <a:r>
                        <a:rPr lang="en-ID" dirty="0"/>
                        <a:t>1. </a:t>
                      </a:r>
                      <a:r>
                        <a:rPr lang="en-ID" dirty="0" err="1"/>
                        <a:t>Mengenai</a:t>
                      </a:r>
                      <a:r>
                        <a:rPr lang="en-ID" dirty="0"/>
                        <a:t> Indonesia</a:t>
                      </a:r>
                      <a:endParaRPr lang="en-US" dirty="0"/>
                    </a:p>
                  </a:txBody>
                  <a:tcPr/>
                </a:tc>
                <a:extLst>
                  <a:ext uri="{0D108BD9-81ED-4DB2-BD59-A6C34878D82A}">
                    <a16:rowId xmlns:a16="http://schemas.microsoft.com/office/drawing/2014/main" val="10006"/>
                  </a:ext>
                </a:extLst>
              </a:tr>
              <a:tr h="370840">
                <a:tc>
                  <a:txBody>
                    <a:bodyPr/>
                    <a:lstStyle/>
                    <a:p>
                      <a:r>
                        <a:rPr lang="en-ID" dirty="0"/>
                        <a:t>2. </a:t>
                      </a:r>
                      <a:r>
                        <a:rPr lang="en-ID" dirty="0" err="1"/>
                        <a:t>Tidak</a:t>
                      </a:r>
                      <a:r>
                        <a:rPr lang="en-ID" dirty="0"/>
                        <a:t> </a:t>
                      </a:r>
                      <a:r>
                        <a:rPr lang="en-ID" dirty="0" err="1"/>
                        <a:t>melalui</a:t>
                      </a:r>
                      <a:r>
                        <a:rPr lang="en-ID" dirty="0"/>
                        <a:t> </a:t>
                      </a:r>
                      <a:r>
                        <a:rPr lang="en-ID" dirty="0" err="1"/>
                        <a:t>penelitian</a:t>
                      </a:r>
                      <a:endParaRPr lang="en-US" dirty="0"/>
                    </a:p>
                  </a:txBody>
                  <a:tcPr/>
                </a:tc>
                <a:tc>
                  <a:txBody>
                    <a:bodyPr/>
                    <a:lstStyle/>
                    <a:p>
                      <a:r>
                        <a:rPr lang="en-ID" dirty="0"/>
                        <a:t>2. </a:t>
                      </a:r>
                      <a:r>
                        <a:rPr lang="en-ID" dirty="0" err="1"/>
                        <a:t>diterbitkan</a:t>
                      </a:r>
                      <a:r>
                        <a:rPr lang="en-ID" dirty="0"/>
                        <a:t>/</a:t>
                      </a:r>
                      <a:r>
                        <a:rPr lang="en-ID" dirty="0" err="1"/>
                        <a:t>dipublikasikan</a:t>
                      </a:r>
                      <a:r>
                        <a:rPr lang="en-ID" dirty="0"/>
                        <a:t> di LN</a:t>
                      </a:r>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r>
                        <a:rPr lang="en-ID" dirty="0"/>
                        <a:t>3. </a:t>
                      </a:r>
                      <a:r>
                        <a:rPr lang="en-ID" dirty="0" err="1"/>
                        <a:t>Tidak</a:t>
                      </a:r>
                      <a:r>
                        <a:rPr lang="en-ID" dirty="0"/>
                        <a:t> </a:t>
                      </a:r>
                      <a:r>
                        <a:rPr lang="en-ID" dirty="0" err="1"/>
                        <a:t>dibuat</a:t>
                      </a:r>
                      <a:r>
                        <a:rPr lang="en-ID" dirty="0"/>
                        <a:t> di Indonesia</a:t>
                      </a:r>
                      <a:endParaRPr lang="en-US" dirty="0"/>
                    </a:p>
                  </a:txBody>
                  <a:tcPr/>
                </a:tc>
                <a:extLst>
                  <a:ext uri="{0D108BD9-81ED-4DB2-BD59-A6C34878D82A}">
                    <a16:rowId xmlns:a16="http://schemas.microsoft.com/office/drawing/2014/main" val="10008"/>
                  </a:ext>
                </a:extLst>
              </a:tr>
              <a:tr h="370840">
                <a:tc gridSpan="2">
                  <a:txBody>
                    <a:bodyPr/>
                    <a:lstStyle/>
                    <a:p>
                      <a:r>
                        <a:rPr lang="en-ID" dirty="0" err="1"/>
                        <a:t>Pengadaan</a:t>
                      </a:r>
                      <a:r>
                        <a:rPr lang="en-ID" dirty="0"/>
                        <a:t> </a:t>
                      </a:r>
                      <a:r>
                        <a:rPr lang="en-ID" dirty="0" err="1"/>
                        <a:t>terhadap</a:t>
                      </a:r>
                      <a:r>
                        <a:rPr lang="en-ID" dirty="0"/>
                        <a:t> </a:t>
                      </a:r>
                      <a:r>
                        <a:rPr lang="en-ID" dirty="0" err="1"/>
                        <a:t>hasil</a:t>
                      </a:r>
                      <a:r>
                        <a:rPr lang="en-ID" dirty="0"/>
                        <a:t> </a:t>
                      </a:r>
                      <a:r>
                        <a:rPr lang="en-ID" dirty="0" err="1"/>
                        <a:t>karya</a:t>
                      </a:r>
                      <a:r>
                        <a:rPr lang="en-ID" dirty="0"/>
                        <a:t> yang </a:t>
                      </a:r>
                      <a:r>
                        <a:rPr lang="en-ID" dirty="0" err="1"/>
                        <a:t>berisi</a:t>
                      </a:r>
                      <a:r>
                        <a:rPr lang="en-ID" dirty="0"/>
                        <a:t> </a:t>
                      </a:r>
                      <a:r>
                        <a:rPr lang="en-ID" dirty="0" err="1"/>
                        <a:t>nilai</a:t>
                      </a:r>
                      <a:r>
                        <a:rPr lang="en-ID" dirty="0"/>
                        <a:t> </a:t>
                      </a:r>
                      <a:r>
                        <a:rPr lang="en-ID" dirty="0" err="1"/>
                        <a:t>sejarah</a:t>
                      </a:r>
                      <a:r>
                        <a:rPr lang="en-ID" dirty="0"/>
                        <a:t>, </a:t>
                      </a:r>
                      <a:r>
                        <a:rPr lang="en-ID" dirty="0" err="1"/>
                        <a:t>budaya</a:t>
                      </a:r>
                      <a:r>
                        <a:rPr lang="en-ID" dirty="0"/>
                        <a:t>, </a:t>
                      </a:r>
                      <a:r>
                        <a:rPr lang="en-ID" dirty="0" err="1"/>
                        <a:t>pendidikan</a:t>
                      </a:r>
                      <a:r>
                        <a:rPr lang="en-ID" dirty="0"/>
                        <a:t>, </a:t>
                      </a:r>
                      <a:r>
                        <a:rPr lang="en-ID" dirty="0" err="1"/>
                        <a:t>serta</a:t>
                      </a:r>
                      <a:r>
                        <a:rPr lang="en-ID" dirty="0"/>
                        <a:t> </a:t>
                      </a:r>
                      <a:r>
                        <a:rPr lang="en-ID" dirty="0" err="1"/>
                        <a:t>ilmu</a:t>
                      </a:r>
                      <a:r>
                        <a:rPr lang="en-ID" dirty="0"/>
                        <a:t> </a:t>
                      </a:r>
                      <a:r>
                        <a:rPr lang="en-ID" dirty="0" err="1"/>
                        <a:t>pengetahuan</a:t>
                      </a:r>
                      <a:r>
                        <a:rPr lang="en-ID" dirty="0"/>
                        <a:t> </a:t>
                      </a:r>
                      <a:r>
                        <a:rPr lang="en-ID" dirty="0" err="1"/>
                        <a:t>dan</a:t>
                      </a:r>
                      <a:r>
                        <a:rPr lang="en-ID" dirty="0"/>
                        <a:t> </a:t>
                      </a:r>
                      <a:r>
                        <a:rPr lang="en-ID" dirty="0" err="1"/>
                        <a:t>tehnologi</a:t>
                      </a:r>
                      <a:endParaRPr lang="en-US" dirty="0"/>
                    </a:p>
                  </a:txBody>
                  <a:tcPr/>
                </a:tc>
                <a:tc hMerge="1">
                  <a:txBody>
                    <a:bodyPr/>
                    <a:lstStyle/>
                    <a:p>
                      <a:endParaRPr lang="en-US" dirty="0"/>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267744" y="214290"/>
            <a:ext cx="4184094" cy="400110"/>
          </a:xfrm>
          <a:prstGeom prst="rect">
            <a:avLst/>
          </a:prstGeom>
          <a:noFill/>
        </p:spPr>
        <p:txBody>
          <a:bodyPr wrap="none" rtlCol="0">
            <a:spAutoFit/>
          </a:bodyPr>
          <a:lstStyle/>
          <a:p>
            <a:r>
              <a:rPr lang="en-ID" sz="2000" dirty="0">
                <a:latin typeface="Arial Black" panose="020B0A04020102020204" pitchFamily="34" charset="0"/>
              </a:rPr>
              <a:t>OBJEK SSKCKR WNI  -  WNA</a:t>
            </a:r>
            <a:endParaRPr lang="en-US" sz="2000" dirty="0">
              <a:latin typeface="Arial Black" panose="020B0A04020102020204" pitchFamily="34" charset="0"/>
            </a:endParaRPr>
          </a:p>
        </p:txBody>
      </p:sp>
      <p:sp>
        <p:nvSpPr>
          <p:cNvPr id="6" name="TextBox 5"/>
          <p:cNvSpPr txBox="1"/>
          <p:nvPr/>
        </p:nvSpPr>
        <p:spPr>
          <a:xfrm>
            <a:off x="2786050" y="5000636"/>
            <a:ext cx="4614148" cy="338554"/>
          </a:xfrm>
          <a:prstGeom prst="rect">
            <a:avLst/>
          </a:prstGeom>
          <a:noFill/>
        </p:spPr>
        <p:txBody>
          <a:bodyPr wrap="none" rtlCol="0">
            <a:spAutoFit/>
          </a:bodyPr>
          <a:lstStyle/>
          <a:p>
            <a:r>
              <a:rPr lang="id-ID" sz="1600" dirty="0">
                <a:solidFill>
                  <a:srgbClr val="FF0000"/>
                </a:solidFill>
              </a:rPr>
              <a:t>PENYERAHAN KCKR LEBIH LANJUT DIATUR DALAM PP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TextBox 3"/>
          <p:cNvSpPr txBox="1"/>
          <p:nvPr/>
        </p:nvSpPr>
        <p:spPr>
          <a:xfrm>
            <a:off x="928662" y="142853"/>
            <a:ext cx="7358114" cy="1200329"/>
          </a:xfrm>
          <a:prstGeom prst="rect">
            <a:avLst/>
          </a:prstGeom>
          <a:noFill/>
        </p:spPr>
        <p:txBody>
          <a:bodyPr wrap="square" rtlCol="0">
            <a:spAutoFit/>
          </a:bodyPr>
          <a:lstStyle/>
          <a:p>
            <a:pPr algn="ctr"/>
            <a:r>
              <a:rPr lang="en-ID" sz="2400" dirty="0"/>
              <a:t>PEMBINAAN DAN PENGENAAN SANKSI</a:t>
            </a:r>
          </a:p>
          <a:p>
            <a:pPr algn="ctr"/>
            <a:r>
              <a:rPr lang="en-ID" sz="2400" dirty="0"/>
              <a:t>BAGI PENERBIT DAN PRODUSEN KARYA REKAM </a:t>
            </a:r>
            <a:endParaRPr lang="en-US" sz="2400" dirty="0"/>
          </a:p>
          <a:p>
            <a:endParaRPr lang="en-US" sz="2400" dirty="0">
              <a:latin typeface="Arial" pitchFamily="34" charset="0"/>
              <a:cs typeface="Arial" pitchFamily="34" charset="0"/>
            </a:endParaRPr>
          </a:p>
        </p:txBody>
      </p:sp>
      <p:graphicFrame>
        <p:nvGraphicFramePr>
          <p:cNvPr id="6" name="Table 5"/>
          <p:cNvGraphicFramePr>
            <a:graphicFrameLocks noGrp="1"/>
          </p:cNvGraphicFramePr>
          <p:nvPr/>
        </p:nvGraphicFramePr>
        <p:xfrm>
          <a:off x="214282" y="1112159"/>
          <a:ext cx="8715436" cy="5151152"/>
        </p:xfrm>
        <a:graphic>
          <a:graphicData uri="http://schemas.openxmlformats.org/drawingml/2006/table">
            <a:tbl>
              <a:tblPr firstRow="1" bandRow="1">
                <a:tableStyleId>{5C22544A-7EE6-4342-B048-85BDC9FD1C3A}</a:tableStyleId>
              </a:tblPr>
              <a:tblGrid>
                <a:gridCol w="599938">
                  <a:extLst>
                    <a:ext uri="{9D8B030D-6E8A-4147-A177-3AD203B41FA5}">
                      <a16:colId xmlns:a16="http://schemas.microsoft.com/office/drawing/2014/main" val="20000"/>
                    </a:ext>
                  </a:extLst>
                </a:gridCol>
                <a:gridCol w="1506292">
                  <a:extLst>
                    <a:ext uri="{9D8B030D-6E8A-4147-A177-3AD203B41FA5}">
                      <a16:colId xmlns:a16="http://schemas.microsoft.com/office/drawing/2014/main" val="20001"/>
                    </a:ext>
                  </a:extLst>
                </a:gridCol>
                <a:gridCol w="2033601">
                  <a:extLst>
                    <a:ext uri="{9D8B030D-6E8A-4147-A177-3AD203B41FA5}">
                      <a16:colId xmlns:a16="http://schemas.microsoft.com/office/drawing/2014/main" val="20002"/>
                    </a:ext>
                  </a:extLst>
                </a:gridCol>
                <a:gridCol w="2396745">
                  <a:extLst>
                    <a:ext uri="{9D8B030D-6E8A-4147-A177-3AD203B41FA5}">
                      <a16:colId xmlns:a16="http://schemas.microsoft.com/office/drawing/2014/main" val="20003"/>
                    </a:ext>
                  </a:extLst>
                </a:gridCol>
                <a:gridCol w="2178860">
                  <a:extLst>
                    <a:ext uri="{9D8B030D-6E8A-4147-A177-3AD203B41FA5}">
                      <a16:colId xmlns:a16="http://schemas.microsoft.com/office/drawing/2014/main" val="20004"/>
                    </a:ext>
                  </a:extLst>
                </a:gridCol>
              </a:tblGrid>
              <a:tr h="390054">
                <a:tc>
                  <a:txBody>
                    <a:bodyPr/>
                    <a:lstStyle/>
                    <a:p>
                      <a:r>
                        <a:rPr lang="id-ID" dirty="0"/>
                        <a:t>No.</a:t>
                      </a:r>
                    </a:p>
                  </a:txBody>
                  <a:tcPr/>
                </a:tc>
                <a:tc>
                  <a:txBody>
                    <a:bodyPr/>
                    <a:lstStyle/>
                    <a:p>
                      <a:pPr algn="ctr"/>
                      <a:r>
                        <a:rPr lang="id-ID" dirty="0"/>
                        <a:t>URAIAN</a:t>
                      </a:r>
                      <a:r>
                        <a:rPr lang="id-ID" baseline="0" dirty="0"/>
                        <a:t> </a:t>
                      </a:r>
                      <a:endParaRPr lang="id-ID" dirty="0"/>
                    </a:p>
                  </a:txBody>
                  <a:tcPr/>
                </a:tc>
                <a:tc>
                  <a:txBody>
                    <a:bodyPr/>
                    <a:lstStyle/>
                    <a:p>
                      <a:pPr algn="ctr"/>
                      <a:r>
                        <a:rPr lang="id-ID" dirty="0"/>
                        <a:t>KETERANGAN </a:t>
                      </a:r>
                    </a:p>
                  </a:txBody>
                  <a:tcPr/>
                </a:tc>
                <a:tc>
                  <a:txBody>
                    <a:bodyPr/>
                    <a:lstStyle/>
                    <a:p>
                      <a:pPr algn="ctr"/>
                      <a:r>
                        <a:rPr lang="id-ID" dirty="0"/>
                        <a:t>KEWENANGAN </a:t>
                      </a:r>
                    </a:p>
                  </a:txBody>
                  <a:tcPr/>
                </a:tc>
                <a:tc>
                  <a:txBody>
                    <a:bodyPr/>
                    <a:lstStyle/>
                    <a:p>
                      <a:pPr algn="ctr"/>
                      <a:r>
                        <a:rPr lang="id-ID" dirty="0"/>
                        <a:t>KETERANGAN</a:t>
                      </a:r>
                    </a:p>
                  </a:txBody>
                  <a:tcPr/>
                </a:tc>
                <a:extLst>
                  <a:ext uri="{0D108BD9-81ED-4DB2-BD59-A6C34878D82A}">
                    <a16:rowId xmlns:a16="http://schemas.microsoft.com/office/drawing/2014/main" val="10000"/>
                  </a:ext>
                </a:extLst>
              </a:tr>
              <a:tr h="390054">
                <a:tc rowSpan="2">
                  <a:txBody>
                    <a:bodyPr/>
                    <a:lstStyle/>
                    <a:p>
                      <a:r>
                        <a:rPr lang="id-ID" sz="1600" dirty="0"/>
                        <a:t>1.</a:t>
                      </a:r>
                    </a:p>
                  </a:txBody>
                  <a:tcPr/>
                </a:tc>
                <a:tc rowSpan="2">
                  <a:txBody>
                    <a:bodyPr/>
                    <a:lstStyle/>
                    <a:p>
                      <a:r>
                        <a:rPr lang="id-ID" sz="1600" dirty="0"/>
                        <a:t>Pembinaan </a:t>
                      </a:r>
                    </a:p>
                  </a:txBody>
                  <a:tcPr/>
                </a:tc>
                <a:tc rowSpan="2">
                  <a:txBody>
                    <a:bodyPr/>
                    <a:lstStyle/>
                    <a:p>
                      <a:r>
                        <a:rPr lang="id-ID" sz="1600" dirty="0"/>
                        <a:t>Berdasarkan hasil pengawasan</a:t>
                      </a:r>
                    </a:p>
                  </a:txBody>
                  <a:tcPr/>
                </a:tc>
                <a:tc>
                  <a:txBody>
                    <a:bodyPr/>
                    <a:lstStyle/>
                    <a:p>
                      <a:r>
                        <a:rPr lang="id-ID" sz="1600" dirty="0"/>
                        <a:t>Perpustakaan Nasional </a:t>
                      </a:r>
                    </a:p>
                  </a:txBody>
                  <a:tcPr/>
                </a:tc>
                <a:tc rowSpan="2">
                  <a:txBody>
                    <a:bodyPr/>
                    <a:lstStyle/>
                    <a:p>
                      <a:r>
                        <a:rPr lang="id-ID" sz="1600" dirty="0"/>
                        <a:t>2</a:t>
                      </a:r>
                      <a:r>
                        <a:rPr lang="id-ID" sz="1600" baseline="0" dirty="0"/>
                        <a:t> bl sejak dilakukan pembinaan wajib melaksanakan SSKCKR </a:t>
                      </a:r>
                      <a:endParaRPr lang="id-ID" sz="1600" dirty="0"/>
                    </a:p>
                  </a:txBody>
                  <a:tcPr/>
                </a:tc>
                <a:extLst>
                  <a:ext uri="{0D108BD9-81ED-4DB2-BD59-A6C34878D82A}">
                    <a16:rowId xmlns:a16="http://schemas.microsoft.com/office/drawing/2014/main" val="10001"/>
                  </a:ext>
                </a:extLst>
              </a:tr>
              <a:tr h="434338">
                <a:tc vMerge="1">
                  <a:txBody>
                    <a:bodyPr/>
                    <a:lstStyle/>
                    <a:p>
                      <a:endParaRPr lang="id-ID" dirty="0"/>
                    </a:p>
                  </a:txBody>
                  <a:tcPr/>
                </a:tc>
                <a:tc vMerge="1">
                  <a:txBody>
                    <a:bodyPr/>
                    <a:lstStyle/>
                    <a:p>
                      <a:endParaRPr lang="id-ID" dirty="0"/>
                    </a:p>
                  </a:txBody>
                  <a:tcPr/>
                </a:tc>
                <a:tc vMerge="1">
                  <a:txBody>
                    <a:bodyPr/>
                    <a:lstStyle/>
                    <a:p>
                      <a:endParaRPr lang="id-ID" dirty="0"/>
                    </a:p>
                  </a:txBody>
                  <a:tcPr/>
                </a:tc>
                <a:tc>
                  <a:txBody>
                    <a:bodyPr/>
                    <a:lstStyle/>
                    <a:p>
                      <a:r>
                        <a:rPr lang="id-ID" sz="1600" dirty="0"/>
                        <a:t>Perpustakaan Propinsi </a:t>
                      </a:r>
                    </a:p>
                  </a:txBody>
                  <a:tcPr/>
                </a:tc>
                <a:tc vMerge="1">
                  <a:txBody>
                    <a:bodyPr/>
                    <a:lstStyle/>
                    <a:p>
                      <a:endParaRPr lang="id-ID" dirty="0"/>
                    </a:p>
                  </a:txBody>
                  <a:tcPr/>
                </a:tc>
                <a:extLst>
                  <a:ext uri="{0D108BD9-81ED-4DB2-BD59-A6C34878D82A}">
                    <a16:rowId xmlns:a16="http://schemas.microsoft.com/office/drawing/2014/main" val="10002"/>
                  </a:ext>
                </a:extLst>
              </a:tr>
              <a:tr h="390054">
                <a:tc gridSpan="5">
                  <a:txBody>
                    <a:bodyPr/>
                    <a:lstStyle/>
                    <a:p>
                      <a:pPr algn="ctr"/>
                      <a:r>
                        <a:rPr lang="id-ID" sz="1600" dirty="0"/>
                        <a:t> SANKSI ADMINISTRASI </a:t>
                      </a:r>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3"/>
                  </a:ext>
                </a:extLst>
              </a:tr>
              <a:tr h="390054">
                <a:tc rowSpan="2">
                  <a:txBody>
                    <a:bodyPr/>
                    <a:lstStyle/>
                    <a:p>
                      <a:r>
                        <a:rPr lang="id-ID" sz="1600" dirty="0"/>
                        <a:t>2. </a:t>
                      </a:r>
                    </a:p>
                  </a:txBody>
                  <a:tcPr/>
                </a:tc>
                <a:tc rowSpan="2">
                  <a:txBody>
                    <a:bodyPr/>
                    <a:lstStyle/>
                    <a:p>
                      <a:r>
                        <a:rPr lang="id-ID" sz="1600" dirty="0"/>
                        <a:t>Teguran</a:t>
                      </a:r>
                      <a:r>
                        <a:rPr lang="id-ID" sz="1600" baseline="0" dirty="0"/>
                        <a:t> Tertulis </a:t>
                      </a:r>
                      <a:endParaRPr lang="id-ID" sz="1600" dirty="0"/>
                    </a:p>
                  </a:txBody>
                  <a:tcPr/>
                </a:tc>
                <a:tc rowSpan="2">
                  <a:txBody>
                    <a:bodyPr/>
                    <a:lstStyle/>
                    <a:p>
                      <a:r>
                        <a:rPr lang="id-ID" sz="1600" dirty="0"/>
                        <a:t>Berdasarkan hasil pembinaan </a:t>
                      </a:r>
                    </a:p>
                  </a:txBody>
                  <a:tcPr/>
                </a:tc>
                <a:tc>
                  <a:txBody>
                    <a:bodyPr/>
                    <a:lstStyle/>
                    <a:p>
                      <a:r>
                        <a:rPr lang="id-ID" sz="1600" dirty="0"/>
                        <a:t>Perpustakaan Nasional</a:t>
                      </a:r>
                    </a:p>
                  </a:txBody>
                  <a:tcPr/>
                </a:tc>
                <a:tc rowSpan="2">
                  <a:txBody>
                    <a:bodyPr/>
                    <a:lstStyle/>
                    <a:p>
                      <a:endParaRPr lang="id-ID" sz="1600" dirty="0"/>
                    </a:p>
                  </a:txBody>
                  <a:tcPr/>
                </a:tc>
                <a:extLst>
                  <a:ext uri="{0D108BD9-81ED-4DB2-BD59-A6C34878D82A}">
                    <a16:rowId xmlns:a16="http://schemas.microsoft.com/office/drawing/2014/main" val="10004"/>
                  </a:ext>
                </a:extLst>
              </a:tr>
              <a:tr h="390054">
                <a:tc vMerge="1">
                  <a:txBody>
                    <a:bodyPr/>
                    <a:lstStyle/>
                    <a:p>
                      <a:endParaRPr lang="id-ID" dirty="0"/>
                    </a:p>
                  </a:txBody>
                  <a:tcPr/>
                </a:tc>
                <a:tc vMerge="1">
                  <a:txBody>
                    <a:bodyPr/>
                    <a:lstStyle/>
                    <a:p>
                      <a:endParaRPr lang="id-ID" dirty="0"/>
                    </a:p>
                  </a:txBody>
                  <a:tcPr/>
                </a:tc>
                <a:tc vMerge="1">
                  <a:txBody>
                    <a:bodyPr/>
                    <a:lstStyle/>
                    <a:p>
                      <a:endParaRPr lang="id-ID" dirty="0"/>
                    </a:p>
                  </a:txBody>
                  <a:tcPr/>
                </a:tc>
                <a:tc>
                  <a:txBody>
                    <a:bodyPr/>
                    <a:lstStyle/>
                    <a:p>
                      <a:r>
                        <a:rPr lang="id-ID" sz="1600" dirty="0"/>
                        <a:t>Perpustakaan Propinsi </a:t>
                      </a:r>
                    </a:p>
                  </a:txBody>
                  <a:tcPr/>
                </a:tc>
                <a:tc vMerge="1">
                  <a:txBody>
                    <a:bodyPr/>
                    <a:lstStyle/>
                    <a:p>
                      <a:endParaRPr lang="id-ID" dirty="0"/>
                    </a:p>
                  </a:txBody>
                  <a:tcPr/>
                </a:tc>
                <a:extLst>
                  <a:ext uri="{0D108BD9-81ED-4DB2-BD59-A6C34878D82A}">
                    <a16:rowId xmlns:a16="http://schemas.microsoft.com/office/drawing/2014/main" val="10005"/>
                  </a:ext>
                </a:extLst>
              </a:tr>
              <a:tr h="480889">
                <a:tc rowSpan="2">
                  <a:txBody>
                    <a:bodyPr/>
                    <a:lstStyle/>
                    <a:p>
                      <a:r>
                        <a:rPr lang="id-ID" sz="1600" dirty="0"/>
                        <a:t>3.</a:t>
                      </a:r>
                    </a:p>
                  </a:txBody>
                  <a:tcPr/>
                </a:tc>
                <a:tc rowSpan="2">
                  <a:txBody>
                    <a:bodyPr/>
                    <a:lstStyle/>
                    <a:p>
                      <a:r>
                        <a:rPr lang="id-ID" sz="1600" dirty="0"/>
                        <a:t>Pembekuan kegiatan usaha</a:t>
                      </a:r>
                    </a:p>
                  </a:txBody>
                  <a:tcPr/>
                </a:tc>
                <a:tc rowSpan="2">
                  <a:txBody>
                    <a:bodyPr/>
                    <a:lstStyle/>
                    <a:p>
                      <a:r>
                        <a:rPr lang="id-ID" sz="1600" dirty="0"/>
                        <a:t>Berdasarkan hasil teguran tertulis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Perpustakaan Nasional</a:t>
                      </a:r>
                    </a:p>
                    <a:p>
                      <a:endParaRPr lang="id-ID" sz="1600" dirty="0"/>
                    </a:p>
                  </a:txBody>
                  <a:tcPr/>
                </a:tc>
                <a:tc rowSpan="4">
                  <a:txBody>
                    <a:bodyPr/>
                    <a:lstStyle/>
                    <a:p>
                      <a:r>
                        <a:rPr lang="id-ID" sz="1600" dirty="0"/>
                        <a:t>Dilaksanakan</a:t>
                      </a:r>
                      <a:r>
                        <a:rPr lang="id-ID" sz="1600" baseline="0" dirty="0"/>
                        <a:t> oleh Pejabat/Badan  yang berwenang berdasarkan rekomendasi Perpusnas atau Perpustakaan Propinsi </a:t>
                      </a:r>
                      <a:endParaRPr lang="id-ID" sz="1600" dirty="0"/>
                    </a:p>
                  </a:txBody>
                  <a:tcPr anchor="ctr"/>
                </a:tc>
                <a:extLst>
                  <a:ext uri="{0D108BD9-81ED-4DB2-BD59-A6C34878D82A}">
                    <a16:rowId xmlns:a16="http://schemas.microsoft.com/office/drawing/2014/main" val="10006"/>
                  </a:ext>
                </a:extLst>
              </a:tr>
              <a:tr h="480889">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Perpustakaan Propinsi </a:t>
                      </a:r>
                    </a:p>
                  </a:txBody>
                  <a:tcPr/>
                </a:tc>
                <a:tc vMerge="1">
                  <a:txBody>
                    <a:bodyPr/>
                    <a:lstStyle/>
                    <a:p>
                      <a:endParaRPr lang="id-ID"/>
                    </a:p>
                  </a:txBody>
                  <a:tcPr/>
                </a:tc>
                <a:extLst>
                  <a:ext uri="{0D108BD9-81ED-4DB2-BD59-A6C34878D82A}">
                    <a16:rowId xmlns:a16="http://schemas.microsoft.com/office/drawing/2014/main" val="10007"/>
                  </a:ext>
                </a:extLst>
              </a:tr>
              <a:tr h="484473">
                <a:tc rowSpan="2">
                  <a:txBody>
                    <a:bodyPr/>
                    <a:lstStyle/>
                    <a:p>
                      <a:r>
                        <a:rPr lang="id-ID" sz="1600" dirty="0"/>
                        <a:t>4.</a:t>
                      </a:r>
                    </a:p>
                  </a:txBody>
                  <a:tcPr/>
                </a:tc>
                <a:tc rowSpan="2">
                  <a:txBody>
                    <a:bodyPr/>
                    <a:lstStyle/>
                    <a:p>
                      <a:r>
                        <a:rPr lang="id-ID" sz="1600" dirty="0"/>
                        <a:t>Pencabutan ijin </a:t>
                      </a:r>
                    </a:p>
                  </a:txBody>
                  <a:tcPr/>
                </a:tc>
                <a:tc rowSpan="2">
                  <a:txBody>
                    <a:bodyPr/>
                    <a:lstStyle/>
                    <a:p>
                      <a:r>
                        <a:rPr lang="id-ID" sz="1600" dirty="0"/>
                        <a:t>Berdasarkan pembekuan kegiatan usaha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Perpustakaan Nasional</a:t>
                      </a:r>
                    </a:p>
                    <a:p>
                      <a:endParaRPr lang="id-ID" sz="1600" dirty="0"/>
                    </a:p>
                  </a:txBody>
                  <a:tcPr/>
                </a:tc>
                <a:tc vMerge="1">
                  <a:txBody>
                    <a:bodyPr/>
                    <a:lstStyle/>
                    <a:p>
                      <a:endParaRPr lang="id-ID" dirty="0"/>
                    </a:p>
                  </a:txBody>
                  <a:tcPr/>
                </a:tc>
                <a:extLst>
                  <a:ext uri="{0D108BD9-81ED-4DB2-BD59-A6C34878D82A}">
                    <a16:rowId xmlns:a16="http://schemas.microsoft.com/office/drawing/2014/main" val="10008"/>
                  </a:ext>
                </a:extLst>
              </a:tr>
              <a:tr h="548295">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Perpustakaan Propinsi </a:t>
                      </a:r>
                    </a:p>
                    <a:p>
                      <a:endParaRPr lang="id-ID" sz="1600" dirty="0"/>
                    </a:p>
                  </a:txBody>
                  <a:tcPr/>
                </a:tc>
                <a:tc vMerge="1">
                  <a:txBody>
                    <a:bodyPr/>
                    <a:lstStyle/>
                    <a:p>
                      <a:endParaRPr lang="id-ID"/>
                    </a:p>
                  </a:txBody>
                  <a:tcPr/>
                </a:tc>
                <a:extLst>
                  <a:ext uri="{0D108BD9-81ED-4DB2-BD59-A6C34878D82A}">
                    <a16:rowId xmlns:a16="http://schemas.microsoft.com/office/drawing/2014/main" val="10009"/>
                  </a:ext>
                </a:extLst>
              </a:tr>
              <a:tr h="548295">
                <a:tc gridSpan="5">
                  <a:txBody>
                    <a:bodyPr/>
                    <a:lstStyle/>
                    <a:p>
                      <a:r>
                        <a:rPr lang="id-ID" sz="1600" dirty="0">
                          <a:solidFill>
                            <a:srgbClr val="FF0000"/>
                          </a:solidFill>
                        </a:rPr>
                        <a:t>LEBIH LANJUT DIATUR DALAM PP</a:t>
                      </a:r>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tc>
                <a:tc hMerge="1">
                  <a:txBody>
                    <a:bodyPr/>
                    <a:lstStyle/>
                    <a:p>
                      <a:endParaRPr lang="id-ID" sz="1600" dirty="0"/>
                    </a:p>
                  </a:txBody>
                  <a:tcPr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TextBox 3"/>
          <p:cNvSpPr txBox="1"/>
          <p:nvPr/>
        </p:nvSpPr>
        <p:spPr>
          <a:xfrm>
            <a:off x="2214546" y="285728"/>
            <a:ext cx="4175759" cy="369332"/>
          </a:xfrm>
          <a:prstGeom prst="rect">
            <a:avLst/>
          </a:prstGeom>
          <a:noFill/>
        </p:spPr>
        <p:txBody>
          <a:bodyPr wrap="none" rtlCol="0">
            <a:spAutoFit/>
          </a:bodyPr>
          <a:lstStyle/>
          <a:p>
            <a:r>
              <a:rPr lang="id-ID" dirty="0"/>
              <a:t>PENGELOLAAN HASIL SERAH SIMPAN KCKR</a:t>
            </a:r>
          </a:p>
        </p:txBody>
      </p:sp>
      <p:graphicFrame>
        <p:nvGraphicFramePr>
          <p:cNvPr id="5" name="Table 4"/>
          <p:cNvGraphicFramePr>
            <a:graphicFrameLocks noGrp="1"/>
          </p:cNvGraphicFramePr>
          <p:nvPr/>
        </p:nvGraphicFramePr>
        <p:xfrm>
          <a:off x="571472" y="785794"/>
          <a:ext cx="7929618" cy="5781040"/>
        </p:xfrm>
        <a:graphic>
          <a:graphicData uri="http://schemas.openxmlformats.org/drawingml/2006/table">
            <a:tbl>
              <a:tblPr firstRow="1" bandRow="1">
                <a:tableStyleId>{5C22544A-7EE6-4342-B048-85BDC9FD1C3A}</a:tableStyleId>
              </a:tblPr>
              <a:tblGrid>
                <a:gridCol w="500066">
                  <a:extLst>
                    <a:ext uri="{9D8B030D-6E8A-4147-A177-3AD203B41FA5}">
                      <a16:colId xmlns:a16="http://schemas.microsoft.com/office/drawing/2014/main" val="20000"/>
                    </a:ext>
                  </a:extLst>
                </a:gridCol>
                <a:gridCol w="1214446">
                  <a:extLst>
                    <a:ext uri="{9D8B030D-6E8A-4147-A177-3AD203B41FA5}">
                      <a16:colId xmlns:a16="http://schemas.microsoft.com/office/drawing/2014/main" val="20001"/>
                    </a:ext>
                  </a:extLst>
                </a:gridCol>
                <a:gridCol w="5286412">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370840">
                <a:tc gridSpan="4">
                  <a:txBody>
                    <a:bodyPr/>
                    <a:lstStyle/>
                    <a:p>
                      <a:pPr marL="173038" indent="-173038">
                        <a:buFont typeface="Arial" pitchFamily="34" charset="0"/>
                        <a:buChar char="•"/>
                      </a:pPr>
                      <a:r>
                        <a:rPr lang="id-ID" sz="1600" b="0" dirty="0">
                          <a:solidFill>
                            <a:schemeClr val="tx1"/>
                          </a:solidFill>
                        </a:rPr>
                        <a:t>Pengelolaan dilakukan dengan memperhatikan perlindungan hak kekayaan intelektual setiap karya </a:t>
                      </a:r>
                    </a:p>
                    <a:p>
                      <a:pPr marL="173038" indent="-173038">
                        <a:buFont typeface="Arial" pitchFamily="34" charset="0"/>
                        <a:buChar char="•"/>
                      </a:pPr>
                      <a:r>
                        <a:rPr lang="id-ID" sz="1600" b="0" dirty="0">
                          <a:solidFill>
                            <a:schemeClr val="tx1"/>
                          </a:solidFill>
                        </a:rPr>
                        <a:t>Pengelolaan</a:t>
                      </a:r>
                      <a:r>
                        <a:rPr lang="id-ID" sz="1600" b="0" baseline="0" dirty="0">
                          <a:solidFill>
                            <a:schemeClr val="tx1"/>
                          </a:solidFill>
                        </a:rPr>
                        <a:t> dilakukan sesuai dengan Standar Pengelolaan SSKCKR yang ditetapkan Perpustakaan Nasional </a:t>
                      </a:r>
                      <a:endParaRPr lang="id-ID" sz="1600" b="0" dirty="0">
                        <a:solidFill>
                          <a:schemeClr val="tx1"/>
                        </a:solidFill>
                      </a:endParaRPr>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0"/>
                  </a:ext>
                </a:extLst>
              </a:tr>
              <a:tr h="370840">
                <a:tc>
                  <a:txBody>
                    <a:bodyPr/>
                    <a:lstStyle/>
                    <a:p>
                      <a:r>
                        <a:rPr lang="id-ID" sz="1600" dirty="0"/>
                        <a:t>No.</a:t>
                      </a:r>
                    </a:p>
                  </a:txBody>
                  <a:tcPr/>
                </a:tc>
                <a:tc>
                  <a:txBody>
                    <a:bodyPr/>
                    <a:lstStyle/>
                    <a:p>
                      <a:r>
                        <a:rPr lang="id-ID" sz="1600" dirty="0"/>
                        <a:t>TAHAPAN</a:t>
                      </a:r>
                    </a:p>
                  </a:txBody>
                  <a:tcPr/>
                </a:tc>
                <a:tc>
                  <a:txBody>
                    <a:bodyPr/>
                    <a:lstStyle/>
                    <a:p>
                      <a:r>
                        <a:rPr lang="id-ID" sz="1600" dirty="0"/>
                        <a:t>URAIAN </a:t>
                      </a:r>
                    </a:p>
                  </a:txBody>
                  <a:tcPr/>
                </a:tc>
                <a:tc>
                  <a:txBody>
                    <a:bodyPr/>
                    <a:lstStyle/>
                    <a:p>
                      <a:r>
                        <a:rPr lang="id-ID" sz="1600" dirty="0"/>
                        <a:t>KET </a:t>
                      </a:r>
                    </a:p>
                  </a:txBody>
                  <a:tcPr/>
                </a:tc>
                <a:extLst>
                  <a:ext uri="{0D108BD9-81ED-4DB2-BD59-A6C34878D82A}">
                    <a16:rowId xmlns:a16="http://schemas.microsoft.com/office/drawing/2014/main" val="10001"/>
                  </a:ext>
                </a:extLst>
              </a:tr>
              <a:tr h="370840">
                <a:tc>
                  <a:txBody>
                    <a:bodyPr/>
                    <a:lstStyle/>
                    <a:p>
                      <a:r>
                        <a:rPr lang="id-ID" sz="1400" dirty="0"/>
                        <a:t>1.</a:t>
                      </a:r>
                    </a:p>
                  </a:txBody>
                  <a:tcPr/>
                </a:tc>
                <a:tc>
                  <a:txBody>
                    <a:bodyPr/>
                    <a:lstStyle/>
                    <a:p>
                      <a:r>
                        <a:rPr lang="id-ID" sz="1400" dirty="0"/>
                        <a:t>Penerimaan </a:t>
                      </a:r>
                    </a:p>
                  </a:txBody>
                  <a:tcPr/>
                </a:tc>
                <a:tc>
                  <a:txBody>
                    <a:bodyPr/>
                    <a:lstStyle/>
                    <a:p>
                      <a:r>
                        <a:rPr lang="id-ID" sz="1400" dirty="0"/>
                        <a:t>Melalui penyerahan langsung dan pengiriman </a:t>
                      </a:r>
                    </a:p>
                  </a:txBody>
                  <a:tcPr/>
                </a:tc>
                <a:tc>
                  <a:txBody>
                    <a:bodyPr/>
                    <a:lstStyle/>
                    <a:p>
                      <a:endParaRPr lang="id-ID" sz="1400" dirty="0"/>
                    </a:p>
                  </a:txBody>
                  <a:tcPr/>
                </a:tc>
                <a:extLst>
                  <a:ext uri="{0D108BD9-81ED-4DB2-BD59-A6C34878D82A}">
                    <a16:rowId xmlns:a16="http://schemas.microsoft.com/office/drawing/2014/main" val="10002"/>
                  </a:ext>
                </a:extLst>
              </a:tr>
              <a:tr h="370840">
                <a:tc>
                  <a:txBody>
                    <a:bodyPr/>
                    <a:lstStyle/>
                    <a:p>
                      <a:endParaRPr lang="id-ID" sz="1400"/>
                    </a:p>
                  </a:txBody>
                  <a:tcPr/>
                </a:tc>
                <a:tc>
                  <a:txBody>
                    <a:bodyPr/>
                    <a:lstStyle/>
                    <a:p>
                      <a:endParaRPr lang="id-ID" sz="1400"/>
                    </a:p>
                  </a:txBody>
                  <a:tcPr/>
                </a:tc>
                <a:tc>
                  <a:txBody>
                    <a:bodyPr/>
                    <a:lstStyle/>
                    <a:p>
                      <a:r>
                        <a:rPr lang="id-ID" sz="1400" dirty="0"/>
                        <a:t>Sesuai</a:t>
                      </a:r>
                      <a:r>
                        <a:rPr lang="id-ID" sz="1400" baseline="0" dirty="0"/>
                        <a:t> dengan kebutuhan dan perkembangan tehnologi </a:t>
                      </a:r>
                      <a:endParaRPr lang="id-ID" sz="1400" dirty="0"/>
                    </a:p>
                  </a:txBody>
                  <a:tcPr/>
                </a:tc>
                <a:tc>
                  <a:txBody>
                    <a:bodyPr/>
                    <a:lstStyle/>
                    <a:p>
                      <a:endParaRPr lang="id-ID" sz="1400" dirty="0"/>
                    </a:p>
                  </a:txBody>
                  <a:tcPr/>
                </a:tc>
                <a:extLst>
                  <a:ext uri="{0D108BD9-81ED-4DB2-BD59-A6C34878D82A}">
                    <a16:rowId xmlns:a16="http://schemas.microsoft.com/office/drawing/2014/main" val="10003"/>
                  </a:ext>
                </a:extLst>
              </a:tr>
              <a:tr h="370840">
                <a:tc>
                  <a:txBody>
                    <a:bodyPr/>
                    <a:lstStyle/>
                    <a:p>
                      <a:r>
                        <a:rPr lang="id-ID" sz="1400" dirty="0"/>
                        <a:t>2.</a:t>
                      </a:r>
                    </a:p>
                  </a:txBody>
                  <a:tcPr/>
                </a:tc>
                <a:tc>
                  <a:txBody>
                    <a:bodyPr/>
                    <a:lstStyle/>
                    <a:p>
                      <a:r>
                        <a:rPr lang="id-ID" sz="1400" dirty="0"/>
                        <a:t>Pengadaan </a:t>
                      </a:r>
                    </a:p>
                  </a:txBody>
                  <a:tcPr/>
                </a:tc>
                <a:tc>
                  <a:txBody>
                    <a:bodyPr/>
                    <a:lstStyle/>
                    <a:p>
                      <a:r>
                        <a:rPr lang="id-ID" sz="1400" dirty="0"/>
                        <a:t>WNI , mengenai Indonesia,</a:t>
                      </a:r>
                      <a:r>
                        <a:rPr lang="id-ID" sz="1400" baseline="0" dirty="0"/>
                        <a:t> diterbitkan/dipublikasikan di LN, tidak untuk penelitian</a:t>
                      </a:r>
                      <a:endParaRPr lang="id-ID" sz="1400" dirty="0"/>
                    </a:p>
                  </a:txBody>
                  <a:tcPr/>
                </a:tc>
                <a:tc>
                  <a:txBody>
                    <a:bodyPr/>
                    <a:lstStyle/>
                    <a:p>
                      <a:endParaRPr lang="id-ID" sz="1400" dirty="0"/>
                    </a:p>
                  </a:txBody>
                  <a:tcPr/>
                </a:tc>
                <a:extLst>
                  <a:ext uri="{0D108BD9-81ED-4DB2-BD59-A6C34878D82A}">
                    <a16:rowId xmlns:a16="http://schemas.microsoft.com/office/drawing/2014/main" val="10004"/>
                  </a:ext>
                </a:extLst>
              </a:tr>
              <a:tr h="370840">
                <a:tc>
                  <a:txBody>
                    <a:bodyPr/>
                    <a:lstStyle/>
                    <a:p>
                      <a:endParaRPr lang="id-ID" sz="1400"/>
                    </a:p>
                  </a:txBody>
                  <a:tcPr/>
                </a:tc>
                <a:tc>
                  <a:txBody>
                    <a:bodyPr/>
                    <a:lstStyle/>
                    <a:p>
                      <a:endParaRPr lang="id-ID" sz="1400"/>
                    </a:p>
                  </a:txBody>
                  <a:tcPr/>
                </a:tc>
                <a:tc>
                  <a:txBody>
                    <a:bodyPr/>
                    <a:lstStyle/>
                    <a:p>
                      <a:r>
                        <a:rPr lang="id-ID" sz="1400" dirty="0"/>
                        <a:t>WNA, mengenai Indonesia, diterbitkan/dipublikasikan di LN </a:t>
                      </a:r>
                    </a:p>
                  </a:txBody>
                  <a:tcPr/>
                </a:tc>
                <a:tc>
                  <a:txBody>
                    <a:bodyPr/>
                    <a:lstStyle/>
                    <a:p>
                      <a:endParaRPr lang="id-ID" sz="1400" dirty="0"/>
                    </a:p>
                  </a:txBody>
                  <a:tcPr/>
                </a:tc>
                <a:extLst>
                  <a:ext uri="{0D108BD9-81ED-4DB2-BD59-A6C34878D82A}">
                    <a16:rowId xmlns:a16="http://schemas.microsoft.com/office/drawing/2014/main" val="10005"/>
                  </a:ext>
                </a:extLst>
              </a:tr>
              <a:tr h="360704">
                <a:tc>
                  <a:txBody>
                    <a:bodyPr/>
                    <a:lstStyle/>
                    <a:p>
                      <a:endParaRPr lang="id-ID" sz="1400"/>
                    </a:p>
                  </a:txBody>
                  <a:tcPr/>
                </a:tc>
                <a:tc>
                  <a:txBody>
                    <a:bodyPr/>
                    <a:lstStyle/>
                    <a:p>
                      <a:endParaRPr lang="id-ID" sz="1400"/>
                    </a:p>
                  </a:txBody>
                  <a:tcPr/>
                </a:tc>
                <a:tc>
                  <a:txBody>
                    <a:bodyPr/>
                    <a:lstStyle/>
                    <a:p>
                      <a:r>
                        <a:rPr lang="id-ID" sz="1400" dirty="0"/>
                        <a:t>Hasil karya yang berisi nilai sejarah, budaya, pendidikan, serta ilmu pengetahuan dan tehnologi</a:t>
                      </a:r>
                    </a:p>
                  </a:txBody>
                  <a:tcPr/>
                </a:tc>
                <a:tc>
                  <a:txBody>
                    <a:bodyPr/>
                    <a:lstStyle/>
                    <a:p>
                      <a:endParaRPr lang="id-ID" sz="1400" dirty="0"/>
                    </a:p>
                  </a:txBody>
                  <a:tcPr/>
                </a:tc>
                <a:extLst>
                  <a:ext uri="{0D108BD9-81ED-4DB2-BD59-A6C34878D82A}">
                    <a16:rowId xmlns:a16="http://schemas.microsoft.com/office/drawing/2014/main" val="10006"/>
                  </a:ext>
                </a:extLst>
              </a:tr>
              <a:tr h="370840">
                <a:tc>
                  <a:txBody>
                    <a:bodyPr/>
                    <a:lstStyle/>
                    <a:p>
                      <a:r>
                        <a:rPr lang="id-ID" sz="1400" dirty="0"/>
                        <a:t>3. </a:t>
                      </a:r>
                    </a:p>
                  </a:txBody>
                  <a:tcPr/>
                </a:tc>
                <a:tc>
                  <a:txBody>
                    <a:bodyPr/>
                    <a:lstStyle/>
                    <a:p>
                      <a:r>
                        <a:rPr lang="id-ID" sz="1400" dirty="0"/>
                        <a:t>Pencatatan</a:t>
                      </a:r>
                    </a:p>
                  </a:txBody>
                  <a:tcPr/>
                </a:tc>
                <a:tc>
                  <a:txBody>
                    <a:bodyPr/>
                    <a:lstStyle/>
                    <a:p>
                      <a:pPr>
                        <a:buFont typeface="Arial" pitchFamily="34" charset="0"/>
                        <a:buChar char="•"/>
                      </a:pPr>
                      <a:r>
                        <a:rPr lang="id-ID" sz="1400" dirty="0"/>
                        <a:t>  Pencatatan dilakukan untuk menginventarisasi hasil SSKCKR  </a:t>
                      </a:r>
                    </a:p>
                    <a:p>
                      <a:pPr>
                        <a:buFont typeface="Arial" pitchFamily="34" charset="0"/>
                        <a:buChar char="•"/>
                      </a:pPr>
                      <a:r>
                        <a:rPr lang="id-ID" sz="1400" dirty="0"/>
                        <a:t>  Dilaksanakan sesuai dengan perkembangan tehnologi</a:t>
                      </a:r>
                    </a:p>
                    <a:p>
                      <a:pPr>
                        <a:buFont typeface="Arial" pitchFamily="34" charset="0"/>
                        <a:buChar char="•"/>
                      </a:pPr>
                      <a:r>
                        <a:rPr lang="id-ID" sz="1400" dirty="0"/>
                        <a:t>  Diwujudkan dalam sistem pendataan KCKR</a:t>
                      </a:r>
                    </a:p>
                  </a:txBody>
                  <a:tcPr/>
                </a:tc>
                <a:tc>
                  <a:txBody>
                    <a:bodyPr/>
                    <a:lstStyle/>
                    <a:p>
                      <a:endParaRPr lang="id-ID" sz="1400" dirty="0"/>
                    </a:p>
                  </a:txBody>
                  <a:tcPr/>
                </a:tc>
                <a:extLst>
                  <a:ext uri="{0D108BD9-81ED-4DB2-BD59-A6C34878D82A}">
                    <a16:rowId xmlns:a16="http://schemas.microsoft.com/office/drawing/2014/main" val="10007"/>
                  </a:ext>
                </a:extLst>
              </a:tr>
              <a:tr h="370840">
                <a:tc>
                  <a:txBody>
                    <a:bodyPr/>
                    <a:lstStyle/>
                    <a:p>
                      <a:r>
                        <a:rPr lang="id-ID" sz="1400" dirty="0"/>
                        <a:t>4.</a:t>
                      </a:r>
                    </a:p>
                    <a:p>
                      <a:endParaRPr lang="id-ID" sz="1400" dirty="0"/>
                    </a:p>
                  </a:txBody>
                  <a:tcPr/>
                </a:tc>
                <a:tc>
                  <a:txBody>
                    <a:bodyPr/>
                    <a:lstStyle/>
                    <a:p>
                      <a:r>
                        <a:rPr lang="id-ID" sz="1400" dirty="0"/>
                        <a:t>Pengolahan </a:t>
                      </a:r>
                    </a:p>
                  </a:txBody>
                  <a:tcPr/>
                </a:tc>
                <a:tc>
                  <a:txBody>
                    <a:bodyPr/>
                    <a:lstStyle/>
                    <a:p>
                      <a:r>
                        <a:rPr lang="id-ID" sz="1400" dirty="0"/>
                        <a:t>Pengolahan sebagai salah satu dasar penyusunan Bibliografi Nasional Indonesia dan Bibliografi Daerah</a:t>
                      </a:r>
                    </a:p>
                  </a:txBody>
                  <a:tcPr/>
                </a:tc>
                <a:tc>
                  <a:txBody>
                    <a:bodyPr/>
                    <a:lstStyle/>
                    <a:p>
                      <a:endParaRPr lang="id-ID" sz="1400" dirty="0"/>
                    </a:p>
                  </a:txBody>
                  <a:tcPr/>
                </a:tc>
                <a:extLst>
                  <a:ext uri="{0D108BD9-81ED-4DB2-BD59-A6C34878D82A}">
                    <a16:rowId xmlns:a16="http://schemas.microsoft.com/office/drawing/2014/main" val="10008"/>
                  </a:ext>
                </a:extLst>
              </a:tr>
              <a:tr h="370840">
                <a:tc>
                  <a:txBody>
                    <a:bodyPr/>
                    <a:lstStyle/>
                    <a:p>
                      <a:r>
                        <a:rPr lang="id-ID" sz="1400" dirty="0"/>
                        <a:t>5. </a:t>
                      </a:r>
                    </a:p>
                  </a:txBody>
                  <a:tcPr/>
                </a:tc>
                <a:tc>
                  <a:txBody>
                    <a:bodyPr/>
                    <a:lstStyle/>
                    <a:p>
                      <a:r>
                        <a:rPr lang="id-ID" sz="1400" dirty="0"/>
                        <a:t>Penyimpanan</a:t>
                      </a:r>
                    </a:p>
                  </a:txBody>
                  <a:tcPr/>
                </a:tc>
                <a:tc>
                  <a:txBody>
                    <a:bodyPr/>
                    <a:lstStyle/>
                    <a:p>
                      <a:pPr marL="92075" indent="-92075">
                        <a:buFont typeface="Arial" pitchFamily="34" charset="0"/>
                        <a:buChar char="•"/>
                      </a:pPr>
                      <a:r>
                        <a:rPr lang="id-ID" sz="1400" dirty="0"/>
                        <a:t> Perpustakaan Nasional dan Propinsi menyediakan sarana dan  prasarana penyimpanan koleksi serah simpan</a:t>
                      </a:r>
                    </a:p>
                    <a:p>
                      <a:pPr marL="92075" indent="-92075">
                        <a:buFont typeface="Arial" pitchFamily="34" charset="0"/>
                        <a:buChar char="•"/>
                      </a:pPr>
                      <a:r>
                        <a:rPr lang="id-ID" sz="1400" dirty="0"/>
                        <a:t> Penyimpanan dilakukan untuk menjaga dan melindungi fisik dan isi koleksi serah simpan</a:t>
                      </a:r>
                    </a:p>
                  </a:txBody>
                  <a:tcPr/>
                </a:tc>
                <a:tc>
                  <a:txBody>
                    <a:bodyPr/>
                    <a:lstStyle/>
                    <a:p>
                      <a:endParaRPr lang="id-ID" sz="14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7386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TextBox 3"/>
          <p:cNvSpPr txBox="1"/>
          <p:nvPr/>
        </p:nvSpPr>
        <p:spPr>
          <a:xfrm>
            <a:off x="2214546" y="285728"/>
            <a:ext cx="4175759" cy="369332"/>
          </a:xfrm>
          <a:prstGeom prst="rect">
            <a:avLst/>
          </a:prstGeom>
          <a:noFill/>
        </p:spPr>
        <p:txBody>
          <a:bodyPr wrap="none" rtlCol="0">
            <a:spAutoFit/>
          </a:bodyPr>
          <a:lstStyle/>
          <a:p>
            <a:r>
              <a:rPr lang="id-ID" dirty="0"/>
              <a:t>PENGELOLAAN HASIL SERAH SIMPAN KCKR</a:t>
            </a:r>
          </a:p>
        </p:txBody>
      </p:sp>
      <p:graphicFrame>
        <p:nvGraphicFramePr>
          <p:cNvPr id="5" name="Table 4"/>
          <p:cNvGraphicFramePr>
            <a:graphicFrameLocks noGrp="1"/>
          </p:cNvGraphicFramePr>
          <p:nvPr/>
        </p:nvGraphicFramePr>
        <p:xfrm>
          <a:off x="714348" y="1214422"/>
          <a:ext cx="7929618" cy="3576320"/>
        </p:xfrm>
        <a:graphic>
          <a:graphicData uri="http://schemas.openxmlformats.org/drawingml/2006/table">
            <a:tbl>
              <a:tblPr firstRow="1" bandRow="1">
                <a:tableStyleId>{5C22544A-7EE6-4342-B048-85BDC9FD1C3A}</a:tableStyleId>
              </a:tblPr>
              <a:tblGrid>
                <a:gridCol w="500066">
                  <a:extLst>
                    <a:ext uri="{9D8B030D-6E8A-4147-A177-3AD203B41FA5}">
                      <a16:colId xmlns:a16="http://schemas.microsoft.com/office/drawing/2014/main" val="20000"/>
                    </a:ext>
                  </a:extLst>
                </a:gridCol>
                <a:gridCol w="1357322">
                  <a:extLst>
                    <a:ext uri="{9D8B030D-6E8A-4147-A177-3AD203B41FA5}">
                      <a16:colId xmlns:a16="http://schemas.microsoft.com/office/drawing/2014/main" val="20001"/>
                    </a:ext>
                  </a:extLst>
                </a:gridCol>
                <a:gridCol w="5143536">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370840">
                <a:tc>
                  <a:txBody>
                    <a:bodyPr/>
                    <a:lstStyle/>
                    <a:p>
                      <a:r>
                        <a:rPr lang="id-ID" sz="1600" dirty="0"/>
                        <a:t>No.</a:t>
                      </a:r>
                    </a:p>
                  </a:txBody>
                  <a:tcPr/>
                </a:tc>
                <a:tc>
                  <a:txBody>
                    <a:bodyPr/>
                    <a:lstStyle/>
                    <a:p>
                      <a:r>
                        <a:rPr lang="id-ID" sz="1600" dirty="0"/>
                        <a:t>TAHAPAN</a:t>
                      </a:r>
                    </a:p>
                  </a:txBody>
                  <a:tcPr/>
                </a:tc>
                <a:tc>
                  <a:txBody>
                    <a:bodyPr/>
                    <a:lstStyle/>
                    <a:p>
                      <a:r>
                        <a:rPr lang="id-ID" sz="1600" dirty="0"/>
                        <a:t>URAIAN </a:t>
                      </a:r>
                    </a:p>
                  </a:txBody>
                  <a:tcPr/>
                </a:tc>
                <a:tc>
                  <a:txBody>
                    <a:bodyPr/>
                    <a:lstStyle/>
                    <a:p>
                      <a:r>
                        <a:rPr lang="id-ID" sz="1600" dirty="0"/>
                        <a:t>KET </a:t>
                      </a:r>
                    </a:p>
                  </a:txBody>
                  <a:tcPr/>
                </a:tc>
                <a:extLst>
                  <a:ext uri="{0D108BD9-81ED-4DB2-BD59-A6C34878D82A}">
                    <a16:rowId xmlns:a16="http://schemas.microsoft.com/office/drawing/2014/main" val="10000"/>
                  </a:ext>
                </a:extLst>
              </a:tr>
              <a:tr h="370840">
                <a:tc>
                  <a:txBody>
                    <a:bodyPr/>
                    <a:lstStyle/>
                    <a:p>
                      <a:r>
                        <a:rPr lang="id-ID" sz="1400" dirty="0"/>
                        <a:t>6.</a:t>
                      </a:r>
                    </a:p>
                  </a:txBody>
                  <a:tcPr/>
                </a:tc>
                <a:tc>
                  <a:txBody>
                    <a:bodyPr/>
                    <a:lstStyle/>
                    <a:p>
                      <a:r>
                        <a:rPr lang="id-ID" sz="1400" dirty="0"/>
                        <a:t>Pendayagunaan</a:t>
                      </a:r>
                      <a:r>
                        <a:rPr lang="id-ID" sz="1400" baseline="0" dirty="0"/>
                        <a:t> </a:t>
                      </a:r>
                      <a:endParaRPr lang="id-ID" sz="1400" dirty="0"/>
                    </a:p>
                  </a:txBody>
                  <a:tcPr/>
                </a:tc>
                <a:tc>
                  <a:txBody>
                    <a:bodyPr/>
                    <a:lstStyle/>
                    <a:p>
                      <a:pPr marL="173038" indent="-173038">
                        <a:buFont typeface="Arial" pitchFamily="34" charset="0"/>
                        <a:buChar char="•"/>
                      </a:pPr>
                      <a:r>
                        <a:rPr lang="id-ID" sz="1400" dirty="0"/>
                        <a:t> Perpustakaan</a:t>
                      </a:r>
                      <a:r>
                        <a:rPr lang="id-ID" sz="1400" baseline="0" dirty="0"/>
                        <a:t> Nasional dan Propinsi mendayagunakan seluruh Koleksi Serah Simpan </a:t>
                      </a:r>
                    </a:p>
                    <a:p>
                      <a:pPr marL="173038" indent="-173038">
                        <a:buFont typeface="Arial" pitchFamily="34" charset="0"/>
                        <a:buChar char="•"/>
                      </a:pPr>
                      <a:r>
                        <a:rPr lang="id-ID" sz="1400" baseline="0" dirty="0"/>
                        <a:t>Pendayagunaan terbatas untuk kepentingan pendidikan, penelitian, dan pengembangan ilmu pengetahuan dan tehnologi</a:t>
                      </a:r>
                      <a:endParaRPr lang="id-ID" sz="1400" dirty="0"/>
                    </a:p>
                  </a:txBody>
                  <a:tcPr/>
                </a:tc>
                <a:tc>
                  <a:txBody>
                    <a:bodyPr/>
                    <a:lstStyle/>
                    <a:p>
                      <a:endParaRPr lang="id-ID" sz="1400" dirty="0"/>
                    </a:p>
                  </a:txBody>
                  <a:tcPr/>
                </a:tc>
                <a:extLst>
                  <a:ext uri="{0D108BD9-81ED-4DB2-BD59-A6C34878D82A}">
                    <a16:rowId xmlns:a16="http://schemas.microsoft.com/office/drawing/2014/main" val="10001"/>
                  </a:ext>
                </a:extLst>
              </a:tr>
              <a:tr h="370840">
                <a:tc>
                  <a:txBody>
                    <a:bodyPr/>
                    <a:lstStyle/>
                    <a:p>
                      <a:r>
                        <a:rPr lang="id-ID" sz="1400" dirty="0"/>
                        <a:t>7.</a:t>
                      </a:r>
                    </a:p>
                  </a:txBody>
                  <a:tcPr/>
                </a:tc>
                <a:tc>
                  <a:txBody>
                    <a:bodyPr/>
                    <a:lstStyle/>
                    <a:p>
                      <a:r>
                        <a:rPr lang="id-ID" sz="1400" dirty="0"/>
                        <a:t>Pelestarian </a:t>
                      </a:r>
                    </a:p>
                  </a:txBody>
                  <a:tcPr/>
                </a:tc>
                <a:tc>
                  <a:txBody>
                    <a:bodyPr/>
                    <a:lstStyle/>
                    <a:p>
                      <a:pPr marL="173038" indent="-173038">
                        <a:buFont typeface="Arial" pitchFamily="34" charset="0"/>
                        <a:buChar char="•"/>
                      </a:pPr>
                      <a:r>
                        <a:rPr lang="id-ID" sz="1400" dirty="0"/>
                        <a:t> Perpustakaan Nasional dan Propinsi melakukan pelestarian fisik dan isi koleksi serah simpan</a:t>
                      </a:r>
                    </a:p>
                    <a:p>
                      <a:pPr marL="173038" indent="-173038">
                        <a:buFont typeface="Arial" pitchFamily="34" charset="0"/>
                        <a:buChar char="•"/>
                      </a:pPr>
                      <a:r>
                        <a:rPr lang="id-ID" sz="1400" dirty="0"/>
                        <a:t>Pelestarian dilakukan secara preventif dan kuratif sesuai dengan  perkembangan tehnologi</a:t>
                      </a:r>
                    </a:p>
                  </a:txBody>
                  <a:tcPr/>
                </a:tc>
                <a:tc>
                  <a:txBody>
                    <a:bodyPr/>
                    <a:lstStyle/>
                    <a:p>
                      <a:endParaRPr lang="id-ID" sz="1400" dirty="0"/>
                    </a:p>
                  </a:txBody>
                  <a:tcPr/>
                </a:tc>
                <a:extLst>
                  <a:ext uri="{0D108BD9-81ED-4DB2-BD59-A6C34878D82A}">
                    <a16:rowId xmlns:a16="http://schemas.microsoft.com/office/drawing/2014/main" val="10002"/>
                  </a:ext>
                </a:extLst>
              </a:tr>
              <a:tr h="370840">
                <a:tc>
                  <a:txBody>
                    <a:bodyPr/>
                    <a:lstStyle/>
                    <a:p>
                      <a:r>
                        <a:rPr lang="id-ID" sz="1400" dirty="0"/>
                        <a:t>8.</a:t>
                      </a:r>
                    </a:p>
                  </a:txBody>
                  <a:tcPr/>
                </a:tc>
                <a:tc>
                  <a:txBody>
                    <a:bodyPr/>
                    <a:lstStyle/>
                    <a:p>
                      <a:r>
                        <a:rPr lang="id-ID" sz="1400" dirty="0"/>
                        <a:t> Pengawasan</a:t>
                      </a:r>
                    </a:p>
                  </a:txBody>
                  <a:tcPr/>
                </a:tc>
                <a:tc>
                  <a:txBody>
                    <a:bodyPr/>
                    <a:lstStyle/>
                    <a:p>
                      <a:pPr marL="173038" indent="-173038">
                        <a:buFont typeface="Arial" pitchFamily="34" charset="0"/>
                        <a:buChar char="•"/>
                      </a:pPr>
                      <a:r>
                        <a:rPr lang="id-ID" sz="1400" dirty="0"/>
                        <a:t> Perpustakaan Nasional dan Propinsi melakukan pengawasan terhadap pelaksanaan kewajiban serah simpan</a:t>
                      </a:r>
                    </a:p>
                    <a:p>
                      <a:pPr marL="173038" indent="-173038">
                        <a:buFont typeface="Arial" pitchFamily="34" charset="0"/>
                        <a:buChar char="•"/>
                      </a:pPr>
                      <a:r>
                        <a:rPr lang="id-ID" sz="1400" dirty="0"/>
                        <a:t> Pengawasan dilakukan secara terkoordinasi dengan instansi terkait</a:t>
                      </a:r>
                    </a:p>
                  </a:txBody>
                  <a:tcPr/>
                </a:tc>
                <a:tc>
                  <a:txBody>
                    <a:bodyPr/>
                    <a:lstStyle/>
                    <a:p>
                      <a:endParaRPr lang="id-ID" sz="1400" dirty="0"/>
                    </a:p>
                  </a:txBody>
                  <a:tcPr/>
                </a:tc>
                <a:extLst>
                  <a:ext uri="{0D108BD9-81ED-4DB2-BD59-A6C34878D82A}">
                    <a16:rowId xmlns:a16="http://schemas.microsoft.com/office/drawing/2014/main" val="10003"/>
                  </a:ext>
                </a:extLst>
              </a:tr>
              <a:tr h="370840">
                <a:tc gridSpan="4">
                  <a:txBody>
                    <a:bodyPr/>
                    <a:lstStyle/>
                    <a:p>
                      <a:r>
                        <a:rPr lang="id-ID" sz="1400" dirty="0">
                          <a:solidFill>
                            <a:srgbClr val="FF0000"/>
                          </a:solidFill>
                        </a:rPr>
                        <a:t>LEBIH LANJUT DIATUR DALAM PP</a:t>
                      </a:r>
                    </a:p>
                  </a:txBody>
                  <a:tcPr/>
                </a:tc>
                <a:tc hMerge="1">
                  <a:txBody>
                    <a:bodyPr/>
                    <a:lstStyle/>
                    <a:p>
                      <a:endParaRPr lang="id-ID" sz="1400" dirty="0"/>
                    </a:p>
                  </a:txBody>
                  <a:tcPr/>
                </a:tc>
                <a:tc hMerge="1">
                  <a:txBody>
                    <a:bodyPr/>
                    <a:lstStyle/>
                    <a:p>
                      <a:pPr marL="173038" indent="-173038">
                        <a:buFont typeface="Arial" pitchFamily="34" charset="0"/>
                        <a:buNone/>
                      </a:pPr>
                      <a:endParaRPr lang="id-ID" sz="1400" dirty="0"/>
                    </a:p>
                  </a:txBody>
                  <a:tcPr/>
                </a:tc>
                <a:tc hMerge="1">
                  <a:txBody>
                    <a:bodyPr/>
                    <a:lstStyle/>
                    <a:p>
                      <a:endParaRPr lang="id-ID"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386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TextBox 3"/>
          <p:cNvSpPr txBox="1"/>
          <p:nvPr/>
        </p:nvSpPr>
        <p:spPr>
          <a:xfrm>
            <a:off x="642910" y="357166"/>
            <a:ext cx="1454052" cy="369332"/>
          </a:xfrm>
          <a:prstGeom prst="rect">
            <a:avLst/>
          </a:prstGeom>
          <a:noFill/>
        </p:spPr>
        <p:txBody>
          <a:bodyPr wrap="none" rtlCol="0">
            <a:spAutoFit/>
          </a:bodyPr>
          <a:lstStyle/>
          <a:p>
            <a:r>
              <a:rPr lang="id-ID" dirty="0"/>
              <a:t>PENDANAAN </a:t>
            </a:r>
          </a:p>
        </p:txBody>
      </p:sp>
      <p:sp>
        <p:nvSpPr>
          <p:cNvPr id="5" name="Rectangle 4"/>
          <p:cNvSpPr/>
          <p:nvPr/>
        </p:nvSpPr>
        <p:spPr>
          <a:xfrm>
            <a:off x="571472" y="857232"/>
            <a:ext cx="7000924" cy="20717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buFont typeface="Arial" pitchFamily="34" charset="0"/>
              <a:buChar char="•"/>
            </a:pPr>
            <a:r>
              <a:rPr lang="id-ID" sz="1400" dirty="0">
                <a:solidFill>
                  <a:sysClr val="windowText" lastClr="000000"/>
                </a:solidFill>
              </a:rPr>
              <a:t> Pemerintah Pusat dan Pemerintah Propinsi wajib menyediakan pendanaan bagi penghimpunan dan pengelolaan koleksi serah simpan dengan kemampuan keuangan negara</a:t>
            </a:r>
          </a:p>
          <a:p>
            <a:pPr marL="173038" indent="-173038">
              <a:buFont typeface="Arial" pitchFamily="34" charset="0"/>
              <a:buChar char="•"/>
            </a:pPr>
            <a:r>
              <a:rPr lang="id-ID" sz="1400" dirty="0">
                <a:solidFill>
                  <a:sysClr val="windowText" lastClr="000000"/>
                </a:solidFill>
              </a:rPr>
              <a:t>Sumber pendanaan :</a:t>
            </a:r>
          </a:p>
          <a:p>
            <a:pPr marL="173038" indent="-173038"/>
            <a:r>
              <a:rPr lang="id-ID" sz="1400" dirty="0">
                <a:solidFill>
                  <a:sysClr val="windowText" lastClr="000000"/>
                </a:solidFill>
              </a:rPr>
              <a:t>     a. Anggaran Pendapatan dan Belanja Negara</a:t>
            </a:r>
          </a:p>
          <a:p>
            <a:pPr marL="173038" indent="-173038"/>
            <a:r>
              <a:rPr lang="id-ID" sz="1400" dirty="0">
                <a:solidFill>
                  <a:sysClr val="windowText" lastClr="000000"/>
                </a:solidFill>
              </a:rPr>
              <a:t>     b. Anggaran Pendapatan dan Belanja Daerah</a:t>
            </a:r>
          </a:p>
          <a:p>
            <a:pPr marL="358775" indent="-358775"/>
            <a:r>
              <a:rPr lang="id-ID" sz="1400" dirty="0">
                <a:solidFill>
                  <a:sysClr val="windowText" lastClr="000000"/>
                </a:solidFill>
              </a:rPr>
              <a:t>     c.  Dana lain yang sah dan tidak mengikat sesuai dengan ketentuan peraturan perundang- undangan</a:t>
            </a:r>
          </a:p>
          <a:p>
            <a:pPr>
              <a:buFont typeface="Arial" pitchFamily="34" charset="0"/>
              <a:buChar char="•"/>
            </a:pPr>
            <a:endParaRPr lang="id-ID" sz="1400" dirty="0">
              <a:solidFill>
                <a:sysClr val="windowText" lastClr="000000"/>
              </a:solidFill>
            </a:endParaRPr>
          </a:p>
        </p:txBody>
      </p:sp>
      <p:sp>
        <p:nvSpPr>
          <p:cNvPr id="6" name="TextBox 5"/>
          <p:cNvSpPr txBox="1"/>
          <p:nvPr/>
        </p:nvSpPr>
        <p:spPr>
          <a:xfrm>
            <a:off x="4143372" y="2988230"/>
            <a:ext cx="4214842" cy="369332"/>
          </a:xfrm>
          <a:prstGeom prst="rect">
            <a:avLst/>
          </a:prstGeom>
          <a:noFill/>
        </p:spPr>
        <p:txBody>
          <a:bodyPr wrap="square" rtlCol="0">
            <a:spAutoFit/>
          </a:bodyPr>
          <a:lstStyle/>
          <a:p>
            <a:r>
              <a:rPr lang="id-ID" dirty="0"/>
              <a:t>PERAN SERTA MASYARAKAT </a:t>
            </a:r>
          </a:p>
        </p:txBody>
      </p:sp>
      <p:sp>
        <p:nvSpPr>
          <p:cNvPr id="7" name="Rectangle 6"/>
          <p:cNvSpPr/>
          <p:nvPr/>
        </p:nvSpPr>
        <p:spPr>
          <a:xfrm>
            <a:off x="3000364" y="3500438"/>
            <a:ext cx="5929354" cy="1785950"/>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buFont typeface="Arial" pitchFamily="34" charset="0"/>
              <a:buChar char="•"/>
            </a:pPr>
            <a:endParaRPr lang="id-ID" sz="1400" dirty="0">
              <a:solidFill>
                <a:sysClr val="windowText" lastClr="000000"/>
              </a:solidFill>
            </a:endParaRPr>
          </a:p>
          <a:p>
            <a:pPr marL="173038" indent="-173038">
              <a:buFont typeface="Arial" pitchFamily="34" charset="0"/>
              <a:buChar char="•"/>
            </a:pPr>
            <a:r>
              <a:rPr lang="id-ID" sz="1400" dirty="0">
                <a:solidFill>
                  <a:sysClr val="windowText" lastClr="000000"/>
                </a:solidFill>
              </a:rPr>
              <a:t> Masyarakat dapat berperan serta dalam pelaksanaan serah simpan karya  cetak dan  karya rekam dengan cara :</a:t>
            </a:r>
          </a:p>
          <a:p>
            <a:pPr marL="173038" indent="-173038"/>
            <a:r>
              <a:rPr lang="id-ID" sz="1400" dirty="0">
                <a:solidFill>
                  <a:sysClr val="windowText" lastClr="000000"/>
                </a:solidFill>
              </a:rPr>
              <a:t>     a.   Menyerahkan Karya Cetak dan Karya Rekam yang dihasilkan </a:t>
            </a:r>
          </a:p>
          <a:p>
            <a:pPr marL="450850" indent="-450850"/>
            <a:r>
              <a:rPr lang="id-ID" sz="1400" dirty="0">
                <a:solidFill>
                  <a:sysClr val="windowText" lastClr="000000"/>
                </a:solidFill>
              </a:rPr>
              <a:t>     b.   Menyerahkan koleksi  pribadi kepada Perpustakaan Nasional dan Perpustakaan Propinsi untuk dijadikan koleksi Serah Simpan</a:t>
            </a:r>
          </a:p>
          <a:p>
            <a:pPr marL="450850" indent="-450850"/>
            <a:r>
              <a:rPr lang="id-ID" sz="1400" dirty="0">
                <a:solidFill>
                  <a:sysClr val="windowText" lastClr="000000"/>
                </a:solidFill>
              </a:rPr>
              <a:t>     c.   Membangun budaya literasi melalui pendayagunaan Koleksi Serah  Simpan </a:t>
            </a:r>
          </a:p>
          <a:p>
            <a:pPr marL="450850" indent="-450850"/>
            <a:r>
              <a:rPr lang="id-ID" sz="1400" dirty="0">
                <a:solidFill>
                  <a:srgbClr val="FF0000"/>
                </a:solidFill>
              </a:rPr>
              <a:t>LEBIH LANJUT DIATUR DENGAN PP</a:t>
            </a:r>
          </a:p>
          <a:p>
            <a:endParaRPr lang="id-ID" sz="1400" dirty="0">
              <a:solidFill>
                <a:sysClr val="windowText" lastClr="000000"/>
              </a:solidFill>
            </a:endParaRPr>
          </a:p>
        </p:txBody>
      </p:sp>
    </p:spTree>
    <p:extLst>
      <p:ext uri="{BB962C8B-B14F-4D97-AF65-F5344CB8AC3E}">
        <p14:creationId xmlns:p14="http://schemas.microsoft.com/office/powerpoint/2010/main" val="234733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TextBox 3"/>
          <p:cNvSpPr txBox="1"/>
          <p:nvPr/>
        </p:nvSpPr>
        <p:spPr>
          <a:xfrm>
            <a:off x="571472" y="428604"/>
            <a:ext cx="1724639" cy="369332"/>
          </a:xfrm>
          <a:prstGeom prst="rect">
            <a:avLst/>
          </a:prstGeom>
          <a:noFill/>
        </p:spPr>
        <p:txBody>
          <a:bodyPr wrap="none" rtlCol="0">
            <a:spAutoFit/>
          </a:bodyPr>
          <a:lstStyle/>
          <a:p>
            <a:r>
              <a:rPr lang="id-ID" dirty="0"/>
              <a:t>PENGHARGAAN </a:t>
            </a:r>
          </a:p>
        </p:txBody>
      </p:sp>
      <p:graphicFrame>
        <p:nvGraphicFramePr>
          <p:cNvPr id="6" name="Table 5"/>
          <p:cNvGraphicFramePr>
            <a:graphicFrameLocks noGrp="1"/>
          </p:cNvGraphicFramePr>
          <p:nvPr/>
        </p:nvGraphicFramePr>
        <p:xfrm>
          <a:off x="642910" y="928670"/>
          <a:ext cx="8215370" cy="3586480"/>
        </p:xfrm>
        <a:graphic>
          <a:graphicData uri="http://schemas.openxmlformats.org/drawingml/2006/table">
            <a:tbl>
              <a:tblPr firstRow="1" bandRow="1">
                <a:tableStyleId>{5C22544A-7EE6-4342-B048-85BDC9FD1C3A}</a:tableStyleId>
              </a:tblPr>
              <a:tblGrid>
                <a:gridCol w="571504">
                  <a:extLst>
                    <a:ext uri="{9D8B030D-6E8A-4147-A177-3AD203B41FA5}">
                      <a16:colId xmlns:a16="http://schemas.microsoft.com/office/drawing/2014/main" val="20000"/>
                    </a:ext>
                  </a:extLst>
                </a:gridCol>
                <a:gridCol w="2928958">
                  <a:extLst>
                    <a:ext uri="{9D8B030D-6E8A-4147-A177-3AD203B41FA5}">
                      <a16:colId xmlns:a16="http://schemas.microsoft.com/office/drawing/2014/main" val="20001"/>
                    </a:ext>
                  </a:extLst>
                </a:gridCol>
                <a:gridCol w="4714908">
                  <a:extLst>
                    <a:ext uri="{9D8B030D-6E8A-4147-A177-3AD203B41FA5}">
                      <a16:colId xmlns:a16="http://schemas.microsoft.com/office/drawing/2014/main" val="20002"/>
                    </a:ext>
                  </a:extLst>
                </a:gridCol>
              </a:tblGrid>
              <a:tr h="370840">
                <a:tc>
                  <a:txBody>
                    <a:bodyPr/>
                    <a:lstStyle/>
                    <a:p>
                      <a:r>
                        <a:rPr lang="id-ID" dirty="0"/>
                        <a:t>No.</a:t>
                      </a:r>
                    </a:p>
                  </a:txBody>
                  <a:tcPr/>
                </a:tc>
                <a:tc>
                  <a:txBody>
                    <a:bodyPr/>
                    <a:lstStyle/>
                    <a:p>
                      <a:r>
                        <a:rPr lang="id-ID" dirty="0"/>
                        <a:t>OBJEK</a:t>
                      </a:r>
                      <a:r>
                        <a:rPr lang="id-ID" baseline="0" dirty="0"/>
                        <a:t> SSKCKR</a:t>
                      </a:r>
                      <a:endParaRPr lang="id-ID" dirty="0"/>
                    </a:p>
                  </a:txBody>
                  <a:tcPr/>
                </a:tc>
                <a:tc>
                  <a:txBody>
                    <a:bodyPr/>
                    <a:lstStyle/>
                    <a:p>
                      <a:r>
                        <a:rPr lang="id-ID" dirty="0"/>
                        <a:t>KRITERIA</a:t>
                      </a:r>
                    </a:p>
                  </a:txBody>
                  <a:tcPr/>
                </a:tc>
                <a:extLst>
                  <a:ext uri="{0D108BD9-81ED-4DB2-BD59-A6C34878D82A}">
                    <a16:rowId xmlns:a16="http://schemas.microsoft.com/office/drawing/2014/main" val="10000"/>
                  </a:ext>
                </a:extLst>
              </a:tr>
              <a:tr h="370840">
                <a:tc>
                  <a:txBody>
                    <a:bodyPr/>
                    <a:lstStyle/>
                    <a:p>
                      <a:r>
                        <a:rPr lang="id-ID" sz="1400" dirty="0"/>
                        <a:t>1.</a:t>
                      </a:r>
                    </a:p>
                  </a:txBody>
                  <a:tcPr/>
                </a:tc>
                <a:tc>
                  <a:txBody>
                    <a:bodyPr/>
                    <a:lstStyle/>
                    <a:p>
                      <a:r>
                        <a:rPr lang="id-ID" sz="1400" dirty="0"/>
                        <a:t>Penerbit dan Produsen Karya Rekam </a:t>
                      </a:r>
                    </a:p>
                  </a:txBody>
                  <a:tcPr/>
                </a:tc>
                <a:tc>
                  <a:txBody>
                    <a:bodyPr/>
                    <a:lstStyle/>
                    <a:p>
                      <a:r>
                        <a:rPr lang="id-ID" sz="1400" dirty="0"/>
                        <a:t>Melaksanakan kewajiban sesuai dengan kett UU SSKCKR</a:t>
                      </a:r>
                    </a:p>
                  </a:txBody>
                  <a:tcPr/>
                </a:tc>
                <a:extLst>
                  <a:ext uri="{0D108BD9-81ED-4DB2-BD59-A6C34878D82A}">
                    <a16:rowId xmlns:a16="http://schemas.microsoft.com/office/drawing/2014/main" val="10001"/>
                  </a:ext>
                </a:extLst>
              </a:tr>
              <a:tr h="370840">
                <a:tc>
                  <a:txBody>
                    <a:bodyPr/>
                    <a:lstStyle/>
                    <a:p>
                      <a:r>
                        <a:rPr lang="id-ID" sz="1400" dirty="0"/>
                        <a:t>2.</a:t>
                      </a:r>
                    </a:p>
                  </a:txBody>
                  <a:tcPr/>
                </a:tc>
                <a:tc>
                  <a:txBody>
                    <a:bodyPr/>
                    <a:lstStyle/>
                    <a:p>
                      <a:r>
                        <a:rPr lang="id-ID" sz="1400" dirty="0"/>
                        <a:t>Masyarakat </a:t>
                      </a:r>
                    </a:p>
                  </a:txBody>
                  <a:tcPr/>
                </a:tc>
                <a:tc>
                  <a:txBody>
                    <a:bodyPr/>
                    <a:lstStyle/>
                    <a:p>
                      <a:r>
                        <a:rPr lang="id-ID" sz="1400" dirty="0"/>
                        <a:t>Berperan serta mendukung kewajiban serah simpan</a:t>
                      </a:r>
                    </a:p>
                  </a:txBody>
                  <a:tcPr/>
                </a:tc>
                <a:extLst>
                  <a:ext uri="{0D108BD9-81ED-4DB2-BD59-A6C34878D82A}">
                    <a16:rowId xmlns:a16="http://schemas.microsoft.com/office/drawing/2014/main" val="10002"/>
                  </a:ext>
                </a:extLst>
              </a:tr>
              <a:tr h="370840">
                <a:tc>
                  <a:txBody>
                    <a:bodyPr/>
                    <a:lstStyle/>
                    <a:p>
                      <a:r>
                        <a:rPr lang="id-ID" sz="1400" dirty="0"/>
                        <a:t>3.</a:t>
                      </a:r>
                    </a:p>
                  </a:txBody>
                  <a:tcPr/>
                </a:tc>
                <a:tc rowSpan="2">
                  <a:txBody>
                    <a:bodyPr/>
                    <a:lstStyle/>
                    <a:p>
                      <a:r>
                        <a:rPr lang="id-ID" sz="1400" dirty="0"/>
                        <a:t>Warga Negara Asing</a:t>
                      </a:r>
                    </a:p>
                  </a:txBody>
                  <a:tcPr/>
                </a:tc>
                <a:tc>
                  <a:txBody>
                    <a:bodyPr/>
                    <a:lstStyle/>
                    <a:p>
                      <a:r>
                        <a:rPr lang="id-ID" sz="1400" dirty="0"/>
                        <a:t>Melaksanakan ketentuan pasal 6 ayat</a:t>
                      </a:r>
                      <a:r>
                        <a:rPr lang="id-ID" sz="1400" baseline="0" dirty="0"/>
                        <a:t> (2) :</a:t>
                      </a:r>
                    </a:p>
                    <a:p>
                      <a:pPr marL="173038" indent="-173038">
                        <a:buFont typeface="Arial" pitchFamily="34" charset="0"/>
                        <a:buChar char="•"/>
                      </a:pPr>
                      <a:r>
                        <a:rPr lang="id-ID" sz="1400" baseline="0" dirty="0"/>
                        <a:t> Karya Cetak dan /atau Karya Rekam mengenai Indonesia dan dibuat di Indonesia yang dihasilkan oleh warga negara asing yang diterbitkan dan/atau dipublikasikan diluar negeri wajib diserahkan kepada Perpustakaan Nasional</a:t>
                      </a:r>
                      <a:endParaRPr lang="id-ID" sz="1400" dirty="0"/>
                    </a:p>
                  </a:txBody>
                  <a:tcPr/>
                </a:tc>
                <a:extLst>
                  <a:ext uri="{0D108BD9-81ED-4DB2-BD59-A6C34878D82A}">
                    <a16:rowId xmlns:a16="http://schemas.microsoft.com/office/drawing/2014/main" val="10003"/>
                  </a:ext>
                </a:extLst>
              </a:tr>
              <a:tr h="370840">
                <a:tc>
                  <a:txBody>
                    <a:bodyPr/>
                    <a:lstStyle/>
                    <a:p>
                      <a:endParaRPr lang="id-ID" sz="1400"/>
                    </a:p>
                  </a:txBody>
                  <a:tcPr/>
                </a:tc>
                <a:tc vMerge="1">
                  <a:txBody>
                    <a:bodyPr/>
                    <a:lstStyle/>
                    <a:p>
                      <a:endParaRPr lang="id-ID" sz="1400" dirty="0"/>
                    </a:p>
                  </a:txBody>
                  <a:tcPr/>
                </a:tc>
                <a:tc>
                  <a:txBody>
                    <a:bodyPr/>
                    <a:lstStyle/>
                    <a:p>
                      <a:pPr>
                        <a:buFont typeface="Arial" pitchFamily="34" charset="0"/>
                        <a:buNone/>
                      </a:pPr>
                      <a:r>
                        <a:rPr lang="id-ID" sz="1400" dirty="0"/>
                        <a:t>Melaksanakan</a:t>
                      </a:r>
                      <a:r>
                        <a:rPr lang="id-ID" sz="1400" baseline="0" dirty="0"/>
                        <a:t> kententuan pasal 20 ayat (2) :</a:t>
                      </a:r>
                    </a:p>
                    <a:p>
                      <a:pPr marL="173038" indent="-173038">
                        <a:buFont typeface="Arial" pitchFamily="34" charset="0"/>
                        <a:buChar char="•"/>
                      </a:pPr>
                      <a:r>
                        <a:rPr lang="id-ID" sz="1400" baseline="0" dirty="0"/>
                        <a:t> Hasil karya sebagaimana dimaksud pada ayat (1) huruf a dan huruf b merupakan hasil karya yang berisi nilai sejarah, budaya, pendidikan, serta ilmu pengetahuan dan tehnologi</a:t>
                      </a:r>
                      <a:endParaRPr lang="id-ID" sz="1400" dirty="0"/>
                    </a:p>
                  </a:txBody>
                  <a:tcPr/>
                </a:tc>
                <a:extLst>
                  <a:ext uri="{0D108BD9-81ED-4DB2-BD59-A6C34878D82A}">
                    <a16:rowId xmlns:a16="http://schemas.microsoft.com/office/drawing/2014/main" val="10004"/>
                  </a:ext>
                </a:extLst>
              </a:tr>
              <a:tr h="370840">
                <a:tc gridSpan="3">
                  <a:txBody>
                    <a:bodyPr/>
                    <a:lstStyle/>
                    <a:p>
                      <a:r>
                        <a:rPr lang="id-ID" sz="1400" dirty="0">
                          <a:solidFill>
                            <a:srgbClr val="FF0000"/>
                          </a:solidFill>
                        </a:rPr>
                        <a:t>LEBIH LANJUT DI ATUR DENGAN PP</a:t>
                      </a:r>
                    </a:p>
                  </a:txBody>
                  <a:tcPr/>
                </a:tc>
                <a:tc hMerge="1">
                  <a:txBody>
                    <a:bodyPr/>
                    <a:lstStyle/>
                    <a:p>
                      <a:endParaRPr lang="id-ID" sz="1400" dirty="0"/>
                    </a:p>
                  </a:txBody>
                  <a:tcPr/>
                </a:tc>
                <a:tc hMerge="1">
                  <a:txBody>
                    <a:bodyPr/>
                    <a:lstStyle/>
                    <a:p>
                      <a:endParaRPr lang="id-ID"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733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en-US" dirty="0" err="1"/>
              <a:t>Strategi</a:t>
            </a:r>
            <a:endParaRPr lang="en-ID" dirty="0"/>
          </a:p>
        </p:txBody>
      </p:sp>
      <p:sp>
        <p:nvSpPr>
          <p:cNvPr id="3" name="Content Placeholder 2"/>
          <p:cNvSpPr>
            <a:spLocks noGrp="1"/>
          </p:cNvSpPr>
          <p:nvPr>
            <p:ph idx="1"/>
          </p:nvPr>
        </p:nvSpPr>
        <p:spPr/>
        <p:txBody>
          <a:bodyPr>
            <a:normAutofit fontScale="92500" lnSpcReduction="10000"/>
          </a:bodyPr>
          <a:lstStyle/>
          <a:p>
            <a:pPr marL="0" indent="0" algn="just">
              <a:buNone/>
            </a:pPr>
            <a:r>
              <a:rPr lang="id-ID" dirty="0"/>
              <a:t>perlu dilaksanakan pembinaan </a:t>
            </a:r>
            <a:r>
              <a:rPr lang="en-US" dirty="0" err="1"/>
              <a:t>untuk</a:t>
            </a:r>
            <a:r>
              <a:rPr lang="id-ID" dirty="0"/>
              <a:t> pelestariannya dengan  mewajibkan kepada setiap penerbit</a:t>
            </a:r>
            <a:r>
              <a:rPr lang="en-US" dirty="0"/>
              <a:t>, </a:t>
            </a:r>
            <a:r>
              <a:rPr lang="id-ID" dirty="0"/>
              <a:t>pengusaha rekaman</a:t>
            </a:r>
            <a:r>
              <a:rPr lang="en-US" dirty="0"/>
              <a:t>, </a:t>
            </a:r>
            <a:r>
              <a:rPr lang="en-US" dirty="0" err="1"/>
              <a:t>produsen</a:t>
            </a:r>
            <a:r>
              <a:rPr lang="en-US" dirty="0"/>
              <a:t> </a:t>
            </a:r>
            <a:r>
              <a:rPr lang="en-US" dirty="0" err="1"/>
              <a:t>karya</a:t>
            </a:r>
            <a:r>
              <a:rPr lang="en-US" dirty="0"/>
              <a:t> </a:t>
            </a:r>
            <a:r>
              <a:rPr lang="en-US" dirty="0" err="1"/>
              <a:t>elektronik</a:t>
            </a:r>
            <a:r>
              <a:rPr lang="en-US" dirty="0"/>
              <a:t>, </a:t>
            </a:r>
            <a:r>
              <a:rPr lang="en-US" dirty="0" err="1"/>
              <a:t>warga</a:t>
            </a:r>
            <a:r>
              <a:rPr lang="en-US" dirty="0"/>
              <a:t> </a:t>
            </a:r>
            <a:r>
              <a:rPr lang="en-US" dirty="0" err="1"/>
              <a:t>negara</a:t>
            </a:r>
            <a:r>
              <a:rPr lang="en-US" dirty="0"/>
              <a:t> Indonesia, </a:t>
            </a:r>
            <a:r>
              <a:rPr lang="en-US" dirty="0" err="1"/>
              <a:t>dan</a:t>
            </a:r>
            <a:r>
              <a:rPr lang="en-US" dirty="0"/>
              <a:t> </a:t>
            </a:r>
            <a:r>
              <a:rPr lang="en-US" dirty="0" err="1"/>
              <a:t>warga</a:t>
            </a:r>
            <a:r>
              <a:rPr lang="en-US" dirty="0"/>
              <a:t> </a:t>
            </a:r>
            <a:r>
              <a:rPr lang="en-US" dirty="0" err="1"/>
              <a:t>negara</a:t>
            </a:r>
            <a:r>
              <a:rPr lang="en-US" dirty="0"/>
              <a:t> </a:t>
            </a:r>
            <a:r>
              <a:rPr lang="en-US" dirty="0" err="1"/>
              <a:t>asing</a:t>
            </a:r>
            <a:r>
              <a:rPr lang="en-US" dirty="0"/>
              <a:t> yang </a:t>
            </a:r>
            <a:r>
              <a:rPr lang="en-US" dirty="0" err="1"/>
              <a:t>menghasilkan</a:t>
            </a:r>
            <a:r>
              <a:rPr lang="en-US" dirty="0"/>
              <a:t> k</a:t>
            </a:r>
            <a:r>
              <a:rPr lang="id-ID" dirty="0"/>
              <a:t>arya cetak</a:t>
            </a:r>
            <a:r>
              <a:rPr lang="en-US" dirty="0"/>
              <a:t>,</a:t>
            </a:r>
            <a:r>
              <a:rPr lang="id-ID" dirty="0"/>
              <a:t> karya rekam</a:t>
            </a:r>
            <a:r>
              <a:rPr lang="en-US" dirty="0"/>
              <a:t>, </a:t>
            </a:r>
            <a:r>
              <a:rPr lang="en-US" dirty="0" err="1"/>
              <a:t>dan</a:t>
            </a:r>
            <a:r>
              <a:rPr lang="en-US" dirty="0"/>
              <a:t> </a:t>
            </a:r>
            <a:r>
              <a:rPr lang="en-US" dirty="0" err="1"/>
              <a:t>karya</a:t>
            </a:r>
            <a:r>
              <a:rPr lang="en-US" dirty="0"/>
              <a:t> </a:t>
            </a:r>
            <a:r>
              <a:rPr lang="en-US" dirty="0" err="1"/>
              <a:t>elektronik</a:t>
            </a:r>
            <a:r>
              <a:rPr lang="en-US" dirty="0"/>
              <a:t> </a:t>
            </a:r>
            <a:r>
              <a:rPr lang="en-US" dirty="0" err="1"/>
              <a:t>mengenai</a:t>
            </a:r>
            <a:r>
              <a:rPr lang="en-US" dirty="0"/>
              <a:t> Indonesia yang </a:t>
            </a:r>
            <a:r>
              <a:rPr lang="en-US" dirty="0" err="1"/>
              <a:t>diterbitkan</a:t>
            </a:r>
            <a:r>
              <a:rPr lang="en-US" dirty="0"/>
              <a:t> </a:t>
            </a:r>
            <a:r>
              <a:rPr lang="en-US" dirty="0" err="1"/>
              <a:t>atau</a:t>
            </a:r>
            <a:r>
              <a:rPr lang="en-US" dirty="0"/>
              <a:t> </a:t>
            </a:r>
            <a:r>
              <a:rPr lang="en-US" dirty="0" err="1"/>
              <a:t>dipublikasikan</a:t>
            </a:r>
            <a:r>
              <a:rPr lang="en-US" dirty="0"/>
              <a:t> di </a:t>
            </a:r>
            <a:r>
              <a:rPr lang="en-US" dirty="0" err="1"/>
              <a:t>luar</a:t>
            </a:r>
            <a:r>
              <a:rPr lang="en-US" dirty="0"/>
              <a:t> </a:t>
            </a:r>
            <a:r>
              <a:rPr lang="en-US" dirty="0" err="1"/>
              <a:t>negeri</a:t>
            </a:r>
            <a:r>
              <a:rPr lang="en-US" dirty="0"/>
              <a:t> </a:t>
            </a:r>
            <a:r>
              <a:rPr lang="id-ID" dirty="0"/>
              <a:t>untuk menyerahk</a:t>
            </a:r>
            <a:r>
              <a:rPr lang="en-US" dirty="0"/>
              <a:t>an k</a:t>
            </a:r>
            <a:r>
              <a:rPr lang="id-ID" dirty="0"/>
              <a:t>arya cetak</a:t>
            </a:r>
            <a:r>
              <a:rPr lang="en-US" dirty="0"/>
              <a:t>,</a:t>
            </a:r>
            <a:r>
              <a:rPr lang="id-ID" dirty="0"/>
              <a:t> karya rekam</a:t>
            </a:r>
            <a:r>
              <a:rPr lang="en-US" dirty="0"/>
              <a:t>, </a:t>
            </a:r>
            <a:r>
              <a:rPr lang="en-US" dirty="0" err="1"/>
              <a:t>dan</a:t>
            </a:r>
            <a:r>
              <a:rPr lang="en-US" dirty="0"/>
              <a:t> </a:t>
            </a:r>
            <a:r>
              <a:rPr lang="en-US" dirty="0" err="1"/>
              <a:t>karya</a:t>
            </a:r>
            <a:r>
              <a:rPr lang="en-US" dirty="0"/>
              <a:t> </a:t>
            </a:r>
            <a:r>
              <a:rPr lang="en-US" dirty="0" err="1"/>
              <a:t>elektronik</a:t>
            </a:r>
            <a:r>
              <a:rPr lang="en-US" dirty="0"/>
              <a:t> </a:t>
            </a:r>
            <a:r>
              <a:rPr lang="en-US" dirty="0" err="1"/>
              <a:t>kepada</a:t>
            </a:r>
            <a:r>
              <a:rPr lang="en-US" dirty="0"/>
              <a:t> </a:t>
            </a:r>
            <a:r>
              <a:rPr lang="en-US" dirty="0" err="1"/>
              <a:t>perpustakaan</a:t>
            </a:r>
            <a:r>
              <a:rPr lang="en-US" dirty="0"/>
              <a:t> </a:t>
            </a:r>
            <a:r>
              <a:rPr lang="en-US" dirty="0" err="1"/>
              <a:t>nasional</a:t>
            </a:r>
            <a:r>
              <a:rPr lang="en-US" dirty="0"/>
              <a:t> </a:t>
            </a:r>
            <a:r>
              <a:rPr lang="en-US" dirty="0" err="1"/>
              <a:t>dan</a:t>
            </a:r>
            <a:r>
              <a:rPr lang="en-US" dirty="0"/>
              <a:t>/</a:t>
            </a:r>
            <a:r>
              <a:rPr lang="en-US" dirty="0" err="1"/>
              <a:t>atau</a:t>
            </a:r>
            <a:r>
              <a:rPr lang="en-US" dirty="0"/>
              <a:t> </a:t>
            </a:r>
            <a:r>
              <a:rPr lang="en-US" dirty="0" err="1"/>
              <a:t>perpustakaan</a:t>
            </a:r>
            <a:r>
              <a:rPr lang="en-US" dirty="0"/>
              <a:t> </a:t>
            </a:r>
            <a:r>
              <a:rPr lang="en-US" dirty="0" err="1"/>
              <a:t>daerah</a:t>
            </a:r>
            <a:endParaRPr lang="en-ID" dirty="0"/>
          </a:p>
        </p:txBody>
      </p:sp>
    </p:spTree>
    <p:extLst>
      <p:ext uri="{BB962C8B-B14F-4D97-AF65-F5344CB8AC3E}">
        <p14:creationId xmlns:p14="http://schemas.microsoft.com/office/powerpoint/2010/main" val="276990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en-US" dirty="0" err="1"/>
              <a:t>Strategi</a:t>
            </a:r>
            <a:endParaRPr lang="en-ID" dirty="0"/>
          </a:p>
        </p:txBody>
      </p:sp>
      <p:sp>
        <p:nvSpPr>
          <p:cNvPr id="3" name="Content Placeholder 2"/>
          <p:cNvSpPr>
            <a:spLocks noGrp="1"/>
          </p:cNvSpPr>
          <p:nvPr>
            <p:ph idx="1"/>
          </p:nvPr>
        </p:nvSpPr>
        <p:spPr/>
        <p:txBody>
          <a:bodyPr>
            <a:normAutofit/>
          </a:bodyPr>
          <a:lstStyle/>
          <a:p>
            <a:pPr marL="0" indent="0" algn="just">
              <a:buNone/>
            </a:pPr>
            <a:r>
              <a:rPr lang="id-ID" dirty="0"/>
              <a:t>Karya cetak</a:t>
            </a:r>
            <a:r>
              <a:rPr lang="en-US" dirty="0"/>
              <a:t>,</a:t>
            </a:r>
            <a:r>
              <a:rPr lang="id-ID" dirty="0"/>
              <a:t> karya rekam</a:t>
            </a:r>
            <a:r>
              <a:rPr lang="en-US" dirty="0"/>
              <a:t>, </a:t>
            </a:r>
            <a:r>
              <a:rPr lang="en-US" dirty="0" err="1"/>
              <a:t>dan</a:t>
            </a:r>
            <a:r>
              <a:rPr lang="en-US" dirty="0"/>
              <a:t> </a:t>
            </a:r>
            <a:r>
              <a:rPr lang="en-US" dirty="0" err="1"/>
              <a:t>karya</a:t>
            </a:r>
            <a:r>
              <a:rPr lang="en-US" dirty="0"/>
              <a:t> </a:t>
            </a:r>
            <a:r>
              <a:rPr lang="en-US" dirty="0" err="1"/>
              <a:t>elektronik</a:t>
            </a:r>
            <a:r>
              <a:rPr lang="en-US" dirty="0"/>
              <a:t> yang </a:t>
            </a:r>
            <a:r>
              <a:rPr lang="en-US" dirty="0" err="1"/>
              <a:t>telah</a:t>
            </a:r>
            <a:r>
              <a:rPr lang="en-US" dirty="0"/>
              <a:t> </a:t>
            </a:r>
            <a:r>
              <a:rPr lang="en-US" dirty="0" err="1"/>
              <a:t>diserahkan</a:t>
            </a:r>
            <a:r>
              <a:rPr lang="en-US" dirty="0"/>
              <a:t> </a:t>
            </a:r>
            <a:r>
              <a:rPr lang="en-US" dirty="0" err="1"/>
              <a:t>akan</a:t>
            </a:r>
            <a:r>
              <a:rPr lang="id-ID" dirty="0"/>
              <a:t> disimpan</a:t>
            </a:r>
            <a:r>
              <a:rPr lang="en-US" dirty="0"/>
              <a:t> </a:t>
            </a:r>
            <a:r>
              <a:rPr lang="en-US" dirty="0" err="1"/>
              <a:t>dan</a:t>
            </a:r>
            <a:r>
              <a:rPr lang="en-US" dirty="0"/>
              <a:t> </a:t>
            </a:r>
            <a:r>
              <a:rPr lang="en-US" dirty="0" err="1"/>
              <a:t>dikelola</a:t>
            </a:r>
            <a:r>
              <a:rPr lang="en-US" dirty="0"/>
              <a:t> </a:t>
            </a:r>
            <a:r>
              <a:rPr lang="en-US" dirty="0" err="1"/>
              <a:t>oleh</a:t>
            </a:r>
            <a:r>
              <a:rPr lang="en-US" dirty="0"/>
              <a:t> P</a:t>
            </a:r>
            <a:r>
              <a:rPr lang="id-ID" dirty="0"/>
              <a:t>erpustakaan Nasional dan Perpustakaan Daerah</a:t>
            </a:r>
            <a:r>
              <a:rPr lang="en-US" dirty="0"/>
              <a:t> </a:t>
            </a:r>
            <a:r>
              <a:rPr lang="en-US" dirty="0" err="1"/>
              <a:t>untuk</a:t>
            </a:r>
            <a:r>
              <a:rPr lang="en-US" dirty="0"/>
              <a:t> </a:t>
            </a:r>
            <a:r>
              <a:rPr lang="id-ID" dirty="0"/>
              <a:t>dimanfaatkan oleh masyarakat dan tidak bertujuan komersial</a:t>
            </a:r>
            <a:endParaRPr lang="en-ID" dirty="0"/>
          </a:p>
        </p:txBody>
      </p:sp>
    </p:spTree>
    <p:extLst>
      <p:ext uri="{BB962C8B-B14F-4D97-AF65-F5344CB8AC3E}">
        <p14:creationId xmlns:p14="http://schemas.microsoft.com/office/powerpoint/2010/main" val="56877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en-US" dirty="0" err="1"/>
              <a:t>Strategi</a:t>
            </a:r>
            <a:endParaRPr lang="en-ID" dirty="0"/>
          </a:p>
        </p:txBody>
      </p:sp>
      <p:sp>
        <p:nvSpPr>
          <p:cNvPr id="3" name="Content Placeholder 2"/>
          <p:cNvSpPr>
            <a:spLocks noGrp="1"/>
          </p:cNvSpPr>
          <p:nvPr>
            <p:ph idx="1"/>
          </p:nvPr>
        </p:nvSpPr>
        <p:spPr/>
        <p:txBody>
          <a:bodyPr>
            <a:normAutofit fontScale="55000" lnSpcReduction="20000"/>
          </a:bodyPr>
          <a:lstStyle/>
          <a:p>
            <a:pPr marL="450850" indent="-450850" algn="just">
              <a:buAutoNum type="arabicPeriod"/>
            </a:pPr>
            <a:r>
              <a:rPr lang="id-ID" sz="2800" dirty="0"/>
              <a:t>Kerjasama dengan asosiasi para wajib serah</a:t>
            </a:r>
          </a:p>
          <a:p>
            <a:pPr marL="450850" indent="-450850" algn="just">
              <a:buAutoNum type="arabicPeriod"/>
            </a:pPr>
            <a:r>
              <a:rPr lang="id-ID" sz="2800" dirty="0"/>
              <a:t>Sosialisasi UU No.13/2018 </a:t>
            </a:r>
          </a:p>
          <a:p>
            <a:pPr marL="450850" indent="-450850">
              <a:buAutoNum type="arabicPeriod"/>
            </a:pPr>
            <a:r>
              <a:rPr lang="id-ID" sz="2800" dirty="0"/>
              <a:t>Pemantauan Pelaksanaan Serah Simpan KCKR</a:t>
            </a:r>
          </a:p>
          <a:p>
            <a:pPr marL="450850" indent="-450850">
              <a:buAutoNum type="arabicPeriod"/>
            </a:pPr>
            <a:r>
              <a:rPr lang="id-ID" sz="2800" dirty="0"/>
              <a:t>Payung Hukum pelaksanaan penghimpunan melalui Peraturan Kepala Perpustakaan Nasional (ISBN, ISRC)</a:t>
            </a:r>
          </a:p>
          <a:p>
            <a:pPr marL="450850" indent="-450850">
              <a:buAutoNum type="arabicPeriod"/>
            </a:pPr>
            <a:r>
              <a:rPr lang="id-ID" sz="2800" dirty="0"/>
              <a:t>FGD penerbit, pengusaha rekaman dan badan badan pemerintah</a:t>
            </a:r>
          </a:p>
          <a:p>
            <a:pPr marL="450850" indent="-450850">
              <a:buAutoNum type="arabicPeriod"/>
            </a:pPr>
            <a:r>
              <a:rPr lang="id-ID" sz="2800" dirty="0"/>
              <a:t>Melibatkan dalam kegiatan organisasi profesi para penerbit dan pengusaha rekaman ( yayasan obor, ASIRI, APPTI, IKAPI, SPS,)</a:t>
            </a:r>
          </a:p>
          <a:p>
            <a:pPr marL="450850" indent="-450850">
              <a:buAutoNum type="arabicPeriod"/>
            </a:pPr>
            <a:r>
              <a:rPr lang="id-ID" sz="2800" dirty="0"/>
              <a:t>Workshop pembuatan film pendek/peliputan Perpustakaan Nasional</a:t>
            </a:r>
          </a:p>
          <a:p>
            <a:pPr marL="450850" indent="-450850">
              <a:buAutoNum type="arabicPeriod"/>
            </a:pPr>
            <a:r>
              <a:rPr lang="id-ID" sz="2800" dirty="0"/>
              <a:t>Pemilihan Buku Pustaka terbaik hasil pelaksanaan UU</a:t>
            </a:r>
          </a:p>
          <a:p>
            <a:pPr marL="450850" indent="-450850">
              <a:buAutoNum type="arabicPeriod"/>
            </a:pPr>
            <a:r>
              <a:rPr lang="id-ID" sz="2800" dirty="0"/>
              <a:t>Pemberian Penghargaan kepada para wajib serah yang tertib</a:t>
            </a:r>
          </a:p>
          <a:p>
            <a:pPr marL="450850" indent="-450850">
              <a:buAutoNum type="arabicPeriod"/>
            </a:pPr>
            <a:r>
              <a:rPr lang="id-ID" sz="2800" dirty="0"/>
              <a:t> Pemberian penghargaan kepada pelaku budaya </a:t>
            </a:r>
          </a:p>
          <a:p>
            <a:pPr marL="450850" indent="-450850">
              <a:buAutoNum type="arabicPeriod"/>
            </a:pPr>
            <a:r>
              <a:rPr lang="id-ID" sz="2800" dirty="0"/>
              <a:t> Forum Perpustakaan Khusus Kementerian/lembaga negara  dan perpustakaan perguruan tinggi </a:t>
            </a:r>
          </a:p>
          <a:p>
            <a:pPr marL="450850" indent="-450850">
              <a:buAutoNum type="arabicPeriod"/>
            </a:pPr>
            <a:r>
              <a:rPr lang="id-ID" sz="2800" dirty="0"/>
              <a:t>Kerjasama dengan Lembaga Budaya swasta ( Irama Nusantara)</a:t>
            </a:r>
          </a:p>
          <a:p>
            <a:pPr marL="450850" indent="-450850">
              <a:buAutoNum type="arabicPeriod"/>
            </a:pPr>
            <a:r>
              <a:rPr lang="id-ID" sz="2800" dirty="0"/>
              <a:t>Pengembangan E – Deposit</a:t>
            </a:r>
          </a:p>
          <a:p>
            <a:pPr marL="450850" indent="-450850">
              <a:buAutoNum type="arabicPeriod"/>
            </a:pPr>
            <a:r>
              <a:rPr lang="id-ID" sz="2800" dirty="0"/>
              <a:t>Penyusunan Direktori bersama dengan asosiasi organisasi profesi para wajib serah</a:t>
            </a:r>
          </a:p>
          <a:p>
            <a:pPr>
              <a:buAutoNum type="arabicPeriod"/>
            </a:pPr>
            <a:r>
              <a:rPr lang="id-ID" sz="2800" dirty="0"/>
              <a:t>Respository kelembagaan</a:t>
            </a:r>
          </a:p>
          <a:p>
            <a:pPr>
              <a:buAutoNum type="arabicPeriod"/>
            </a:pPr>
            <a:r>
              <a:rPr lang="id-ID" sz="2800" dirty="0"/>
              <a:t>Depository</a:t>
            </a:r>
          </a:p>
          <a:p>
            <a:pPr marL="0" indent="0" algn="just">
              <a:buNone/>
            </a:pPr>
            <a:endParaRPr lang="en-ID" sz="2800" dirty="0"/>
          </a:p>
        </p:txBody>
      </p:sp>
    </p:spTree>
    <p:extLst>
      <p:ext uri="{BB962C8B-B14F-4D97-AF65-F5344CB8AC3E}">
        <p14:creationId xmlns:p14="http://schemas.microsoft.com/office/powerpoint/2010/main" val="8504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99392"/>
            <a:ext cx="9144000" cy="6858000"/>
          </a:xfrm>
          <a:prstGeom prst="rect">
            <a:avLst/>
          </a:prstGeom>
          <a:noFill/>
        </p:spPr>
      </p:pic>
      <p:sp>
        <p:nvSpPr>
          <p:cNvPr id="2" name="Title 1"/>
          <p:cNvSpPr>
            <a:spLocks noGrp="1"/>
          </p:cNvSpPr>
          <p:nvPr>
            <p:ph type="title"/>
          </p:nvPr>
        </p:nvSpPr>
        <p:spPr>
          <a:xfrm>
            <a:off x="457200" y="-99392"/>
            <a:ext cx="8229600" cy="1143000"/>
          </a:xfrm>
        </p:spPr>
        <p:txBody>
          <a:bodyPr>
            <a:normAutofit/>
          </a:bodyPr>
          <a:lstStyle/>
          <a:p>
            <a:r>
              <a:rPr lang="en-US" sz="2800" dirty="0" err="1"/>
              <a:t>Dasar-Dasar</a:t>
            </a:r>
            <a:r>
              <a:rPr lang="en-US" sz="2800" dirty="0"/>
              <a:t> </a:t>
            </a:r>
            <a:r>
              <a:rPr lang="en-US" sz="2800" dirty="0" err="1"/>
              <a:t>Revisi</a:t>
            </a:r>
            <a:r>
              <a:rPr lang="en-US" sz="2800" dirty="0"/>
              <a:t> UU No. 4 </a:t>
            </a:r>
            <a:r>
              <a:rPr lang="en-US" sz="2800" dirty="0" err="1"/>
              <a:t>Tahun</a:t>
            </a:r>
            <a:r>
              <a:rPr lang="en-US" sz="2800" dirty="0"/>
              <a:t> 1990</a:t>
            </a:r>
            <a:endParaRPr lang="en-ID" sz="2800" dirty="0"/>
          </a:p>
        </p:txBody>
      </p:sp>
      <p:sp>
        <p:nvSpPr>
          <p:cNvPr id="3" name="Content Placeholder 2"/>
          <p:cNvSpPr>
            <a:spLocks noGrp="1"/>
          </p:cNvSpPr>
          <p:nvPr>
            <p:ph idx="1"/>
          </p:nvPr>
        </p:nvSpPr>
        <p:spPr>
          <a:xfrm>
            <a:off x="457200" y="908720"/>
            <a:ext cx="8229600" cy="4525963"/>
          </a:xfrm>
        </p:spPr>
        <p:txBody>
          <a:bodyPr>
            <a:normAutofit fontScale="77500" lnSpcReduction="20000"/>
          </a:bodyPr>
          <a:lstStyle/>
          <a:p>
            <a:pPr algn="just"/>
            <a:r>
              <a:rPr lang="en-US" dirty="0"/>
              <a:t>P</a:t>
            </a:r>
            <a:r>
              <a:rPr lang="id-ID" dirty="0"/>
              <a:t>asca diundangkannya Undang-Undang Nomor 4 Tahun 1990 tentang Serah Simpan Karya Cetak dan Karya Rekam, pelaksanaan pengumpulan koleksi, baik  karya cetak maupun karya rekam, belum dapat dilaksanakan secara maksimal.</a:t>
            </a:r>
            <a:endParaRPr lang="en-US" dirty="0"/>
          </a:p>
          <a:p>
            <a:pPr algn="just"/>
            <a:r>
              <a:rPr lang="en-US" dirty="0"/>
              <a:t>M</a:t>
            </a:r>
            <a:r>
              <a:rPr lang="id-ID" dirty="0"/>
              <a:t>asih kurangnya kesadaran para wajib serah simpan karya cetak dan karya rekam untuk menyerahkan langsung atau mengirimkan hasil karya cetak dan karya rekamnya kepada perpustakaan nasional dan perpustakaan daerah.</a:t>
            </a:r>
            <a:endParaRPr lang="en-US" dirty="0"/>
          </a:p>
          <a:p>
            <a:pPr algn="just"/>
            <a:r>
              <a:rPr lang="id-ID" dirty="0"/>
              <a:t>Undang-Undang Nomor 4 Tahun 1990 tentang Serah Simpan Karya Cetak dan Karya Rekam juga masih belum mengikuti kemajuan dan perkembangan di bidang informasi dan teknologi seperti </a:t>
            </a:r>
            <a:r>
              <a:rPr lang="id-ID" i="1" dirty="0"/>
              <a:t>e-book, e-journal, e-newspaper</a:t>
            </a:r>
            <a:r>
              <a:rPr lang="id-ID" dirty="0"/>
              <a:t>, dan lainnya</a:t>
            </a:r>
            <a:endParaRPr lang="en-US" dirty="0"/>
          </a:p>
          <a:p>
            <a:pPr algn="just"/>
            <a:endParaRPr lang="en-ID" dirty="0"/>
          </a:p>
        </p:txBody>
      </p:sp>
    </p:spTree>
    <p:extLst>
      <p:ext uri="{BB962C8B-B14F-4D97-AF65-F5344CB8AC3E}">
        <p14:creationId xmlns:p14="http://schemas.microsoft.com/office/powerpoint/2010/main" val="168087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33748" y="-24196"/>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a:xfrm>
            <a:off x="395536" y="1559534"/>
            <a:ext cx="8229600" cy="1143000"/>
          </a:xfrm>
        </p:spPr>
        <p:txBody>
          <a:bodyPr>
            <a:normAutofit fontScale="90000"/>
          </a:bodyPr>
          <a:lstStyle/>
          <a:p>
            <a:br>
              <a:rPr lang="id-ID" altLang="id-ID" dirty="0">
                <a:solidFill>
                  <a:srgbClr val="002060"/>
                </a:solidFill>
              </a:rPr>
            </a:br>
            <a:r>
              <a:rPr lang="en-US" altLang="id-ID" sz="8900" dirty="0">
                <a:solidFill>
                  <a:srgbClr val="002060"/>
                </a:solidFill>
              </a:rPr>
              <a:t>ISBN</a:t>
            </a:r>
            <a:br>
              <a:rPr lang="en-US" altLang="id-ID" dirty="0">
                <a:solidFill>
                  <a:srgbClr val="002060"/>
                </a:solidFill>
              </a:rPr>
            </a:br>
            <a:endParaRPr lang="en-ID" dirty="0"/>
          </a:p>
        </p:txBody>
      </p:sp>
      <p:sp>
        <p:nvSpPr>
          <p:cNvPr id="3" name="Content Placeholder 2"/>
          <p:cNvSpPr>
            <a:spLocks noGrp="1"/>
          </p:cNvSpPr>
          <p:nvPr>
            <p:ph idx="1"/>
          </p:nvPr>
        </p:nvSpPr>
        <p:spPr>
          <a:xfrm>
            <a:off x="457200" y="2801605"/>
            <a:ext cx="8229600" cy="1684784"/>
          </a:xfrm>
        </p:spPr>
        <p:txBody>
          <a:bodyPr>
            <a:normAutofit/>
          </a:bodyPr>
          <a:lstStyle/>
          <a:p>
            <a:pPr marL="450850" indent="-450850" algn="just">
              <a:buAutoNum type="arabicPeriod"/>
            </a:pPr>
            <a:endParaRPr lang="id-ID" sz="2800" dirty="0"/>
          </a:p>
          <a:p>
            <a:pPr marL="0" indent="0" algn="ctr">
              <a:buNone/>
            </a:pPr>
            <a:r>
              <a:rPr lang="en-US" altLang="id-ID" sz="3600" dirty="0">
                <a:solidFill>
                  <a:srgbClr val="002060"/>
                </a:solidFill>
                <a:latin typeface="Franklin Gothic Medium" panose="020B0603020102020204" pitchFamily="34" charset="0"/>
              </a:rPr>
              <a:t>International Standard Book Number</a:t>
            </a:r>
            <a:endParaRPr lang="en-ID" sz="3600" dirty="0"/>
          </a:p>
        </p:txBody>
      </p:sp>
    </p:spTree>
    <p:extLst>
      <p:ext uri="{BB962C8B-B14F-4D97-AF65-F5344CB8AC3E}">
        <p14:creationId xmlns:p14="http://schemas.microsoft.com/office/powerpoint/2010/main" val="107357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sz="2000" dirty="0">
                <a:solidFill>
                  <a:schemeClr val="bg1"/>
                </a:solidFill>
              </a:rPr>
              <a:t> </a:t>
            </a:r>
            <a:r>
              <a:rPr lang="id-ID" b="1" dirty="0">
                <a:solidFill>
                  <a:srgbClr val="66322E"/>
                </a:solidFill>
              </a:rPr>
              <a:t>P</a:t>
            </a:r>
            <a:r>
              <a:rPr lang="en-US" b="1" dirty="0">
                <a:solidFill>
                  <a:srgbClr val="66322E"/>
                </a:solidFill>
              </a:rPr>
              <a:t>ENGERTIAN</a:t>
            </a:r>
            <a:r>
              <a:rPr lang="id-ID" b="1" dirty="0">
                <a:solidFill>
                  <a:srgbClr val="66322E"/>
                </a:solidFill>
              </a:rPr>
              <a:t> </a:t>
            </a:r>
            <a:endParaRPr lang="en-ID" dirty="0"/>
          </a:p>
        </p:txBody>
      </p:sp>
      <p:sp>
        <p:nvSpPr>
          <p:cNvPr id="3" name="Content Placeholder 2"/>
          <p:cNvSpPr>
            <a:spLocks noGrp="1"/>
          </p:cNvSpPr>
          <p:nvPr>
            <p:ph idx="1"/>
          </p:nvPr>
        </p:nvSpPr>
        <p:spPr/>
        <p:txBody>
          <a:bodyPr>
            <a:normAutofit/>
          </a:bodyPr>
          <a:lstStyle/>
          <a:p>
            <a:pPr marL="495300" indent="-495300" algn="just">
              <a:lnSpc>
                <a:spcPct val="80000"/>
              </a:lnSpc>
              <a:buNone/>
              <a:defRPr/>
            </a:pPr>
            <a:endParaRPr lang="id-ID" sz="2800" dirty="0">
              <a:solidFill>
                <a:srgbClr val="002060"/>
              </a:solidFill>
              <a:latin typeface="Calibri" pitchFamily="34" charset="0"/>
            </a:endParaRPr>
          </a:p>
          <a:p>
            <a:pPr marL="495300" indent="-495300" algn="just">
              <a:lnSpc>
                <a:spcPct val="80000"/>
              </a:lnSpc>
              <a:buNone/>
              <a:defRPr/>
            </a:pPr>
            <a:r>
              <a:rPr lang="id-ID" sz="2800" dirty="0">
                <a:solidFill>
                  <a:srgbClr val="002060"/>
                </a:solidFill>
                <a:latin typeface="Calibri" pitchFamily="34" charset="0"/>
              </a:rPr>
              <a:t>ISBN merupakan pengenal internasional</a:t>
            </a:r>
            <a:r>
              <a:rPr lang="en-US" sz="2800" dirty="0">
                <a:solidFill>
                  <a:srgbClr val="002060"/>
                </a:solidFill>
                <a:latin typeface="Calibri" pitchFamily="34" charset="0"/>
              </a:rPr>
              <a:t> </a:t>
            </a:r>
            <a:r>
              <a:rPr lang="id-ID" sz="2800" dirty="0">
                <a:solidFill>
                  <a:srgbClr val="002060"/>
                </a:solidFill>
                <a:latin typeface="Calibri" pitchFamily="34" charset="0"/>
              </a:rPr>
              <a:t>yang</a:t>
            </a:r>
            <a:r>
              <a:rPr lang="en-US" sz="2800" dirty="0">
                <a:solidFill>
                  <a:srgbClr val="002060"/>
                </a:solidFill>
                <a:latin typeface="Calibri" pitchFamily="34" charset="0"/>
              </a:rPr>
              <a:t> </a:t>
            </a:r>
            <a:r>
              <a:rPr lang="id-ID" sz="2800" dirty="0">
                <a:solidFill>
                  <a:srgbClr val="002060"/>
                </a:solidFill>
                <a:latin typeface="Calibri" pitchFamily="34" charset="0"/>
              </a:rPr>
              <a:t>bersifat unik untuk publikasi monograf.</a:t>
            </a:r>
            <a:endParaRPr lang="en-US" sz="2800" dirty="0">
              <a:solidFill>
                <a:srgbClr val="002060"/>
              </a:solidFill>
              <a:latin typeface="Calibri" pitchFamily="34" charset="0"/>
            </a:endParaRPr>
          </a:p>
          <a:p>
            <a:pPr marL="495300" indent="-495300" algn="just">
              <a:lnSpc>
                <a:spcPct val="80000"/>
              </a:lnSpc>
              <a:buNone/>
              <a:defRPr/>
            </a:pPr>
            <a:endParaRPr lang="id-ID" sz="2800" dirty="0">
              <a:solidFill>
                <a:srgbClr val="002060"/>
              </a:solidFill>
              <a:latin typeface="Calibri" pitchFamily="34" charset="0"/>
            </a:endParaRPr>
          </a:p>
          <a:p>
            <a:pPr marL="495300" indent="-495300">
              <a:lnSpc>
                <a:spcPct val="80000"/>
              </a:lnSpc>
              <a:buNone/>
              <a:defRPr/>
            </a:pPr>
            <a:r>
              <a:rPr lang="id-ID" sz="2800" dirty="0">
                <a:solidFill>
                  <a:srgbClr val="002060"/>
                </a:solidFill>
                <a:latin typeface="Calibri" pitchFamily="34" charset="0"/>
              </a:rPr>
              <a:t>ISBN terdiri atas deretan angka sebagai pemberi identifikasi terhadap suatu judul buku. </a:t>
            </a: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264740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sz="2000" dirty="0">
                <a:solidFill>
                  <a:schemeClr val="bg1"/>
                </a:solidFill>
              </a:rPr>
              <a:t> </a:t>
            </a:r>
            <a:r>
              <a:rPr lang="id-ID" b="1" dirty="0">
                <a:solidFill>
                  <a:srgbClr val="66322E"/>
                </a:solidFill>
              </a:rPr>
              <a:t>Dasar Hukum </a:t>
            </a:r>
            <a:endParaRPr lang="en-ID" dirty="0"/>
          </a:p>
        </p:txBody>
      </p:sp>
      <p:sp>
        <p:nvSpPr>
          <p:cNvPr id="3" name="Content Placeholder 2"/>
          <p:cNvSpPr>
            <a:spLocks noGrp="1"/>
          </p:cNvSpPr>
          <p:nvPr>
            <p:ph idx="1"/>
          </p:nvPr>
        </p:nvSpPr>
        <p:spPr/>
        <p:txBody>
          <a:bodyPr>
            <a:normAutofit fontScale="77500" lnSpcReduction="20000"/>
          </a:bodyPr>
          <a:lstStyle/>
          <a:p>
            <a:pPr marL="495300" indent="-495300" algn="just">
              <a:lnSpc>
                <a:spcPct val="80000"/>
              </a:lnSpc>
              <a:buNone/>
              <a:defRPr/>
            </a:pPr>
            <a:endParaRPr lang="id-ID" sz="2800" dirty="0">
              <a:solidFill>
                <a:srgbClr val="002060"/>
              </a:solidFill>
              <a:latin typeface="Calibri" pitchFamily="34" charset="0"/>
            </a:endParaRPr>
          </a:p>
          <a:p>
            <a:pPr marL="495300" indent="-495300">
              <a:lnSpc>
                <a:spcPct val="80000"/>
              </a:lnSpc>
              <a:buNone/>
              <a:defRPr/>
            </a:pPr>
            <a:r>
              <a:rPr lang="id-ID" sz="2800" dirty="0">
                <a:solidFill>
                  <a:srgbClr val="002060"/>
                </a:solidFill>
                <a:latin typeface="Calibri" pitchFamily="34" charset="0"/>
              </a:rPr>
              <a:t>ISBN contract </a:t>
            </a:r>
          </a:p>
          <a:p>
            <a:pPr>
              <a:lnSpc>
                <a:spcPct val="80000"/>
              </a:lnSpc>
              <a:defRPr/>
            </a:pPr>
            <a:r>
              <a:rPr lang="en-US" sz="2800" dirty="0" err="1">
                <a:solidFill>
                  <a:schemeClr val="accent2">
                    <a:lumMod val="50000"/>
                  </a:schemeClr>
                </a:solidFill>
                <a:latin typeface="Calibri Light" pitchFamily="34" charset="0"/>
              </a:rPr>
              <a:t>Tgl</a:t>
            </a:r>
            <a:r>
              <a:rPr lang="id-ID" sz="2800" dirty="0">
                <a:solidFill>
                  <a:schemeClr val="accent2">
                    <a:lumMod val="50000"/>
                  </a:schemeClr>
                </a:solidFill>
                <a:latin typeface="Calibri Light" pitchFamily="34" charset="0"/>
              </a:rPr>
              <a:t> 31 Maret 2005 </a:t>
            </a:r>
            <a:r>
              <a:rPr lang="en-US" sz="2800" dirty="0">
                <a:solidFill>
                  <a:schemeClr val="accent2">
                    <a:lumMod val="50000"/>
                  </a:schemeClr>
                </a:solidFill>
                <a:latin typeface="Calibri Light" pitchFamily="34" charset="0"/>
              </a:rPr>
              <a:t>: </a:t>
            </a:r>
            <a:r>
              <a:rPr lang="en-US" sz="2800" dirty="0" err="1">
                <a:solidFill>
                  <a:schemeClr val="accent2">
                    <a:lumMod val="50000"/>
                  </a:schemeClr>
                </a:solidFill>
                <a:latin typeface="Calibri Light" pitchFamily="34" charset="0"/>
              </a:rPr>
              <a:t>penandatanganan</a:t>
            </a:r>
            <a:r>
              <a:rPr lang="en-US" sz="2800" dirty="0">
                <a:solidFill>
                  <a:schemeClr val="accent2">
                    <a:lumMod val="50000"/>
                  </a:schemeClr>
                </a:solidFill>
                <a:latin typeface="Calibri Light" pitchFamily="34" charset="0"/>
              </a:rPr>
              <a:t> </a:t>
            </a:r>
            <a:r>
              <a:rPr lang="en-US" sz="2800" dirty="0" err="1">
                <a:solidFill>
                  <a:schemeClr val="accent2">
                    <a:lumMod val="50000"/>
                  </a:schemeClr>
                </a:solidFill>
                <a:latin typeface="Calibri Light" pitchFamily="34" charset="0"/>
              </a:rPr>
              <a:t>kontrak</a:t>
            </a:r>
            <a:r>
              <a:rPr lang="en-US" sz="2800" dirty="0">
                <a:solidFill>
                  <a:schemeClr val="accent2">
                    <a:lumMod val="50000"/>
                  </a:schemeClr>
                </a:solidFill>
                <a:latin typeface="Calibri Light" pitchFamily="34" charset="0"/>
              </a:rPr>
              <a:t> </a:t>
            </a:r>
            <a:r>
              <a:rPr lang="id-ID" sz="2800" dirty="0">
                <a:solidFill>
                  <a:schemeClr val="accent2">
                    <a:lumMod val="50000"/>
                  </a:schemeClr>
                </a:solidFill>
                <a:latin typeface="Calibri Light" pitchFamily="34" charset="0"/>
              </a:rPr>
              <a:t>antara Perpustakaan Nasional </a:t>
            </a:r>
            <a:r>
              <a:rPr lang="en-US" sz="2800" dirty="0" err="1">
                <a:solidFill>
                  <a:schemeClr val="accent2">
                    <a:lumMod val="50000"/>
                  </a:schemeClr>
                </a:solidFill>
                <a:latin typeface="Calibri Light" pitchFamily="34" charset="0"/>
              </a:rPr>
              <a:t>dan</a:t>
            </a:r>
            <a:r>
              <a:rPr lang="en-US" sz="2800" dirty="0">
                <a:solidFill>
                  <a:schemeClr val="accent2">
                    <a:lumMod val="50000"/>
                  </a:schemeClr>
                </a:solidFill>
                <a:latin typeface="Calibri Light" pitchFamily="34" charset="0"/>
              </a:rPr>
              <a:t> </a:t>
            </a:r>
            <a:r>
              <a:rPr lang="id-ID" sz="2800" dirty="0">
                <a:solidFill>
                  <a:schemeClr val="accent2">
                    <a:lumMod val="50000"/>
                  </a:schemeClr>
                </a:solidFill>
                <a:latin typeface="Calibri Light" pitchFamily="34" charset="0"/>
              </a:rPr>
              <a:t> International ISBN Agency</a:t>
            </a:r>
          </a:p>
          <a:p>
            <a:pPr marL="0" indent="0">
              <a:lnSpc>
                <a:spcPct val="80000"/>
              </a:lnSpc>
              <a:buNone/>
              <a:defRPr/>
            </a:pPr>
            <a:endParaRPr lang="id-ID" sz="2800" dirty="0">
              <a:solidFill>
                <a:schemeClr val="accent2">
                  <a:lumMod val="50000"/>
                </a:schemeClr>
              </a:solidFill>
              <a:latin typeface="Calibri Light" pitchFamily="34" charset="0"/>
            </a:endParaRPr>
          </a:p>
          <a:p>
            <a:pPr marL="0" indent="0">
              <a:lnSpc>
                <a:spcPct val="80000"/>
              </a:lnSpc>
              <a:buNone/>
              <a:defRPr/>
            </a:pPr>
            <a:r>
              <a:rPr lang="id-ID" sz="2800" dirty="0">
                <a:solidFill>
                  <a:schemeClr val="accent1">
                    <a:lumMod val="50000"/>
                  </a:schemeClr>
                </a:solidFill>
              </a:rPr>
              <a:t>Undang-undang Republik Indonesia nomor 43 tahun 2007 Undang-undang Republik Indonesia nomor 43 tahun 2007 </a:t>
            </a:r>
          </a:p>
          <a:p>
            <a:pPr>
              <a:lnSpc>
                <a:spcPct val="80000"/>
              </a:lnSpc>
              <a:defRPr/>
            </a:pPr>
            <a:r>
              <a:rPr lang="id-ID" sz="2800" dirty="0">
                <a:solidFill>
                  <a:schemeClr val="accent2">
                    <a:lumMod val="50000"/>
                  </a:schemeClr>
                </a:solidFill>
                <a:latin typeface="Calibri Light" panose="020F0302020204030204" pitchFamily="34" charset="0"/>
              </a:rPr>
              <a:t>Bab VII pasal 21 tentang Perpustakaan Nasional</a:t>
            </a:r>
          </a:p>
          <a:p>
            <a:pPr marL="0" indent="0">
              <a:lnSpc>
                <a:spcPct val="80000"/>
              </a:lnSpc>
              <a:buNone/>
              <a:defRPr/>
            </a:pPr>
            <a:endParaRPr lang="id-ID" sz="2800" dirty="0">
              <a:solidFill>
                <a:schemeClr val="accent2">
                  <a:lumMod val="50000"/>
                </a:schemeClr>
              </a:solidFill>
            </a:endParaRPr>
          </a:p>
          <a:p>
            <a:pPr marL="0" indent="0">
              <a:lnSpc>
                <a:spcPct val="80000"/>
              </a:lnSpc>
              <a:buNone/>
              <a:defRPr/>
            </a:pPr>
            <a:r>
              <a:rPr lang="id-ID" sz="2800" dirty="0">
                <a:solidFill>
                  <a:srgbClr val="002060"/>
                </a:solidFill>
                <a:latin typeface="Calibri" pitchFamily="34" charset="0"/>
              </a:rPr>
              <a:t>Keputusan Kepala Perpustakaan Nasional RI nomor 3 tahun 2001 tentang Organisasi dan Tata Kerja Perpustakaan Nasional RI </a:t>
            </a:r>
          </a:p>
          <a:p>
            <a:pPr>
              <a:lnSpc>
                <a:spcPct val="80000"/>
              </a:lnSpc>
              <a:defRPr/>
            </a:pPr>
            <a:r>
              <a:rPr lang="id-ID" sz="2800" dirty="0">
                <a:solidFill>
                  <a:schemeClr val="accent2">
                    <a:lumMod val="50000"/>
                  </a:schemeClr>
                </a:solidFill>
                <a:latin typeface="Calibri Light" pitchFamily="34" charset="0"/>
              </a:rPr>
              <a:t>Bab 5 Pasal 48 ayat (d) </a:t>
            </a:r>
            <a:r>
              <a:rPr lang="en-US" sz="2800" dirty="0">
                <a:solidFill>
                  <a:schemeClr val="accent2">
                    <a:lumMod val="50000"/>
                  </a:schemeClr>
                </a:solidFill>
                <a:latin typeface="Calibri Light" pitchFamily="34" charset="0"/>
              </a:rPr>
              <a:t>:</a:t>
            </a:r>
            <a:r>
              <a:rPr lang="id-ID" sz="2800" dirty="0">
                <a:solidFill>
                  <a:schemeClr val="accent2">
                    <a:lumMod val="50000"/>
                  </a:schemeClr>
                </a:solidFill>
                <a:latin typeface="Calibri Light" pitchFamily="34" charset="0"/>
              </a:rPr>
              <a:t>                                                                                   Subdirektorat Bibliografi mempunyai tugas mengelola urusan katalog dalam terbitan (KDT) dan standar internasional nomor buku (ISBN)</a:t>
            </a:r>
            <a:endParaRPr lang="id-ID" sz="2400" dirty="0"/>
          </a:p>
          <a:p>
            <a:pPr marL="0" indent="0">
              <a:lnSpc>
                <a:spcPct val="80000"/>
              </a:lnSpc>
              <a:buNone/>
              <a:defRPr/>
            </a:pPr>
            <a:endParaRPr lang="id-ID" sz="2800" dirty="0">
              <a:solidFill>
                <a:srgbClr val="002060"/>
              </a:solidFill>
              <a:latin typeface="Calibri" pitchFamily="34" charset="0"/>
            </a:endParaRPr>
          </a:p>
          <a:p>
            <a:pPr marL="495300" indent="-495300">
              <a:lnSpc>
                <a:spcPct val="80000"/>
              </a:lnSpc>
              <a:buNone/>
              <a:defRPr/>
            </a:pP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281879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sz="3600" b="1" dirty="0">
                <a:solidFill>
                  <a:schemeClr val="accent6">
                    <a:lumMod val="50000"/>
                  </a:schemeClr>
                </a:solidFill>
              </a:rPr>
              <a:t>Badan Nasional ISBN Untuk Indonesia</a:t>
            </a:r>
            <a:endParaRPr lang="en-ID" sz="3600"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pPr marL="495300" indent="-495300" algn="just">
              <a:lnSpc>
                <a:spcPct val="80000"/>
              </a:lnSpc>
              <a:buNone/>
              <a:defRPr/>
            </a:pPr>
            <a:endParaRPr lang="id-ID" sz="2800" dirty="0">
              <a:solidFill>
                <a:srgbClr val="002060"/>
              </a:solidFill>
              <a:latin typeface="Calibri" pitchFamily="34" charset="0"/>
            </a:endParaRPr>
          </a:p>
          <a:p>
            <a:pPr>
              <a:lnSpc>
                <a:spcPct val="80000"/>
              </a:lnSpc>
              <a:defRPr/>
            </a:pPr>
            <a:r>
              <a:rPr lang="id-ID" sz="2800" dirty="0">
                <a:solidFill>
                  <a:srgbClr val="002060"/>
                </a:solidFill>
                <a:latin typeface="Calibri" pitchFamily="34" charset="0"/>
              </a:rPr>
              <a:t>Perpustakaan Nasional RI merupakan badan nasional ISBN untuk Indonesia </a:t>
            </a:r>
          </a:p>
          <a:p>
            <a:pPr>
              <a:lnSpc>
                <a:spcPct val="80000"/>
              </a:lnSpc>
              <a:defRPr/>
            </a:pPr>
            <a:r>
              <a:rPr lang="id-ID" sz="2800" dirty="0">
                <a:solidFill>
                  <a:srgbClr val="002060"/>
                </a:solidFill>
                <a:latin typeface="Calibri" pitchFamily="34" charset="0"/>
              </a:rPr>
              <a:t>Perpusnas wajib memberikan laporan keanggotaan penerbit kepada Badan Internasional ISBN secara rutin tiap tahunnya (Progress Report). </a:t>
            </a:r>
          </a:p>
          <a:p>
            <a:pPr>
              <a:lnSpc>
                <a:spcPct val="80000"/>
              </a:lnSpc>
              <a:defRPr/>
            </a:pPr>
            <a:r>
              <a:rPr lang="id-ID" sz="2800" dirty="0">
                <a:solidFill>
                  <a:srgbClr val="002060"/>
                </a:solidFill>
                <a:latin typeface="Calibri" pitchFamily="34" charset="0"/>
              </a:rPr>
              <a:t>Sistem pelaporan data penerbit dilakukan melalui program metadata yang telah ditetapkan oleh ISBN Internasional dan akan dikumpul dalam suatu direktori Internasional yang disebut Publisher International ISBN Directory (PIID)</a:t>
            </a:r>
          </a:p>
          <a:p>
            <a:pPr marL="495300" indent="-495300">
              <a:lnSpc>
                <a:spcPct val="80000"/>
              </a:lnSpc>
              <a:buNone/>
              <a:defRPr/>
            </a:pP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247205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sz="5400" dirty="0">
                <a:solidFill>
                  <a:schemeClr val="accent6">
                    <a:lumMod val="50000"/>
                  </a:schemeClr>
                </a:solidFill>
              </a:rPr>
              <a:t>Penerapan ISBN </a:t>
            </a:r>
            <a:endParaRPr lang="en-ID" sz="5400" dirty="0">
              <a:solidFill>
                <a:schemeClr val="accent6">
                  <a:lumMod val="50000"/>
                </a:schemeClr>
              </a:solidFill>
            </a:endParaRPr>
          </a:p>
        </p:txBody>
      </p:sp>
      <p:sp>
        <p:nvSpPr>
          <p:cNvPr id="3" name="Content Placeholder 2"/>
          <p:cNvSpPr>
            <a:spLocks noGrp="1"/>
          </p:cNvSpPr>
          <p:nvPr>
            <p:ph idx="1"/>
          </p:nvPr>
        </p:nvSpPr>
        <p:spPr/>
        <p:txBody>
          <a:bodyPr>
            <a:normAutofit fontScale="47500" lnSpcReduction="20000"/>
          </a:bodyPr>
          <a:lstStyle/>
          <a:p>
            <a:pPr marL="347663" indent="-347663">
              <a:lnSpc>
                <a:spcPct val="90000"/>
              </a:lnSpc>
              <a:buFont typeface="+mj-lt"/>
              <a:buAutoNum type="arabicPeriod"/>
              <a:defRPr/>
            </a:pPr>
            <a:r>
              <a:rPr lang="id-ID" sz="6000" dirty="0">
                <a:solidFill>
                  <a:srgbClr val="002060"/>
                </a:solidFill>
                <a:latin typeface="Calibri" pitchFamily="34" charset="0"/>
              </a:rPr>
              <a:t>Buku tercetak</a:t>
            </a:r>
          </a:p>
          <a:p>
            <a:pPr>
              <a:lnSpc>
                <a:spcPct val="90000"/>
              </a:lnSpc>
              <a:buFont typeface="Wingdings 2" pitchFamily="18" charset="2"/>
              <a:buAutoNum type="arabicPeriod"/>
              <a:defRPr/>
            </a:pPr>
            <a:r>
              <a:rPr lang="id-ID" sz="6000" dirty="0">
                <a:solidFill>
                  <a:srgbClr val="002060"/>
                </a:solidFill>
                <a:latin typeface="Calibri" pitchFamily="34" charset="0"/>
              </a:rPr>
              <a:t>Publikasi braile dan peta</a:t>
            </a:r>
          </a:p>
          <a:p>
            <a:pPr>
              <a:lnSpc>
                <a:spcPct val="90000"/>
              </a:lnSpc>
              <a:buFont typeface="Wingdings 2" pitchFamily="18" charset="2"/>
              <a:buAutoNum type="arabicPeriod"/>
              <a:defRPr/>
            </a:pPr>
            <a:r>
              <a:rPr lang="id-ID" sz="6000" dirty="0">
                <a:solidFill>
                  <a:srgbClr val="002060"/>
                </a:solidFill>
                <a:latin typeface="Calibri" pitchFamily="34" charset="0"/>
              </a:rPr>
              <a:t>Film, video dan transparansi untuk pendidikan atau instruksional</a:t>
            </a:r>
          </a:p>
          <a:p>
            <a:pPr>
              <a:lnSpc>
                <a:spcPct val="90000"/>
              </a:lnSpc>
              <a:buFont typeface="Wingdings 2" pitchFamily="18" charset="2"/>
              <a:buAutoNum type="arabicPeriod"/>
              <a:defRPr/>
            </a:pPr>
            <a:r>
              <a:rPr lang="id-ID" sz="6000" dirty="0">
                <a:solidFill>
                  <a:srgbClr val="002060"/>
                </a:solidFill>
                <a:latin typeface="Calibri" pitchFamily="34" charset="0"/>
              </a:rPr>
              <a:t>Buku-buku untuk panduan pandang dengar kaset/CD/DVD</a:t>
            </a:r>
          </a:p>
          <a:p>
            <a:pPr>
              <a:lnSpc>
                <a:spcPct val="90000"/>
              </a:lnSpc>
              <a:buFont typeface="Wingdings 2" pitchFamily="18" charset="2"/>
              <a:buAutoNum type="arabicPeriod"/>
              <a:defRPr/>
            </a:pPr>
            <a:r>
              <a:rPr lang="id-ID" sz="6000" dirty="0">
                <a:solidFill>
                  <a:srgbClr val="002060"/>
                </a:solidFill>
                <a:latin typeface="Calibri" pitchFamily="34" charset="0"/>
              </a:rPr>
              <a:t>Terbitan dalam bentuk elektronik seperti disket, CD-ROM atau internet </a:t>
            </a:r>
          </a:p>
          <a:p>
            <a:pPr>
              <a:lnSpc>
                <a:spcPct val="90000"/>
              </a:lnSpc>
              <a:buFont typeface="Wingdings 2" pitchFamily="18" charset="2"/>
              <a:buAutoNum type="arabicPeriod"/>
              <a:defRPr/>
            </a:pPr>
            <a:r>
              <a:rPr lang="id-ID" sz="6000" dirty="0">
                <a:solidFill>
                  <a:srgbClr val="002060"/>
                </a:solidFill>
                <a:latin typeface="Calibri" pitchFamily="34" charset="0"/>
              </a:rPr>
              <a:t>Publikasi dalam bentuk mikro</a:t>
            </a:r>
          </a:p>
          <a:p>
            <a:pPr>
              <a:lnSpc>
                <a:spcPct val="90000"/>
              </a:lnSpc>
              <a:buFont typeface="Wingdings 2" pitchFamily="18" charset="2"/>
              <a:buAutoNum type="arabicPeriod"/>
              <a:defRPr/>
            </a:pPr>
            <a:r>
              <a:rPr lang="id-ID" sz="6000" dirty="0">
                <a:solidFill>
                  <a:srgbClr val="002060"/>
                </a:solidFill>
                <a:latin typeface="Calibri" pitchFamily="34" charset="0"/>
              </a:rPr>
              <a:t>Perangkat lunak untuk pendidikan atau instruksional</a:t>
            </a:r>
            <a:r>
              <a:rPr lang="id-ID" sz="6000" dirty="0">
                <a:solidFill>
                  <a:schemeClr val="accent1">
                    <a:lumMod val="50000"/>
                  </a:schemeClr>
                </a:solidFill>
                <a:latin typeface="Calibri" pitchFamily="34" charset="0"/>
              </a:rPr>
              <a:t>.</a:t>
            </a:r>
          </a:p>
          <a:p>
            <a:pPr marL="0" indent="0">
              <a:lnSpc>
                <a:spcPct val="80000"/>
              </a:lnSpc>
              <a:buNone/>
              <a:defRPr/>
            </a:pPr>
            <a:endParaRPr lang="id-ID" sz="2800" dirty="0">
              <a:solidFill>
                <a:srgbClr val="002060"/>
              </a:solidFill>
              <a:latin typeface="Calibri" pitchFamily="34" charset="0"/>
            </a:endParaRPr>
          </a:p>
          <a:p>
            <a:pPr marL="495300" indent="-495300">
              <a:lnSpc>
                <a:spcPct val="80000"/>
              </a:lnSpc>
              <a:buNone/>
              <a:defRPr/>
            </a:pP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347189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sz="2000" dirty="0">
                <a:solidFill>
                  <a:schemeClr val="bg1"/>
                </a:solidFill>
              </a:rPr>
              <a:t> </a:t>
            </a:r>
            <a:r>
              <a:rPr lang="id-ID" b="1" dirty="0">
                <a:solidFill>
                  <a:schemeClr val="accent2">
                    <a:lumMod val="50000"/>
                  </a:schemeClr>
                </a:solidFill>
                <a:latin typeface="Calibri Light" pitchFamily="34" charset="0"/>
              </a:rPr>
              <a:t>Lanjutan..........</a:t>
            </a:r>
            <a:endParaRPr lang="en-ID" dirty="0"/>
          </a:p>
        </p:txBody>
      </p:sp>
      <p:sp>
        <p:nvSpPr>
          <p:cNvPr id="3" name="Content Placeholder 2"/>
          <p:cNvSpPr>
            <a:spLocks noGrp="1"/>
          </p:cNvSpPr>
          <p:nvPr>
            <p:ph idx="1"/>
          </p:nvPr>
        </p:nvSpPr>
        <p:spPr/>
        <p:txBody>
          <a:bodyPr>
            <a:normAutofit fontScale="40000" lnSpcReduction="20000"/>
          </a:bodyPr>
          <a:lstStyle/>
          <a:p>
            <a:pPr marL="457200" indent="-457200" algn="just">
              <a:lnSpc>
                <a:spcPct val="80000"/>
              </a:lnSpc>
              <a:buSzPct val="85000"/>
              <a:tabLst>
                <a:tab pos="635000" algn="l"/>
              </a:tabLst>
              <a:defRPr/>
            </a:pPr>
            <a:r>
              <a:rPr lang="en-US" sz="6000" dirty="0">
                <a:solidFill>
                  <a:srgbClr val="002060"/>
                </a:solidFill>
                <a:latin typeface="Calibri" pitchFamily="34" charset="0"/>
              </a:rPr>
              <a:t>ISBN </a:t>
            </a:r>
            <a:r>
              <a:rPr lang="en-US" sz="6000" dirty="0" err="1">
                <a:solidFill>
                  <a:srgbClr val="002060"/>
                </a:solidFill>
                <a:latin typeface="Calibri" pitchFamily="34" charset="0"/>
              </a:rPr>
              <a:t>terdiri</a:t>
            </a:r>
            <a:r>
              <a:rPr lang="en-US" sz="6000" dirty="0">
                <a:solidFill>
                  <a:srgbClr val="002060"/>
                </a:solidFill>
                <a:latin typeface="Calibri" pitchFamily="34" charset="0"/>
              </a:rPr>
              <a:t> </a:t>
            </a:r>
            <a:r>
              <a:rPr lang="en-US" sz="6000" dirty="0" err="1">
                <a:solidFill>
                  <a:srgbClr val="002060"/>
                </a:solidFill>
                <a:latin typeface="Calibri" pitchFamily="34" charset="0"/>
              </a:rPr>
              <a:t>dari</a:t>
            </a:r>
            <a:r>
              <a:rPr lang="en-US" sz="6000" dirty="0">
                <a:solidFill>
                  <a:srgbClr val="002060"/>
                </a:solidFill>
                <a:latin typeface="Calibri" pitchFamily="34" charset="0"/>
              </a:rPr>
              <a:t> 10 digit</a:t>
            </a:r>
            <a:r>
              <a:rPr lang="id-ID" sz="6000" dirty="0">
                <a:solidFill>
                  <a:srgbClr val="002060"/>
                </a:solidFill>
                <a:latin typeface="Calibri" pitchFamily="34" charset="0"/>
              </a:rPr>
              <a:t> pada a</a:t>
            </a:r>
            <a:r>
              <a:rPr lang="en-US" sz="6000" dirty="0" err="1">
                <a:solidFill>
                  <a:srgbClr val="002060"/>
                </a:solidFill>
                <a:latin typeface="Calibri" pitchFamily="34" charset="0"/>
              </a:rPr>
              <a:t>wal</a:t>
            </a:r>
            <a:r>
              <a:rPr lang="en-US" sz="6000" dirty="0">
                <a:solidFill>
                  <a:srgbClr val="002060"/>
                </a:solidFill>
                <a:latin typeface="Calibri" pitchFamily="34" charset="0"/>
              </a:rPr>
              <a:t> </a:t>
            </a:r>
            <a:r>
              <a:rPr lang="en-US" sz="6000" dirty="0" err="1">
                <a:solidFill>
                  <a:srgbClr val="002060"/>
                </a:solidFill>
                <a:latin typeface="Calibri" pitchFamily="34" charset="0"/>
              </a:rPr>
              <a:t>diterapkan</a:t>
            </a:r>
            <a:endParaRPr lang="id-ID" sz="6000" dirty="0">
              <a:solidFill>
                <a:srgbClr val="002060"/>
              </a:solidFill>
              <a:latin typeface="Calibri" pitchFamily="34" charset="0"/>
            </a:endParaRPr>
          </a:p>
          <a:p>
            <a:pPr marL="457200" indent="-457200" algn="just">
              <a:lnSpc>
                <a:spcPct val="80000"/>
              </a:lnSpc>
              <a:buSzPct val="85000"/>
              <a:tabLst>
                <a:tab pos="635000" algn="l"/>
              </a:tabLst>
              <a:defRPr/>
            </a:pPr>
            <a:endParaRPr lang="en-US" sz="6000" dirty="0">
              <a:solidFill>
                <a:srgbClr val="002060"/>
              </a:solidFill>
              <a:latin typeface="Calibri" pitchFamily="34" charset="0"/>
            </a:endParaRPr>
          </a:p>
          <a:p>
            <a:pPr marL="457200" indent="-457200" algn="just">
              <a:lnSpc>
                <a:spcPct val="80000"/>
              </a:lnSpc>
              <a:buSzPct val="85000"/>
              <a:tabLst>
                <a:tab pos="635000" algn="l"/>
              </a:tabLst>
              <a:defRPr/>
            </a:pPr>
            <a:r>
              <a:rPr lang="id-ID" sz="6000" dirty="0">
                <a:solidFill>
                  <a:srgbClr val="002060"/>
                </a:solidFill>
                <a:latin typeface="Calibri" pitchFamily="34" charset="0"/>
              </a:rPr>
              <a:t>Tahun 2007 mulai diberlakukan ISBN 13 digit </a:t>
            </a:r>
          </a:p>
          <a:p>
            <a:pPr marL="800100" lvl="2" indent="0" algn="just">
              <a:lnSpc>
                <a:spcPct val="170000"/>
              </a:lnSpc>
              <a:buSzPct val="85000"/>
              <a:buNone/>
              <a:tabLst>
                <a:tab pos="635000" algn="l"/>
              </a:tabLst>
              <a:defRPr/>
            </a:pPr>
            <a:r>
              <a:rPr lang="id-ID" sz="5200" dirty="0">
                <a:solidFill>
                  <a:srgbClr val="002060"/>
                </a:solidFill>
                <a:latin typeface="Calibri" pitchFamily="34" charset="0"/>
              </a:rPr>
              <a:t>Sistem 13 digit ini sudah dirintis </a:t>
            </a:r>
            <a:r>
              <a:rPr lang="en-US" sz="5200" dirty="0" err="1">
                <a:solidFill>
                  <a:srgbClr val="002060"/>
                </a:solidFill>
                <a:latin typeface="Calibri" pitchFamily="34" charset="0"/>
              </a:rPr>
              <a:t>sejak</a:t>
            </a:r>
            <a:r>
              <a:rPr lang="en-US" sz="5200" dirty="0">
                <a:solidFill>
                  <a:srgbClr val="002060"/>
                </a:solidFill>
                <a:latin typeface="Calibri" pitchFamily="34" charset="0"/>
              </a:rPr>
              <a:t> </a:t>
            </a:r>
            <a:r>
              <a:rPr lang="id-ID" sz="5200" dirty="0">
                <a:solidFill>
                  <a:srgbClr val="002060"/>
                </a:solidFill>
                <a:latin typeface="Calibri" pitchFamily="34" charset="0"/>
              </a:rPr>
              <a:t>tahun 1997,   ketika terbentuknya kerjasama antara </a:t>
            </a:r>
            <a:r>
              <a:rPr lang="id-ID" sz="5200" b="1" i="1" dirty="0">
                <a:solidFill>
                  <a:srgbClr val="002060"/>
                </a:solidFill>
                <a:latin typeface="Calibri" pitchFamily="34" charset="0"/>
              </a:rPr>
              <a:t>International ISBN Agency dengan European Article Number (EAN) International  dan Uniform Code </a:t>
            </a:r>
            <a:r>
              <a:rPr lang="en-US" sz="5200" b="1" i="1" dirty="0">
                <a:solidFill>
                  <a:srgbClr val="002060"/>
                </a:solidFill>
                <a:latin typeface="Calibri" pitchFamily="34" charset="0"/>
              </a:rPr>
              <a:t>C</a:t>
            </a:r>
            <a:r>
              <a:rPr lang="id-ID" sz="5200" b="1" i="1" dirty="0">
                <a:solidFill>
                  <a:srgbClr val="002060"/>
                </a:solidFill>
                <a:latin typeface="Calibri" pitchFamily="34" charset="0"/>
              </a:rPr>
              <a:t>ouncil (UCC)</a:t>
            </a:r>
            <a:r>
              <a:rPr lang="id-ID" sz="5200" dirty="0">
                <a:solidFill>
                  <a:srgbClr val="002060"/>
                </a:solidFill>
                <a:latin typeface="Calibri" pitchFamily="34" charset="0"/>
              </a:rPr>
              <a:t> yang melahirkan penerapan ISBN Barcode dengan ISO/IEC 15420 mengenai Barcode Simbology Specification  EAN/UPC.</a:t>
            </a:r>
          </a:p>
          <a:p>
            <a:pPr marL="0" indent="0">
              <a:lnSpc>
                <a:spcPct val="80000"/>
              </a:lnSpc>
              <a:buNone/>
              <a:defRPr/>
            </a:pPr>
            <a:endParaRPr lang="id-ID" sz="2800" dirty="0">
              <a:solidFill>
                <a:srgbClr val="002060"/>
              </a:solidFill>
              <a:latin typeface="Calibri" pitchFamily="34" charset="0"/>
            </a:endParaRPr>
          </a:p>
          <a:p>
            <a:pPr marL="495300" indent="-495300">
              <a:lnSpc>
                <a:spcPct val="80000"/>
              </a:lnSpc>
              <a:buNone/>
              <a:defRPr/>
            </a:pP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343548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sz="4800" b="1" dirty="0">
                <a:solidFill>
                  <a:schemeClr val="accent6">
                    <a:lumMod val="50000"/>
                  </a:schemeClr>
                </a:solidFill>
              </a:rPr>
              <a:t>Fungsi dan Manfaat ISBN</a:t>
            </a:r>
            <a:r>
              <a:rPr lang="id-ID" sz="5400" dirty="0">
                <a:solidFill>
                  <a:schemeClr val="accent6">
                    <a:lumMod val="50000"/>
                  </a:schemeClr>
                </a:solidFill>
              </a:rPr>
              <a:t> </a:t>
            </a:r>
            <a:endParaRPr lang="en-ID" sz="5400" dirty="0">
              <a:solidFill>
                <a:schemeClr val="accent6">
                  <a:lumMod val="50000"/>
                </a:schemeClr>
              </a:solidFill>
            </a:endParaRPr>
          </a:p>
        </p:txBody>
      </p:sp>
      <p:sp>
        <p:nvSpPr>
          <p:cNvPr id="3" name="Content Placeholder 2"/>
          <p:cNvSpPr>
            <a:spLocks noGrp="1"/>
          </p:cNvSpPr>
          <p:nvPr>
            <p:ph idx="1"/>
          </p:nvPr>
        </p:nvSpPr>
        <p:spPr/>
        <p:txBody>
          <a:bodyPr>
            <a:normAutofit fontScale="85000" lnSpcReduction="20000"/>
          </a:bodyPr>
          <a:lstStyle/>
          <a:p>
            <a:pPr>
              <a:lnSpc>
                <a:spcPct val="90000"/>
              </a:lnSpc>
              <a:buFont typeface="Wingdings 2" pitchFamily="18" charset="2"/>
              <a:buAutoNum type="arabicPeriod"/>
              <a:defRPr/>
            </a:pPr>
            <a:r>
              <a:rPr lang="id-ID" sz="2800" dirty="0">
                <a:solidFill>
                  <a:srgbClr val="002060"/>
                </a:solidFill>
                <a:latin typeface="Calibri" pitchFamily="34" charset="0"/>
              </a:rPr>
              <a:t>Memberikan identitas unik terhadap satu judul buku yang diterbitkan oleh penerbit</a:t>
            </a:r>
          </a:p>
          <a:p>
            <a:pPr>
              <a:lnSpc>
                <a:spcPct val="90000"/>
              </a:lnSpc>
              <a:buFont typeface="Wingdings 2" pitchFamily="18" charset="2"/>
              <a:buAutoNum type="arabicPeriod"/>
              <a:defRPr/>
            </a:pPr>
            <a:r>
              <a:rPr lang="id-ID" sz="2800" dirty="0">
                <a:solidFill>
                  <a:srgbClr val="002060"/>
                </a:solidFill>
                <a:latin typeface="Calibri" pitchFamily="34" charset="0"/>
              </a:rPr>
              <a:t>Membantu memperlancar arus distribusi buku karena dapat mencegah kekeliruan</a:t>
            </a:r>
          </a:p>
          <a:p>
            <a:pPr>
              <a:lnSpc>
                <a:spcPct val="90000"/>
              </a:lnSpc>
              <a:buFont typeface="Wingdings 2" pitchFamily="18" charset="2"/>
              <a:buAutoNum type="arabicPeriod"/>
              <a:defRPr/>
            </a:pPr>
            <a:r>
              <a:rPr lang="id-ID" sz="2800" dirty="0">
                <a:solidFill>
                  <a:srgbClr val="002060"/>
                </a:solidFill>
                <a:latin typeface="Calibri" pitchFamily="34" charset="0"/>
              </a:rPr>
              <a:t>Sarana promosi bagi penerbit</a:t>
            </a:r>
          </a:p>
          <a:p>
            <a:pPr>
              <a:lnSpc>
                <a:spcPct val="90000"/>
              </a:lnSpc>
              <a:buFont typeface="Wingdings 2" pitchFamily="18" charset="2"/>
              <a:buAutoNum type="arabicPeriod"/>
              <a:defRPr/>
            </a:pPr>
            <a:r>
              <a:rPr lang="id-ID" sz="2800" dirty="0">
                <a:solidFill>
                  <a:srgbClr val="002060"/>
                </a:solidFill>
                <a:latin typeface="Calibri" pitchFamily="34" charset="0"/>
              </a:rPr>
              <a:t>Membantu dalam proses pemesanan</a:t>
            </a:r>
          </a:p>
          <a:p>
            <a:pPr>
              <a:lnSpc>
                <a:spcPct val="90000"/>
              </a:lnSpc>
              <a:buFont typeface="Wingdings 2" pitchFamily="18" charset="2"/>
              <a:buAutoNum type="arabicPeriod"/>
              <a:defRPr/>
            </a:pPr>
            <a:r>
              <a:rPr lang="id-ID" sz="2800" dirty="0">
                <a:solidFill>
                  <a:srgbClr val="002060"/>
                </a:solidFill>
                <a:latin typeface="Calibri" pitchFamily="34" charset="0"/>
              </a:rPr>
              <a:t>Sebagai sarana temu kembali informasi</a:t>
            </a:r>
          </a:p>
          <a:p>
            <a:pPr>
              <a:lnSpc>
                <a:spcPct val="90000"/>
              </a:lnSpc>
              <a:buFont typeface="Wingdings 2" pitchFamily="18" charset="2"/>
              <a:buAutoNum type="arabicPeriod"/>
              <a:defRPr/>
            </a:pPr>
            <a:r>
              <a:rPr lang="id-ID" sz="2800" dirty="0">
                <a:solidFill>
                  <a:srgbClr val="002060"/>
                </a:solidFill>
                <a:latin typeface="Calibri" pitchFamily="34" charset="0"/>
              </a:rPr>
              <a:t>Memberikan nilai lebih untuk penulis buku yang bersangkutan  (menambah </a:t>
            </a:r>
            <a:r>
              <a:rPr lang="id-ID" sz="2800" dirty="0">
                <a:solidFill>
                  <a:schemeClr val="accent5">
                    <a:lumMod val="10000"/>
                  </a:schemeClr>
                </a:solidFill>
                <a:latin typeface="Calibri" pitchFamily="34" charset="0"/>
              </a:rPr>
              <a:t>nilai</a:t>
            </a:r>
            <a:r>
              <a:rPr lang="id-ID" sz="2800" dirty="0">
                <a:solidFill>
                  <a:srgbClr val="002060"/>
                </a:solidFill>
                <a:latin typeface="Calibri" pitchFamily="34" charset="0"/>
              </a:rPr>
              <a:t> kum/angka kredit untuk kenaikan pangkat/golongan, biasanya bagi peneliti dan pengajar)</a:t>
            </a:r>
          </a:p>
          <a:p>
            <a:pPr>
              <a:lnSpc>
                <a:spcPct val="90000"/>
              </a:lnSpc>
              <a:buFont typeface="Wingdings 2" pitchFamily="18" charset="2"/>
              <a:buAutoNum type="arabicPeriod"/>
              <a:defRPr/>
            </a:pPr>
            <a:r>
              <a:rPr lang="id-ID" sz="2800" dirty="0">
                <a:solidFill>
                  <a:srgbClr val="002060"/>
                </a:solidFill>
                <a:latin typeface="Calibri" pitchFamily="34" charset="0"/>
              </a:rPr>
              <a:t>Persyaratan penilaian buku untuk pengayaan buku-buku pelajaran berbasis kompetensi</a:t>
            </a:r>
          </a:p>
          <a:p>
            <a:pPr marL="495300" indent="-495300">
              <a:lnSpc>
                <a:spcPct val="80000"/>
              </a:lnSpc>
              <a:buNone/>
              <a:defRPr/>
            </a:pP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4258703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en-ID" b="1" dirty="0" err="1">
                <a:solidFill>
                  <a:schemeClr val="accent6">
                    <a:lumMod val="50000"/>
                  </a:schemeClr>
                </a:solidFill>
              </a:rPr>
              <a:t>Persyaratan</a:t>
            </a:r>
            <a:r>
              <a:rPr lang="en-ID" b="1" dirty="0">
                <a:solidFill>
                  <a:schemeClr val="accent6">
                    <a:lumMod val="50000"/>
                  </a:schemeClr>
                </a:solidFill>
              </a:rPr>
              <a:t> </a:t>
            </a:r>
            <a:r>
              <a:rPr lang="en-ID" b="1" dirty="0" err="1">
                <a:solidFill>
                  <a:schemeClr val="accent6">
                    <a:lumMod val="50000"/>
                  </a:schemeClr>
                </a:solidFill>
              </a:rPr>
              <a:t>Permohonan</a:t>
            </a:r>
            <a:r>
              <a:rPr lang="en-ID" b="1" dirty="0">
                <a:solidFill>
                  <a:schemeClr val="accent6">
                    <a:lumMod val="50000"/>
                  </a:schemeClr>
                </a:solidFill>
              </a:rPr>
              <a:t> ISBN</a:t>
            </a:r>
          </a:p>
        </p:txBody>
      </p:sp>
      <p:sp>
        <p:nvSpPr>
          <p:cNvPr id="3" name="Content Placeholder 2"/>
          <p:cNvSpPr>
            <a:spLocks noGrp="1"/>
          </p:cNvSpPr>
          <p:nvPr>
            <p:ph idx="1"/>
          </p:nvPr>
        </p:nvSpPr>
        <p:spPr/>
        <p:txBody>
          <a:bodyPr>
            <a:normAutofit fontScale="77500" lnSpcReduction="20000"/>
          </a:bodyPr>
          <a:lstStyle/>
          <a:p>
            <a:pPr marL="292100" indent="-292100" algn="just">
              <a:buFont typeface="Wingdings 2" pitchFamily="18" charset="2"/>
              <a:buAutoNum type="arabicPeriod"/>
              <a:defRPr/>
            </a:pPr>
            <a:r>
              <a:rPr lang="id-ID" sz="2800" dirty="0">
                <a:solidFill>
                  <a:schemeClr val="accent5">
                    <a:lumMod val="10000"/>
                  </a:schemeClr>
                </a:solidFill>
                <a:latin typeface="Calibri" pitchFamily="34" charset="0"/>
              </a:rPr>
              <a:t>Mengisi formulir surat pernyataan dan menunjukkan bukti legalitas penerbit (akta notaris)</a:t>
            </a:r>
          </a:p>
          <a:p>
            <a:pPr marL="292100" indent="-292100" algn="just">
              <a:buFont typeface="Wingdings 2" pitchFamily="18" charset="2"/>
              <a:buAutoNum type="arabicPeriod"/>
              <a:defRPr/>
            </a:pPr>
            <a:r>
              <a:rPr lang="id-ID" sz="2800" dirty="0">
                <a:solidFill>
                  <a:schemeClr val="accent5">
                    <a:lumMod val="10000"/>
                  </a:schemeClr>
                </a:solidFill>
                <a:latin typeface="Calibri" pitchFamily="34" charset="0"/>
              </a:rPr>
              <a:t>Membuat surat permohonan di atas kop surat penerbit/lembaga yang bertanggungjawab terhadap terbitan tersebut.</a:t>
            </a:r>
          </a:p>
          <a:p>
            <a:pPr marL="292100" indent="-292100" algn="just">
              <a:buFont typeface="Wingdings 2" pitchFamily="18" charset="2"/>
              <a:buAutoNum type="arabicPeriod"/>
              <a:defRPr/>
            </a:pPr>
            <a:r>
              <a:rPr lang="id-ID" sz="2800" dirty="0">
                <a:solidFill>
                  <a:schemeClr val="accent5">
                    <a:lumMod val="10000"/>
                  </a:schemeClr>
                </a:solidFill>
                <a:latin typeface="Calibri" pitchFamily="34" charset="0"/>
              </a:rPr>
              <a:t>Melampirkan halaman judul, halaman balik halaman judul (halaman verso/copyright), daftar isi dan kata pengantar.</a:t>
            </a:r>
            <a:endParaRPr lang="en-US" sz="2800" dirty="0">
              <a:solidFill>
                <a:schemeClr val="accent5">
                  <a:lumMod val="10000"/>
                </a:schemeClr>
              </a:solidFill>
              <a:latin typeface="Calibri" pitchFamily="34" charset="0"/>
            </a:endParaRPr>
          </a:p>
          <a:p>
            <a:pPr marL="292100" indent="-292100" algn="just">
              <a:buFont typeface="Wingdings 2" pitchFamily="18" charset="2"/>
              <a:buAutoNum type="arabicPeriod"/>
              <a:defRPr/>
            </a:pPr>
            <a:r>
              <a:rPr lang="en-US" sz="2800" dirty="0" err="1">
                <a:solidFill>
                  <a:schemeClr val="accent5">
                    <a:lumMod val="10000"/>
                  </a:schemeClr>
                </a:solidFill>
                <a:latin typeface="Calibri" pitchFamily="34" charset="0"/>
              </a:rPr>
              <a:t>Menyerahkan</a:t>
            </a:r>
            <a:r>
              <a:rPr lang="en-US" sz="2800" dirty="0">
                <a:solidFill>
                  <a:schemeClr val="accent5">
                    <a:lumMod val="10000"/>
                  </a:schemeClr>
                </a:solidFill>
                <a:latin typeface="Calibri" pitchFamily="34" charset="0"/>
              </a:rPr>
              <a:t> </a:t>
            </a:r>
            <a:r>
              <a:rPr lang="en-US" sz="2800" dirty="0" err="1">
                <a:solidFill>
                  <a:schemeClr val="accent5">
                    <a:lumMod val="10000"/>
                  </a:schemeClr>
                </a:solidFill>
                <a:latin typeface="Calibri" pitchFamily="34" charset="0"/>
              </a:rPr>
              <a:t>persyaratan</a:t>
            </a:r>
            <a:r>
              <a:rPr lang="en-US" sz="2800" dirty="0">
                <a:solidFill>
                  <a:schemeClr val="accent5">
                    <a:lumMod val="10000"/>
                  </a:schemeClr>
                </a:solidFill>
                <a:latin typeface="Calibri" pitchFamily="34" charset="0"/>
              </a:rPr>
              <a:t> yang </a:t>
            </a:r>
            <a:r>
              <a:rPr lang="en-US" sz="2800" dirty="0" err="1">
                <a:solidFill>
                  <a:schemeClr val="accent5">
                    <a:lumMod val="10000"/>
                  </a:schemeClr>
                </a:solidFill>
                <a:latin typeface="Calibri" pitchFamily="34" charset="0"/>
              </a:rPr>
              <a:t>sudah</a:t>
            </a:r>
            <a:r>
              <a:rPr lang="en-US" sz="2800" dirty="0">
                <a:solidFill>
                  <a:schemeClr val="accent5">
                    <a:lumMod val="10000"/>
                  </a:schemeClr>
                </a:solidFill>
                <a:latin typeface="Calibri" pitchFamily="34" charset="0"/>
              </a:rPr>
              <a:t> </a:t>
            </a:r>
            <a:r>
              <a:rPr lang="en-US" sz="2800" dirty="0" err="1">
                <a:solidFill>
                  <a:schemeClr val="accent5">
                    <a:lumMod val="10000"/>
                  </a:schemeClr>
                </a:solidFill>
                <a:latin typeface="Calibri" pitchFamily="34" charset="0"/>
              </a:rPr>
              <a:t>lengkap</a:t>
            </a:r>
            <a:r>
              <a:rPr lang="en-US" sz="2800" dirty="0">
                <a:solidFill>
                  <a:schemeClr val="accent5">
                    <a:lumMod val="10000"/>
                  </a:schemeClr>
                </a:solidFill>
                <a:latin typeface="Calibri" pitchFamily="34" charset="0"/>
              </a:rPr>
              <a:t> </a:t>
            </a:r>
            <a:r>
              <a:rPr lang="en-US" sz="2800" dirty="0" err="1">
                <a:solidFill>
                  <a:schemeClr val="accent5">
                    <a:lumMod val="10000"/>
                  </a:schemeClr>
                </a:solidFill>
                <a:latin typeface="Calibri" pitchFamily="34" charset="0"/>
              </a:rPr>
              <a:t>ke</a:t>
            </a:r>
            <a:r>
              <a:rPr lang="en-US" sz="2800" dirty="0">
                <a:solidFill>
                  <a:schemeClr val="accent5">
                    <a:lumMod val="10000"/>
                  </a:schemeClr>
                </a:solidFill>
                <a:latin typeface="Calibri" pitchFamily="34" charset="0"/>
              </a:rPr>
              <a:t> </a:t>
            </a:r>
            <a:r>
              <a:rPr lang="id-ID" sz="2800" dirty="0">
                <a:solidFill>
                  <a:schemeClr val="accent5">
                    <a:lumMod val="10000"/>
                  </a:schemeClr>
                </a:solidFill>
                <a:latin typeface="Calibri" pitchFamily="34" charset="0"/>
              </a:rPr>
              <a:t>Kelompok ISBN/KDT</a:t>
            </a:r>
            <a:r>
              <a:rPr lang="en-US" sz="2800" dirty="0">
                <a:solidFill>
                  <a:schemeClr val="accent5">
                    <a:lumMod val="10000"/>
                  </a:schemeClr>
                </a:solidFill>
                <a:latin typeface="Calibri" pitchFamily="34" charset="0"/>
              </a:rPr>
              <a:t> </a:t>
            </a:r>
            <a:r>
              <a:rPr lang="id-ID" sz="2800" dirty="0">
                <a:solidFill>
                  <a:schemeClr val="accent5">
                    <a:lumMod val="10000"/>
                  </a:schemeClr>
                </a:solidFill>
                <a:latin typeface="Calibri" pitchFamily="34" charset="0"/>
              </a:rPr>
              <a:t>Subdirektorat Bibliografi Direktorat Deposit Bahan Pustaka Perpustakaan</a:t>
            </a:r>
            <a:r>
              <a:rPr lang="en-US" sz="2800" dirty="0">
                <a:solidFill>
                  <a:schemeClr val="accent5">
                    <a:lumMod val="10000"/>
                  </a:schemeClr>
                </a:solidFill>
                <a:latin typeface="Calibri" pitchFamily="34" charset="0"/>
              </a:rPr>
              <a:t> </a:t>
            </a:r>
            <a:r>
              <a:rPr lang="id-ID" sz="2800" dirty="0">
                <a:solidFill>
                  <a:schemeClr val="accent5">
                    <a:lumMod val="10000"/>
                  </a:schemeClr>
                </a:solidFill>
                <a:latin typeface="Calibri" pitchFamily="34" charset="0"/>
              </a:rPr>
              <a:t>Nasional RI.</a:t>
            </a:r>
          </a:p>
          <a:p>
            <a:pPr marL="292100" indent="-292100" algn="just">
              <a:buNone/>
              <a:defRPr/>
            </a:pPr>
            <a:endParaRPr lang="id-ID" sz="2800" dirty="0">
              <a:solidFill>
                <a:schemeClr val="accent1">
                  <a:lumMod val="75000"/>
                </a:schemeClr>
              </a:solidFill>
            </a:endParaRPr>
          </a:p>
          <a:p>
            <a:pPr marL="292100" indent="-292100" algn="just">
              <a:buNone/>
              <a:defRPr/>
            </a:pPr>
            <a:r>
              <a:rPr lang="en-ID" sz="2800" dirty="0">
                <a:solidFill>
                  <a:srgbClr val="FF0000"/>
                </a:solidFill>
              </a:rPr>
              <a:t>    </a:t>
            </a:r>
            <a:r>
              <a:rPr lang="id-ID" sz="2800" dirty="0">
                <a:solidFill>
                  <a:srgbClr val="FF0000"/>
                </a:solidFill>
              </a:rPr>
              <a:t>HARAPAN PERPUSTAKAAN NASIONAL ADANYA SATU AKUN</a:t>
            </a:r>
            <a:r>
              <a:rPr lang="en-ID" sz="2800" dirty="0">
                <a:solidFill>
                  <a:srgbClr val="FF0000"/>
                </a:solidFill>
              </a:rPr>
              <a:t> </a:t>
            </a:r>
            <a:r>
              <a:rPr lang="id-ID" sz="2800" dirty="0">
                <a:solidFill>
                  <a:srgbClr val="FF0000"/>
                </a:solidFill>
              </a:rPr>
              <a:t>PERMOHONAN NO.ISBN</a:t>
            </a:r>
          </a:p>
          <a:p>
            <a:pPr marL="495300" indent="-495300">
              <a:lnSpc>
                <a:spcPct val="80000"/>
              </a:lnSpc>
              <a:buNone/>
              <a:defRPr/>
            </a:pPr>
            <a:br>
              <a:rPr lang="id-ID" sz="2800" dirty="0">
                <a:solidFill>
                  <a:srgbClr val="002060"/>
                </a:solidFill>
                <a:latin typeface="Calibri" pitchFamily="34" charset="0"/>
              </a:rPr>
            </a:b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228188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id-ID" b="1" dirty="0">
                <a:solidFill>
                  <a:schemeClr val="accent6">
                    <a:lumMod val="50000"/>
                  </a:schemeClr>
                </a:solidFill>
              </a:rPr>
              <a:t>P</a:t>
            </a:r>
            <a:r>
              <a:rPr lang="en-ID" b="1" dirty="0" err="1">
                <a:solidFill>
                  <a:schemeClr val="accent6">
                    <a:lumMod val="50000"/>
                  </a:schemeClr>
                </a:solidFill>
              </a:rPr>
              <a:t>ermohonan</a:t>
            </a:r>
            <a:r>
              <a:rPr lang="en-ID" b="1" dirty="0">
                <a:solidFill>
                  <a:schemeClr val="accent6">
                    <a:lumMod val="50000"/>
                  </a:schemeClr>
                </a:solidFill>
              </a:rPr>
              <a:t> ISBN</a:t>
            </a:r>
          </a:p>
        </p:txBody>
      </p:sp>
      <p:sp>
        <p:nvSpPr>
          <p:cNvPr id="3" name="Content Placeholder 2"/>
          <p:cNvSpPr>
            <a:spLocks noGrp="1"/>
          </p:cNvSpPr>
          <p:nvPr>
            <p:ph idx="1"/>
          </p:nvPr>
        </p:nvSpPr>
        <p:spPr/>
        <p:txBody>
          <a:bodyPr>
            <a:normAutofit fontScale="92500" lnSpcReduction="10000"/>
          </a:bodyPr>
          <a:lstStyle/>
          <a:p>
            <a:pPr>
              <a:buNone/>
              <a:defRPr/>
            </a:pPr>
            <a:r>
              <a:rPr lang="id-ID" sz="2800" dirty="0">
                <a:solidFill>
                  <a:srgbClr val="002060"/>
                </a:solidFill>
              </a:rPr>
              <a:t>Permohonan ISBN dapat diajukan kepada :</a:t>
            </a:r>
          </a:p>
          <a:p>
            <a:pPr>
              <a:buNone/>
              <a:defRPr/>
            </a:pPr>
            <a:r>
              <a:rPr lang="id-ID" sz="2800" dirty="0">
                <a:solidFill>
                  <a:srgbClr val="002060"/>
                </a:solidFill>
              </a:rPr>
              <a:t>Kelompok ISBN/KDT Perpustakaan Nasional RI</a:t>
            </a:r>
          </a:p>
          <a:p>
            <a:pPr>
              <a:buNone/>
              <a:defRPr/>
            </a:pPr>
            <a:r>
              <a:rPr lang="id-ID" sz="2800" dirty="0">
                <a:solidFill>
                  <a:srgbClr val="002060"/>
                </a:solidFill>
              </a:rPr>
              <a:t>Gedung Perpustakaan Nasional RI </a:t>
            </a:r>
          </a:p>
          <a:p>
            <a:pPr>
              <a:buNone/>
              <a:defRPr/>
            </a:pPr>
            <a:r>
              <a:rPr lang="id-ID" sz="2800" dirty="0">
                <a:solidFill>
                  <a:srgbClr val="002060"/>
                </a:solidFill>
              </a:rPr>
              <a:t>Blok A lantai 2A </a:t>
            </a:r>
          </a:p>
          <a:p>
            <a:pPr algn="ctr">
              <a:buNone/>
              <a:defRPr/>
            </a:pPr>
            <a:endParaRPr lang="en-US" sz="2800" dirty="0">
              <a:solidFill>
                <a:srgbClr val="002060"/>
              </a:solidFill>
            </a:endParaRPr>
          </a:p>
          <a:p>
            <a:pPr algn="ctr">
              <a:buNone/>
              <a:defRPr/>
            </a:pPr>
            <a:r>
              <a:rPr lang="id-ID" sz="2800" dirty="0">
                <a:solidFill>
                  <a:srgbClr val="002060"/>
                </a:solidFill>
              </a:rPr>
              <a:t>Jl. Salemba Raya no. 28A Jakarta Pusat</a:t>
            </a:r>
          </a:p>
          <a:p>
            <a:pPr algn="ctr">
              <a:buNone/>
              <a:defRPr/>
            </a:pPr>
            <a:r>
              <a:rPr lang="id-ID" sz="2800" dirty="0">
                <a:solidFill>
                  <a:srgbClr val="002060"/>
                </a:solidFill>
              </a:rPr>
              <a:t>Telp. (021) 3101411, 3922749 pst. 437 atau (021) </a:t>
            </a:r>
            <a:r>
              <a:rPr lang="id-ID" sz="2800" b="1" dirty="0">
                <a:solidFill>
                  <a:srgbClr val="002060"/>
                </a:solidFill>
              </a:rPr>
              <a:t>92920979</a:t>
            </a:r>
          </a:p>
          <a:p>
            <a:pPr algn="ctr">
              <a:buNone/>
              <a:defRPr/>
            </a:pPr>
            <a:r>
              <a:rPr lang="id-ID" sz="2800" dirty="0">
                <a:solidFill>
                  <a:srgbClr val="002060"/>
                </a:solidFill>
              </a:rPr>
              <a:t>Fax. (021) 3927919</a:t>
            </a:r>
          </a:p>
          <a:p>
            <a:pPr algn="ctr">
              <a:buNone/>
              <a:defRPr/>
            </a:pPr>
            <a:r>
              <a:rPr lang="id-ID" sz="2800" dirty="0">
                <a:solidFill>
                  <a:srgbClr val="002060"/>
                </a:solidFill>
                <a:effectLst>
                  <a:outerShdw blurRad="38100" dist="38100" dir="2700000" algn="tl">
                    <a:srgbClr val="000000">
                      <a:alpha val="43137"/>
                    </a:srgbClr>
                  </a:outerShdw>
                </a:effectLst>
              </a:rPr>
              <a:t>E-mail : isbn@perpusnas.go.id</a:t>
            </a:r>
            <a:endParaRPr lang="id-ID" sz="2800" dirty="0">
              <a:solidFill>
                <a:srgbClr val="002060"/>
              </a:solidFill>
              <a:latin typeface="Calibri" pitchFamily="34" charset="0"/>
            </a:endParaRPr>
          </a:p>
          <a:p>
            <a:pPr algn="ctr">
              <a:buNone/>
              <a:defRPr/>
            </a:pPr>
            <a:r>
              <a:rPr lang="en-US" sz="2800" dirty="0">
                <a:solidFill>
                  <a:srgbClr val="002060"/>
                </a:solidFill>
                <a:effectLst>
                  <a:outerShdw blurRad="38100" dist="38100" dir="2700000" algn="tl">
                    <a:srgbClr val="000000">
                      <a:alpha val="43137"/>
                    </a:srgbClr>
                  </a:outerShdw>
                </a:effectLst>
                <a:latin typeface="Times New Roman" pitchFamily="18" charset="0"/>
                <a:ea typeface="ＭＳ Ｐゴシック" pitchFamily="1" charset="-128"/>
              </a:rPr>
              <a:t>O</a:t>
            </a:r>
            <a:r>
              <a:rPr lang="id-ID" sz="2800" dirty="0">
                <a:solidFill>
                  <a:srgbClr val="002060"/>
                </a:solidFill>
                <a:effectLst>
                  <a:outerShdw blurRad="38100" dist="38100" dir="2700000" algn="tl">
                    <a:srgbClr val="000000">
                      <a:alpha val="43137"/>
                    </a:srgbClr>
                  </a:outerShdw>
                </a:effectLst>
                <a:latin typeface="Times New Roman" pitchFamily="18" charset="0"/>
                <a:ea typeface="ＭＳ Ｐゴシック" pitchFamily="1" charset="-128"/>
              </a:rPr>
              <a:t>nline : isbn.perpusnas.go.id</a:t>
            </a:r>
            <a:endParaRPr lang="id-ID" sz="2800" dirty="0">
              <a:latin typeface="Arial" charset="0"/>
              <a:ea typeface="ＭＳ Ｐゴシック" pitchFamily="1" charset="-128"/>
            </a:endParaRPr>
          </a:p>
          <a:p>
            <a:pPr algn="ctr">
              <a:buNone/>
              <a:defRPr/>
            </a:pPr>
            <a:endParaRPr lang="id-ID" sz="2800" dirty="0">
              <a:solidFill>
                <a:srgbClr val="002060"/>
              </a:solidFill>
              <a:latin typeface="Calibri" pitchFamily="34" charset="0"/>
            </a:endParaRPr>
          </a:p>
          <a:p>
            <a:pPr marL="0" indent="0" algn="just">
              <a:buNone/>
            </a:pPr>
            <a:endParaRPr lang="en-ID" sz="2800" dirty="0"/>
          </a:p>
        </p:txBody>
      </p:sp>
    </p:spTree>
    <p:extLst>
      <p:ext uri="{BB962C8B-B14F-4D97-AF65-F5344CB8AC3E}">
        <p14:creationId xmlns:p14="http://schemas.microsoft.com/office/powerpoint/2010/main" val="128077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99392"/>
            <a:ext cx="9144000" cy="6858000"/>
          </a:xfrm>
          <a:prstGeom prst="rect">
            <a:avLst/>
          </a:prstGeom>
          <a:noFill/>
        </p:spPr>
      </p:pic>
      <p:sp>
        <p:nvSpPr>
          <p:cNvPr id="2" name="Title 1"/>
          <p:cNvSpPr>
            <a:spLocks noGrp="1"/>
          </p:cNvSpPr>
          <p:nvPr>
            <p:ph type="title"/>
          </p:nvPr>
        </p:nvSpPr>
        <p:spPr>
          <a:xfrm>
            <a:off x="457200" y="-99392"/>
            <a:ext cx="8229600" cy="1143000"/>
          </a:xfrm>
        </p:spPr>
        <p:txBody>
          <a:bodyPr>
            <a:normAutofit/>
          </a:bodyPr>
          <a:lstStyle/>
          <a:p>
            <a:r>
              <a:rPr lang="en-US" sz="2800" dirty="0" err="1"/>
              <a:t>Dasar-Dasar</a:t>
            </a:r>
            <a:r>
              <a:rPr lang="en-US" sz="2800" dirty="0"/>
              <a:t> </a:t>
            </a:r>
            <a:r>
              <a:rPr lang="en-US" sz="2800" dirty="0" err="1"/>
              <a:t>Revisi</a:t>
            </a:r>
            <a:r>
              <a:rPr lang="en-US" sz="2800" dirty="0"/>
              <a:t> UU No. 4 </a:t>
            </a:r>
            <a:r>
              <a:rPr lang="en-US" sz="2800" dirty="0" err="1"/>
              <a:t>Tahun</a:t>
            </a:r>
            <a:r>
              <a:rPr lang="en-US" sz="2800" dirty="0"/>
              <a:t> 1990</a:t>
            </a:r>
            <a:endParaRPr lang="en-ID" sz="2800" dirty="0"/>
          </a:p>
        </p:txBody>
      </p:sp>
      <p:sp>
        <p:nvSpPr>
          <p:cNvPr id="3" name="Content Placeholder 2"/>
          <p:cNvSpPr>
            <a:spLocks noGrp="1"/>
          </p:cNvSpPr>
          <p:nvPr>
            <p:ph idx="1"/>
          </p:nvPr>
        </p:nvSpPr>
        <p:spPr>
          <a:xfrm>
            <a:off x="457200" y="908720"/>
            <a:ext cx="8229600" cy="4525963"/>
          </a:xfrm>
        </p:spPr>
        <p:txBody>
          <a:bodyPr>
            <a:normAutofit fontScale="77500" lnSpcReduction="20000"/>
          </a:bodyPr>
          <a:lstStyle/>
          <a:p>
            <a:pPr algn="just"/>
            <a:r>
              <a:rPr lang="id-ID" dirty="0"/>
              <a:t>Undang-Undang Nomor 4 Tahun 1990 tentang Serah Simpan Karya Cetak dan Karya Rekam belum mengatur mengenai kewajiban setiap orang yang berasal dari luar Negara Indonesia yang melakukan penelitian di dalam negeri untuk wajib menyerahkan hasil karya cetak dan karya rekam yang dihasilkan tentang segala jenis informasi terkait daerah tertentu di Indonesia, baik untuk kepentingan komersial maupun untuk kepentingan  non-komersial di luar negeri</a:t>
            </a:r>
            <a:endParaRPr lang="en-US" dirty="0"/>
          </a:p>
          <a:p>
            <a:pPr algn="just"/>
            <a:r>
              <a:rPr lang="id-ID" dirty="0"/>
              <a:t>Penerapan sanksi dalam Undang-Undang ini juga belum efektif, sehingga </a:t>
            </a:r>
            <a:r>
              <a:rPr lang="en-AU" dirty="0" err="1"/>
              <a:t>perlu</a:t>
            </a:r>
            <a:r>
              <a:rPr lang="en-AU" dirty="0"/>
              <a:t> </a:t>
            </a:r>
            <a:r>
              <a:rPr lang="en-AU" dirty="0" err="1"/>
              <a:t>dipertimbangkan</a:t>
            </a:r>
            <a:r>
              <a:rPr lang="en-AU" dirty="0"/>
              <a:t> </a:t>
            </a:r>
            <a:r>
              <a:rPr lang="en-AU" dirty="0" err="1"/>
              <a:t>alternatif</a:t>
            </a:r>
            <a:r>
              <a:rPr lang="en-AU" dirty="0"/>
              <a:t> </a:t>
            </a:r>
            <a:r>
              <a:rPr lang="en-AU" dirty="0" err="1"/>
              <a:t>sanksi</a:t>
            </a:r>
            <a:r>
              <a:rPr lang="en-AU" dirty="0"/>
              <a:t> yang </a:t>
            </a:r>
            <a:r>
              <a:rPr lang="en-AU" dirty="0" err="1"/>
              <a:t>dapat</a:t>
            </a:r>
            <a:r>
              <a:rPr lang="en-AU" dirty="0"/>
              <a:t> </a:t>
            </a:r>
            <a:r>
              <a:rPr lang="en-AU" dirty="0" err="1"/>
              <a:t>menimbulkan</a:t>
            </a:r>
            <a:r>
              <a:rPr lang="en-AU" dirty="0"/>
              <a:t> </a:t>
            </a:r>
            <a:r>
              <a:rPr lang="en-AU" dirty="0" err="1"/>
              <a:t>efek</a:t>
            </a:r>
            <a:r>
              <a:rPr lang="en-AU" dirty="0"/>
              <a:t> </a:t>
            </a:r>
            <a:r>
              <a:rPr lang="en-AU" dirty="0" err="1"/>
              <a:t>jera</a:t>
            </a:r>
            <a:r>
              <a:rPr lang="en-AU" dirty="0"/>
              <a:t> </a:t>
            </a:r>
            <a:r>
              <a:rPr lang="en-AU" dirty="0" err="1"/>
              <a:t>bagi</a:t>
            </a:r>
            <a:r>
              <a:rPr lang="en-AU" dirty="0"/>
              <a:t> </a:t>
            </a:r>
            <a:r>
              <a:rPr lang="en-AU" dirty="0" err="1"/>
              <a:t>setiap</a:t>
            </a:r>
            <a:r>
              <a:rPr lang="en-AU" dirty="0"/>
              <a:t> orang yang </a:t>
            </a:r>
            <a:r>
              <a:rPr lang="en-AU" dirty="0" err="1"/>
              <a:t>tidak</a:t>
            </a:r>
            <a:r>
              <a:rPr lang="en-AU" dirty="0"/>
              <a:t> </a:t>
            </a:r>
            <a:r>
              <a:rPr lang="en-AU" dirty="0" err="1"/>
              <a:t>memenuhi</a:t>
            </a:r>
            <a:r>
              <a:rPr lang="en-AU" dirty="0"/>
              <a:t> </a:t>
            </a:r>
            <a:r>
              <a:rPr lang="en-AU" dirty="0" err="1"/>
              <a:t>kewajiban</a:t>
            </a:r>
            <a:r>
              <a:rPr lang="en-AU" dirty="0"/>
              <a:t> </a:t>
            </a:r>
            <a:r>
              <a:rPr lang="en-AU" dirty="0" err="1"/>
              <a:t>serah</a:t>
            </a:r>
            <a:r>
              <a:rPr lang="en-AU" dirty="0"/>
              <a:t> </a:t>
            </a:r>
            <a:r>
              <a:rPr lang="en-AU" dirty="0" err="1"/>
              <a:t>simpan</a:t>
            </a:r>
            <a:r>
              <a:rPr lang="en-AU" dirty="0"/>
              <a:t> </a:t>
            </a:r>
            <a:r>
              <a:rPr lang="en-AU" dirty="0" err="1"/>
              <a:t>karya</a:t>
            </a:r>
            <a:r>
              <a:rPr lang="en-AU" dirty="0"/>
              <a:t> </a:t>
            </a:r>
            <a:r>
              <a:rPr lang="en-AU" dirty="0" err="1"/>
              <a:t>cetak</a:t>
            </a:r>
            <a:r>
              <a:rPr lang="en-AU" dirty="0"/>
              <a:t> </a:t>
            </a:r>
            <a:r>
              <a:rPr lang="en-AU" dirty="0" err="1"/>
              <a:t>dan</a:t>
            </a:r>
            <a:r>
              <a:rPr lang="en-AU" dirty="0"/>
              <a:t> </a:t>
            </a:r>
            <a:r>
              <a:rPr lang="en-AU" dirty="0" err="1"/>
              <a:t>karya</a:t>
            </a:r>
            <a:r>
              <a:rPr lang="en-AU" dirty="0"/>
              <a:t> </a:t>
            </a:r>
            <a:r>
              <a:rPr lang="en-AU" dirty="0" err="1"/>
              <a:t>rekam</a:t>
            </a:r>
            <a:endParaRPr lang="en-US" dirty="0"/>
          </a:p>
          <a:p>
            <a:pPr algn="just"/>
            <a:endParaRPr lang="en-ID" dirty="0"/>
          </a:p>
        </p:txBody>
      </p:sp>
    </p:spTree>
    <p:extLst>
      <p:ext uri="{BB962C8B-B14F-4D97-AF65-F5344CB8AC3E}">
        <p14:creationId xmlns:p14="http://schemas.microsoft.com/office/powerpoint/2010/main" val="159908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2" name="Title 1"/>
          <p:cNvSpPr>
            <a:spLocks noGrp="1"/>
          </p:cNvSpPr>
          <p:nvPr>
            <p:ph type="title"/>
          </p:nvPr>
        </p:nvSpPr>
        <p:spPr/>
        <p:txBody>
          <a:bodyPr>
            <a:normAutofit/>
          </a:bodyPr>
          <a:lstStyle/>
          <a:p>
            <a:r>
              <a:rPr lang="en-US" sz="3600" dirty="0" err="1"/>
              <a:t>Dasar-Dasar</a:t>
            </a:r>
            <a:r>
              <a:rPr lang="en-US" sz="3600" dirty="0"/>
              <a:t> </a:t>
            </a:r>
            <a:r>
              <a:rPr lang="en-US" sz="3600" dirty="0" err="1"/>
              <a:t>Revisi</a:t>
            </a:r>
            <a:r>
              <a:rPr lang="en-US" sz="3600" dirty="0"/>
              <a:t> UU No. 4 </a:t>
            </a:r>
            <a:r>
              <a:rPr lang="en-US" sz="3600" dirty="0" err="1"/>
              <a:t>Tahun</a:t>
            </a:r>
            <a:r>
              <a:rPr lang="en-US" sz="3600" dirty="0"/>
              <a:t> 1990</a:t>
            </a:r>
            <a:endParaRPr lang="en-ID" sz="3600" dirty="0"/>
          </a:p>
        </p:txBody>
      </p:sp>
      <p:sp>
        <p:nvSpPr>
          <p:cNvPr id="3" name="Content Placeholder 2"/>
          <p:cNvSpPr>
            <a:spLocks noGrp="1"/>
          </p:cNvSpPr>
          <p:nvPr>
            <p:ph idx="1"/>
          </p:nvPr>
        </p:nvSpPr>
        <p:spPr>
          <a:xfrm>
            <a:off x="457200" y="1340768"/>
            <a:ext cx="8229600" cy="4525963"/>
          </a:xfrm>
        </p:spPr>
        <p:txBody>
          <a:bodyPr>
            <a:normAutofit/>
          </a:bodyPr>
          <a:lstStyle/>
          <a:p>
            <a:pPr marL="0" indent="0" algn="just">
              <a:buNone/>
            </a:pPr>
            <a:r>
              <a:rPr lang="id-ID" dirty="0"/>
              <a:t>Sehubungan dengan hal tersebut, perlu </a:t>
            </a:r>
            <a:r>
              <a:rPr lang="en-AU" dirty="0" err="1"/>
              <a:t>dilakukan</a:t>
            </a:r>
            <a:r>
              <a:rPr lang="en-AU" dirty="0"/>
              <a:t> </a:t>
            </a:r>
            <a:r>
              <a:rPr lang="en-AU" dirty="0" err="1"/>
              <a:t>penyempurnaan</a:t>
            </a:r>
            <a:r>
              <a:rPr lang="en-AU" dirty="0"/>
              <a:t> </a:t>
            </a:r>
            <a:r>
              <a:rPr lang="en-AU" dirty="0" err="1"/>
              <a:t>terhadap</a:t>
            </a:r>
            <a:r>
              <a:rPr lang="en-AU" dirty="0"/>
              <a:t> </a:t>
            </a:r>
            <a:r>
              <a:rPr lang="id-ID" dirty="0"/>
              <a:t>Undang-Undang Nomor 4 Tahun 1990 tentang Serah Simpan Karya Cetak dan Karya Rekam dengan substansi yang mengakomodasi berbagai hal mengenai sistem </a:t>
            </a:r>
            <a:r>
              <a:rPr lang="en-AU" dirty="0"/>
              <a:t>yang </a:t>
            </a:r>
            <a:r>
              <a:rPr lang="id-ID" dirty="0"/>
              <a:t>mengikuti kemajuan dan perkembangan di bidang informasi dan teknologi, </a:t>
            </a:r>
            <a:r>
              <a:rPr lang="en-AU" dirty="0" err="1"/>
              <a:t>serta</a:t>
            </a:r>
            <a:r>
              <a:rPr lang="id-ID" dirty="0"/>
              <a:t> selaras dengan perkembangan </a:t>
            </a:r>
            <a:r>
              <a:rPr lang="en-AU" dirty="0"/>
              <a:t>z</a:t>
            </a:r>
            <a:r>
              <a:rPr lang="id-ID" dirty="0"/>
              <a:t>aman dan </a:t>
            </a:r>
            <a:r>
              <a:rPr lang="en-AU" dirty="0" err="1"/>
              <a:t>kebutuh</a:t>
            </a:r>
            <a:r>
              <a:rPr lang="id-ID" dirty="0"/>
              <a:t>an masyarakat.</a:t>
            </a:r>
            <a:endParaRPr lang="en-ID" dirty="0"/>
          </a:p>
        </p:txBody>
      </p:sp>
    </p:spTree>
    <p:extLst>
      <p:ext uri="{BB962C8B-B14F-4D97-AF65-F5344CB8AC3E}">
        <p14:creationId xmlns:p14="http://schemas.microsoft.com/office/powerpoint/2010/main" val="375702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714348" y="357166"/>
            <a:ext cx="8024184" cy="880241"/>
          </a:xfrm>
          <a:prstGeom prst="rect">
            <a:avLst/>
          </a:prstGeom>
          <a:noFill/>
        </p:spPr>
        <p:txBody>
          <a:bodyPr wrap="none" rtlCol="0">
            <a:spAutoFit/>
          </a:bodyPr>
          <a:lstStyle/>
          <a:p>
            <a:pPr algn="ctr">
              <a:lnSpc>
                <a:spcPct val="150000"/>
              </a:lnSpc>
            </a:pPr>
            <a:r>
              <a:rPr lang="id-ID" dirty="0">
                <a:latin typeface="Arial Black" pitchFamily="34" charset="0"/>
              </a:rPr>
              <a:t>UNDANG – UNDANG NOMOR 13 TAHUN 2018 </a:t>
            </a:r>
          </a:p>
          <a:p>
            <a:pPr algn="ctr">
              <a:lnSpc>
                <a:spcPct val="150000"/>
              </a:lnSpc>
            </a:pPr>
            <a:r>
              <a:rPr lang="id-ID" dirty="0">
                <a:latin typeface="Arial Black" pitchFamily="34" charset="0"/>
              </a:rPr>
              <a:t>TENTANG SERAH SIMPAN KARYA CETAK DAN KARYA REKAM </a:t>
            </a:r>
          </a:p>
        </p:txBody>
      </p:sp>
      <p:sp>
        <p:nvSpPr>
          <p:cNvPr id="6" name="TextBox 5"/>
          <p:cNvSpPr txBox="1"/>
          <p:nvPr/>
        </p:nvSpPr>
        <p:spPr>
          <a:xfrm>
            <a:off x="3143240" y="1571612"/>
            <a:ext cx="2902589" cy="369332"/>
          </a:xfrm>
          <a:prstGeom prst="rect">
            <a:avLst/>
          </a:prstGeom>
          <a:noFill/>
        </p:spPr>
        <p:txBody>
          <a:bodyPr wrap="none" rtlCol="0">
            <a:spAutoFit/>
          </a:bodyPr>
          <a:lstStyle/>
          <a:p>
            <a:r>
              <a:rPr lang="id-ID" dirty="0">
                <a:latin typeface="Arial" pitchFamily="34" charset="0"/>
                <a:cs typeface="Arial" pitchFamily="34" charset="0"/>
              </a:rPr>
              <a:t>Terdiri</a:t>
            </a:r>
            <a:r>
              <a:rPr lang="id-ID" dirty="0"/>
              <a:t> dari  8 Bab, 36 Pasal </a:t>
            </a:r>
          </a:p>
        </p:txBody>
      </p:sp>
      <p:sp>
        <p:nvSpPr>
          <p:cNvPr id="7" name="TextBox 6"/>
          <p:cNvSpPr txBox="1"/>
          <p:nvPr/>
        </p:nvSpPr>
        <p:spPr>
          <a:xfrm>
            <a:off x="1000100" y="2428868"/>
            <a:ext cx="6956969" cy="2308324"/>
          </a:xfrm>
          <a:prstGeom prst="rect">
            <a:avLst/>
          </a:prstGeom>
          <a:noFill/>
        </p:spPr>
        <p:txBody>
          <a:bodyPr wrap="none" rtlCol="0">
            <a:spAutoFit/>
          </a:bodyPr>
          <a:lstStyle/>
          <a:p>
            <a:r>
              <a:rPr lang="id-ID" dirty="0"/>
              <a:t>Bab I 	Ketentuan Umum</a:t>
            </a:r>
          </a:p>
          <a:p>
            <a:r>
              <a:rPr lang="id-ID" dirty="0"/>
              <a:t>Bab II 	Penyerahan Karya Cetak dan Karya Rekam</a:t>
            </a:r>
          </a:p>
          <a:p>
            <a:r>
              <a:rPr lang="id-ID" dirty="0"/>
              <a:t>Bab III	Pengelolaan Hasil Serah Simpan Karya Cetak dan Karya Rekam </a:t>
            </a:r>
          </a:p>
          <a:p>
            <a:r>
              <a:rPr lang="id-ID" dirty="0"/>
              <a:t>Bab IV	Pendanaan </a:t>
            </a:r>
          </a:p>
          <a:p>
            <a:r>
              <a:rPr lang="id-ID" dirty="0"/>
              <a:t>Bab V	Peran Serta Masyarakat</a:t>
            </a:r>
          </a:p>
          <a:p>
            <a:r>
              <a:rPr lang="id-ID" dirty="0"/>
              <a:t>Bab VI	Penghargaan</a:t>
            </a:r>
          </a:p>
          <a:p>
            <a:r>
              <a:rPr lang="id-ID" dirty="0"/>
              <a:t>Bab VII	Ketentuan Peralihan</a:t>
            </a:r>
          </a:p>
          <a:p>
            <a:r>
              <a:rPr lang="id-ID" dirty="0"/>
              <a:t>Bab VIII	Ketentuan Penutup</a:t>
            </a:r>
          </a:p>
        </p:txBody>
      </p:sp>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10" name="Rectangle 9"/>
          <p:cNvSpPr/>
          <p:nvPr/>
        </p:nvSpPr>
        <p:spPr>
          <a:xfrm>
            <a:off x="571472" y="357166"/>
            <a:ext cx="8001056" cy="4486869"/>
          </a:xfrm>
          <a:prstGeom prst="rect">
            <a:avLst/>
          </a:prstGeom>
        </p:spPr>
        <p:txBody>
          <a:bodyPr wrap="square">
            <a:spAutoFit/>
          </a:bodyPr>
          <a:lstStyle/>
          <a:p>
            <a:pPr marL="457200" lvl="0" indent="-457200">
              <a:lnSpc>
                <a:spcPct val="80000"/>
              </a:lnSpc>
              <a:spcBef>
                <a:spcPts val="476"/>
              </a:spcBef>
              <a:buClr>
                <a:schemeClr val="dk1"/>
              </a:buClr>
              <a:buSzPts val="2380"/>
            </a:pPr>
            <a:r>
              <a:rPr lang="id-ID" sz="2000" b="1" dirty="0">
                <a:ea typeface="Calibri"/>
                <a:cs typeface="Calibri"/>
                <a:sym typeface="Calibri"/>
              </a:rPr>
              <a:t>Karya Cetak</a:t>
            </a:r>
            <a:r>
              <a:rPr lang="id-ID" sz="2000" dirty="0">
                <a:ea typeface="Calibri"/>
                <a:cs typeface="Calibri"/>
                <a:sym typeface="Calibri"/>
              </a:rPr>
              <a:t> </a:t>
            </a:r>
          </a:p>
          <a:p>
            <a:pPr marL="1346200" lvl="0" indent="-1346200">
              <a:lnSpc>
                <a:spcPct val="80000"/>
              </a:lnSpc>
              <a:spcBef>
                <a:spcPts val="476"/>
              </a:spcBef>
              <a:buClr>
                <a:schemeClr val="dk1"/>
              </a:buClr>
              <a:buSzPts val="2380"/>
            </a:pPr>
            <a:r>
              <a:rPr lang="id-ID" sz="2000" dirty="0">
                <a:ea typeface="Calibri"/>
                <a:cs typeface="Calibri"/>
                <a:sym typeface="Calibri"/>
              </a:rPr>
              <a:t>                        adalah setiap karya intelektual dan/atau artistik yang diterbitkan dalam bentuk cetak yang diperuntukkan bagi umum. </a:t>
            </a:r>
          </a:p>
          <a:p>
            <a:pPr marL="457200" lvl="0" indent="-457200">
              <a:lnSpc>
                <a:spcPct val="80000"/>
              </a:lnSpc>
              <a:spcBef>
                <a:spcPts val="476"/>
              </a:spcBef>
              <a:buClr>
                <a:schemeClr val="dk1"/>
              </a:buClr>
              <a:buSzPts val="2380"/>
            </a:pPr>
            <a:endParaRPr lang="id-ID" sz="2000" dirty="0"/>
          </a:p>
          <a:p>
            <a:pPr marL="342900" lvl="0" indent="-342900">
              <a:lnSpc>
                <a:spcPct val="80000"/>
              </a:lnSpc>
              <a:spcBef>
                <a:spcPts val="476"/>
              </a:spcBef>
              <a:buClr>
                <a:schemeClr val="dk1"/>
              </a:buClr>
              <a:buSzPts val="2380"/>
            </a:pPr>
            <a:r>
              <a:rPr lang="id-ID" sz="2000" b="1" dirty="0">
                <a:ea typeface="Calibri"/>
                <a:cs typeface="Calibri"/>
                <a:sym typeface="Calibri"/>
              </a:rPr>
              <a:t> Karya Rekam</a:t>
            </a:r>
            <a:r>
              <a:rPr lang="id-ID" sz="2000" dirty="0">
                <a:ea typeface="Calibri"/>
                <a:cs typeface="Calibri"/>
                <a:sym typeface="Calibri"/>
              </a:rPr>
              <a:t> </a:t>
            </a:r>
          </a:p>
          <a:p>
            <a:pPr marL="1436688" lvl="0" indent="-1436688">
              <a:lnSpc>
                <a:spcPct val="80000"/>
              </a:lnSpc>
              <a:spcBef>
                <a:spcPts val="476"/>
              </a:spcBef>
              <a:buClr>
                <a:schemeClr val="dk1"/>
              </a:buClr>
              <a:buSzPts val="2380"/>
            </a:pPr>
            <a:r>
              <a:rPr lang="id-ID" sz="2000" dirty="0">
                <a:ea typeface="Calibri"/>
                <a:cs typeface="Calibri"/>
                <a:sym typeface="Calibri"/>
              </a:rPr>
              <a:t>                         adalah setiap karya intelektual dan/atau artistik yang direkam, baik audio maupun visual dalam bentuk analog, digital, elektromagnetik, optikal, atau sejenisnya yang diperuntukkan bagi umum.</a:t>
            </a:r>
          </a:p>
          <a:p>
            <a:pPr marL="342900" lvl="0" indent="-342900">
              <a:lnSpc>
                <a:spcPct val="80000"/>
              </a:lnSpc>
              <a:spcBef>
                <a:spcPts val="476"/>
              </a:spcBef>
              <a:buClr>
                <a:schemeClr val="dk1"/>
              </a:buClr>
              <a:buSzPts val="2380"/>
            </a:pPr>
            <a:endParaRPr lang="id-ID" sz="2000" dirty="0">
              <a:ea typeface="Calibri"/>
              <a:cs typeface="Calibri"/>
              <a:sym typeface="Calibri"/>
            </a:endParaRPr>
          </a:p>
          <a:p>
            <a:pPr marL="292100" lvl="0" indent="-292100">
              <a:lnSpc>
                <a:spcPct val="80000"/>
              </a:lnSpc>
              <a:spcBef>
                <a:spcPts val="476"/>
              </a:spcBef>
              <a:buClr>
                <a:schemeClr val="dk1"/>
              </a:buClr>
              <a:buSzPts val="2380"/>
            </a:pPr>
            <a:r>
              <a:rPr lang="id-ID" sz="2000" b="1" dirty="0">
                <a:ea typeface="Calibri"/>
                <a:cs typeface="Calibri"/>
                <a:sym typeface="Calibri"/>
              </a:rPr>
              <a:t> Koleksi Serah Simpan</a:t>
            </a:r>
            <a:r>
              <a:rPr lang="id-ID" sz="2000" dirty="0">
                <a:ea typeface="Calibri"/>
                <a:cs typeface="Calibri"/>
                <a:sym typeface="Calibri"/>
              </a:rPr>
              <a:t> </a:t>
            </a:r>
          </a:p>
          <a:p>
            <a:pPr marL="1346200" lvl="0" indent="-1346200">
              <a:lnSpc>
                <a:spcPct val="80000"/>
              </a:lnSpc>
              <a:spcBef>
                <a:spcPts val="476"/>
              </a:spcBef>
              <a:buClr>
                <a:schemeClr val="dk1"/>
              </a:buClr>
              <a:buSzPts val="2380"/>
            </a:pPr>
            <a:r>
              <a:rPr lang="id-ID" sz="2000" dirty="0">
                <a:ea typeface="Calibri"/>
                <a:cs typeface="Calibri"/>
                <a:sym typeface="Calibri"/>
              </a:rPr>
              <a:t>                        adalah seluruh hasil Karya Cetak dan Karya Rekam yang telah berada dalam pengelolaan Perpustakaan Nasional dan perpustakaan provinsi yang memiliki tugas dan fungsi sebagai perpustakaan deposit.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Rectangle 3"/>
          <p:cNvSpPr/>
          <p:nvPr/>
        </p:nvSpPr>
        <p:spPr>
          <a:xfrm>
            <a:off x="71406" y="285728"/>
            <a:ext cx="8786874" cy="2094932"/>
          </a:xfrm>
          <a:prstGeom prst="rect">
            <a:avLst/>
          </a:prstGeom>
        </p:spPr>
        <p:txBody>
          <a:bodyPr wrap="square">
            <a:spAutoFit/>
          </a:bodyPr>
          <a:lstStyle/>
          <a:p>
            <a:pPr marL="342900" lvl="0" indent="-342900">
              <a:lnSpc>
                <a:spcPct val="80000"/>
              </a:lnSpc>
              <a:buClr>
                <a:schemeClr val="dk1"/>
              </a:buClr>
              <a:buSzPts val="1960"/>
            </a:pPr>
            <a:r>
              <a:rPr lang="id-ID" sz="2000" b="1" dirty="0"/>
              <a:t>     </a:t>
            </a:r>
            <a:r>
              <a:rPr lang="id-ID" b="1" dirty="0"/>
              <a:t>Penerbit</a:t>
            </a:r>
            <a:r>
              <a:rPr lang="id-ID" dirty="0"/>
              <a:t> </a:t>
            </a:r>
          </a:p>
          <a:p>
            <a:pPr marL="1162050" lvl="0" indent="-1162050">
              <a:lnSpc>
                <a:spcPct val="80000"/>
              </a:lnSpc>
              <a:buClr>
                <a:schemeClr val="dk1"/>
              </a:buClr>
              <a:buSzPts val="1960"/>
            </a:pPr>
            <a:r>
              <a:rPr lang="id-ID" dirty="0"/>
              <a:t>	adalah orang perseorangan, badan usaha, atau badan       hukum yang menerbitkan Karya Cetak yang berada di wilayah negara Republik Indonesia. </a:t>
            </a:r>
          </a:p>
          <a:p>
            <a:pPr lvl="0">
              <a:lnSpc>
                <a:spcPct val="80000"/>
              </a:lnSpc>
              <a:spcBef>
                <a:spcPts val="392"/>
              </a:spcBef>
              <a:buClr>
                <a:schemeClr val="dk1"/>
              </a:buClr>
              <a:buSzPts val="1960"/>
            </a:pPr>
            <a:r>
              <a:rPr lang="id-ID" dirty="0"/>
              <a:t> </a:t>
            </a:r>
          </a:p>
          <a:p>
            <a:pPr marL="342900" lvl="0" indent="-342900">
              <a:lnSpc>
                <a:spcPct val="80000"/>
              </a:lnSpc>
              <a:spcBef>
                <a:spcPts val="392"/>
              </a:spcBef>
              <a:buClr>
                <a:schemeClr val="dk1"/>
              </a:buClr>
              <a:buSzPts val="1960"/>
            </a:pPr>
            <a:r>
              <a:rPr lang="id-ID" b="1" dirty="0"/>
              <a:t>     Produsen Karya Rekam</a:t>
            </a:r>
            <a:r>
              <a:rPr lang="id-ID" dirty="0"/>
              <a:t> </a:t>
            </a:r>
          </a:p>
          <a:p>
            <a:pPr marL="1162050" lvl="0" indent="-1162050">
              <a:lnSpc>
                <a:spcPct val="80000"/>
              </a:lnSpc>
              <a:spcBef>
                <a:spcPts val="392"/>
              </a:spcBef>
              <a:buClr>
                <a:schemeClr val="dk1"/>
              </a:buClr>
              <a:buSzPts val="1960"/>
            </a:pPr>
            <a:r>
              <a:rPr lang="id-ID" dirty="0"/>
              <a:t>	adalah orang perseorangan, badan usaha, atau badan hukum yang menghasilkan Karya Rekam yang berada di wilayah negara Republik Indonesia.</a:t>
            </a:r>
          </a:p>
          <a:p>
            <a:pPr lvl="0">
              <a:lnSpc>
                <a:spcPct val="80000"/>
              </a:lnSpc>
              <a:spcBef>
                <a:spcPts val="392"/>
              </a:spcBef>
              <a:buClr>
                <a:schemeClr val="dk1"/>
              </a:buClr>
              <a:buSzPts val="1960"/>
            </a:pPr>
            <a:r>
              <a:rPr lang="id-ID" dirty="0"/>
              <a:t> </a:t>
            </a:r>
          </a:p>
        </p:txBody>
      </p:sp>
      <p:sp>
        <p:nvSpPr>
          <p:cNvPr id="5" name="Rectangle 4"/>
          <p:cNvSpPr/>
          <p:nvPr/>
        </p:nvSpPr>
        <p:spPr>
          <a:xfrm>
            <a:off x="285720" y="2214554"/>
            <a:ext cx="8572560" cy="1478738"/>
          </a:xfrm>
          <a:prstGeom prst="rect">
            <a:avLst/>
          </a:prstGeom>
        </p:spPr>
        <p:txBody>
          <a:bodyPr wrap="square">
            <a:spAutoFit/>
          </a:bodyPr>
          <a:lstStyle/>
          <a:p>
            <a:pPr marL="342900" lvl="0" indent="-342900">
              <a:lnSpc>
                <a:spcPct val="80000"/>
              </a:lnSpc>
              <a:spcBef>
                <a:spcPts val="392"/>
              </a:spcBef>
              <a:buClr>
                <a:schemeClr val="dk1"/>
              </a:buClr>
              <a:buSzPts val="1960"/>
            </a:pPr>
            <a:r>
              <a:rPr lang="id-ID" b="1" dirty="0"/>
              <a:t>  Perpustakaan Nasional</a:t>
            </a:r>
            <a:r>
              <a:rPr lang="id-ID" dirty="0"/>
              <a:t> </a:t>
            </a:r>
          </a:p>
          <a:p>
            <a:pPr marL="979488" lvl="0" indent="-979488">
              <a:lnSpc>
                <a:spcPct val="80000"/>
              </a:lnSpc>
              <a:spcBef>
                <a:spcPts val="392"/>
              </a:spcBef>
              <a:buClr>
                <a:schemeClr val="dk1"/>
              </a:buClr>
              <a:buSzPts val="1960"/>
            </a:pPr>
            <a:r>
              <a:rPr lang="id-ID" dirty="0"/>
              <a:t>	adalah lembaga pemerintah nonkementerian yang melaksanakan tugas pemerintahan dalam bidang perpustakaan yang berfungsi sebagai perpustakaan pembina, perpustakaan rujukan, perpustakaan deposit, perpustakaan penelitian, perpustakaan pelestarian, dan pusat jejaring perpustakaan, serta berkedudukan di ibu kota negara. </a:t>
            </a:r>
          </a:p>
        </p:txBody>
      </p:sp>
      <p:sp>
        <p:nvSpPr>
          <p:cNvPr id="6" name="Rectangle 5"/>
          <p:cNvSpPr/>
          <p:nvPr/>
        </p:nvSpPr>
        <p:spPr>
          <a:xfrm>
            <a:off x="357158" y="3857628"/>
            <a:ext cx="8572560" cy="1200329"/>
          </a:xfrm>
          <a:prstGeom prst="rect">
            <a:avLst/>
          </a:prstGeom>
        </p:spPr>
        <p:txBody>
          <a:bodyPr wrap="square">
            <a:spAutoFit/>
          </a:bodyPr>
          <a:lstStyle/>
          <a:p>
            <a:pPr marL="342900" lvl="0" indent="-342900">
              <a:lnSpc>
                <a:spcPct val="80000"/>
              </a:lnSpc>
              <a:buClr>
                <a:schemeClr val="dk1"/>
              </a:buClr>
              <a:buSzPts val="1960"/>
            </a:pPr>
            <a:r>
              <a:rPr lang="id-ID" b="1" dirty="0"/>
              <a:t>Perpustakaan Provinsi</a:t>
            </a:r>
            <a:r>
              <a:rPr lang="id-ID" dirty="0"/>
              <a:t> </a:t>
            </a:r>
          </a:p>
          <a:p>
            <a:pPr marL="901700" lvl="0" indent="-901700">
              <a:lnSpc>
                <a:spcPct val="80000"/>
              </a:lnSpc>
              <a:buClr>
                <a:schemeClr val="dk1"/>
              </a:buClr>
              <a:buSzPts val="1960"/>
            </a:pPr>
            <a:r>
              <a:rPr lang="id-ID" dirty="0"/>
              <a:t>	adalah organisasi perangkat daerah yang melaksanakan tugas pemerintahan daerah dalam bidang perpustakaan yang berfungsi sebagai perpustakaan pembina, perpustakaan rujukan, perpustakaan deposit, perpustakaan penelitian, dan perpustakaan pelestarian, serta berkedudukan di ibu kota provinsi.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Rectangle 3"/>
          <p:cNvSpPr/>
          <p:nvPr/>
        </p:nvSpPr>
        <p:spPr>
          <a:xfrm>
            <a:off x="357158" y="357166"/>
            <a:ext cx="8501122" cy="5016758"/>
          </a:xfrm>
          <a:prstGeom prst="rect">
            <a:avLst/>
          </a:prstGeom>
        </p:spPr>
        <p:txBody>
          <a:bodyPr wrap="square">
            <a:spAutoFit/>
          </a:bodyPr>
          <a:lstStyle/>
          <a:p>
            <a:pPr lvl="0"/>
            <a:r>
              <a:rPr lang="id-ID" sz="2000" dirty="0">
                <a:latin typeface="Arial" pitchFamily="34" charset="0"/>
                <a:ea typeface="Calibri"/>
                <a:cs typeface="Arial" pitchFamily="34" charset="0"/>
                <a:sym typeface="Calibri"/>
              </a:rPr>
              <a:t>Asas Pelaksanaan serah simpan Karya Cetak dan Karya Rekam, adalah :</a:t>
            </a:r>
          </a:p>
          <a:p>
            <a:pPr lvl="0"/>
            <a:r>
              <a:rPr lang="id-ID" sz="2000" dirty="0">
                <a:latin typeface="Arial" pitchFamily="34" charset="0"/>
                <a:ea typeface="Calibri"/>
                <a:cs typeface="Arial" pitchFamily="34" charset="0"/>
                <a:sym typeface="Calibri"/>
              </a:rPr>
              <a:t> </a:t>
            </a:r>
          </a:p>
          <a:p>
            <a:pPr marL="342900" lvl="0" indent="-342900">
              <a:buAutoNum type="arabicPeriod"/>
            </a:pPr>
            <a:r>
              <a:rPr lang="id-ID" sz="1400" dirty="0">
                <a:solidFill>
                  <a:schemeClr val="accent6">
                    <a:lumMod val="50000"/>
                  </a:schemeClr>
                </a:solidFill>
                <a:latin typeface="Arial" pitchFamily="34" charset="0"/>
                <a:ea typeface="Calibri"/>
                <a:cs typeface="Arial" pitchFamily="34" charset="0"/>
                <a:sym typeface="Calibri"/>
              </a:rPr>
              <a:t>Kemanfaatan</a:t>
            </a:r>
            <a:r>
              <a:rPr lang="id-ID" sz="1400" dirty="0">
                <a:latin typeface="Arial" pitchFamily="34" charset="0"/>
                <a:ea typeface="Calibri"/>
                <a:cs typeface="Arial" pitchFamily="34" charset="0"/>
                <a:sym typeface="Calibri"/>
              </a:rPr>
              <a:t>, dapat memberikan manfaat bagi kehidupan bermasyarakat </a:t>
            </a:r>
          </a:p>
          <a:p>
            <a:pPr marL="342900" lvl="0" indent="-342900">
              <a:buAutoNum type="arabicPeriod"/>
            </a:pPr>
            <a:r>
              <a:rPr lang="id-ID" sz="1400" dirty="0">
                <a:solidFill>
                  <a:schemeClr val="accent6">
                    <a:lumMod val="50000"/>
                  </a:schemeClr>
                </a:solidFill>
                <a:latin typeface="Arial" pitchFamily="34" charset="0"/>
                <a:ea typeface="Calibri"/>
                <a:cs typeface="Arial" pitchFamily="34" charset="0"/>
                <a:sym typeface="Calibri"/>
              </a:rPr>
              <a:t>Transparasi</a:t>
            </a:r>
            <a:r>
              <a:rPr lang="id-ID" sz="1400" dirty="0">
                <a:latin typeface="Arial" pitchFamily="34" charset="0"/>
                <a:ea typeface="Calibri"/>
                <a:cs typeface="Arial" pitchFamily="34" charset="0"/>
                <a:sym typeface="Calibri"/>
              </a:rPr>
              <a:t>, dilakukan secara terbuka, adil, dan memberikan jaminan kepastian hukum, baik bagi penerbit maupun produsen karya rekam</a:t>
            </a:r>
          </a:p>
          <a:p>
            <a:pPr marL="342900" lvl="0" indent="-342900">
              <a:buAutoNum type="arabicPeriod"/>
            </a:pPr>
            <a:r>
              <a:rPr lang="id-ID" sz="1400" dirty="0">
                <a:solidFill>
                  <a:schemeClr val="accent6">
                    <a:lumMod val="50000"/>
                  </a:schemeClr>
                </a:solidFill>
                <a:latin typeface="Arial" pitchFamily="34" charset="0"/>
                <a:ea typeface="Calibri"/>
                <a:cs typeface="Arial" pitchFamily="34" charset="0"/>
                <a:sym typeface="Calibri"/>
              </a:rPr>
              <a:t>Aksesibilitas</a:t>
            </a:r>
            <a:r>
              <a:rPr lang="id-ID" sz="1400" dirty="0">
                <a:latin typeface="Arial" pitchFamily="34" charset="0"/>
                <a:ea typeface="Calibri"/>
                <a:cs typeface="Arial" pitchFamily="34" charset="0"/>
                <a:sym typeface="Calibri"/>
              </a:rPr>
              <a:t>, dapat memberikan kemudahan, ketersediaan, dan keterjangkauan bagi masyarakat untuk memanfaatkan Karya Cetak dan Karya Rekam</a:t>
            </a:r>
          </a:p>
          <a:p>
            <a:pPr marL="342900" lvl="0" indent="-342900">
              <a:buAutoNum type="arabicPeriod"/>
            </a:pPr>
            <a:r>
              <a:rPr lang="id-ID" sz="1400" dirty="0">
                <a:solidFill>
                  <a:schemeClr val="accent6">
                    <a:lumMod val="50000"/>
                  </a:schemeClr>
                </a:solidFill>
                <a:latin typeface="Arial" pitchFamily="34" charset="0"/>
                <a:ea typeface="Calibri"/>
                <a:cs typeface="Arial" pitchFamily="34" charset="0"/>
                <a:sym typeface="Calibri"/>
              </a:rPr>
              <a:t>Keamanan</a:t>
            </a:r>
            <a:r>
              <a:rPr lang="id-ID" sz="1400" dirty="0">
                <a:latin typeface="Arial" pitchFamily="34" charset="0"/>
                <a:ea typeface="Calibri"/>
                <a:cs typeface="Arial" pitchFamily="34" charset="0"/>
                <a:sym typeface="Calibri"/>
              </a:rPr>
              <a:t>, memberikan jaminan keamanan Karya Cetak dan Karya Rekam dari kemungkinan penyalahgunaan </a:t>
            </a:r>
          </a:p>
          <a:p>
            <a:pPr marL="342900" lvl="0" indent="-342900">
              <a:buAutoNum type="arabicPeriod"/>
            </a:pPr>
            <a:r>
              <a:rPr lang="id-ID" sz="1400" dirty="0">
                <a:solidFill>
                  <a:schemeClr val="accent6">
                    <a:lumMod val="50000"/>
                  </a:schemeClr>
                </a:solidFill>
                <a:latin typeface="Arial" pitchFamily="34" charset="0"/>
                <a:ea typeface="Calibri"/>
                <a:cs typeface="Arial" pitchFamily="34" charset="0"/>
                <a:sym typeface="Calibri"/>
              </a:rPr>
              <a:t>Keselamatan</a:t>
            </a:r>
            <a:r>
              <a:rPr lang="id-ID" sz="1400" dirty="0">
                <a:latin typeface="Arial" pitchFamily="34" charset="0"/>
                <a:ea typeface="Calibri"/>
                <a:cs typeface="Arial" pitchFamily="34" charset="0"/>
                <a:sym typeface="Calibri"/>
              </a:rPr>
              <a:t>, dapat menjamin terselamatkannya Karya Cetak dan Karya Rekam dari ancaman bahaya, baik yang disebabkan oleh alam maupun perbuatan manusia</a:t>
            </a:r>
          </a:p>
          <a:p>
            <a:pPr marL="342900" lvl="0" indent="-342900">
              <a:buAutoNum type="arabicPeriod"/>
            </a:pPr>
            <a:r>
              <a:rPr lang="id-ID" sz="1400" dirty="0">
                <a:solidFill>
                  <a:schemeClr val="accent6">
                    <a:lumMod val="50000"/>
                  </a:schemeClr>
                </a:solidFill>
                <a:latin typeface="Arial" pitchFamily="34" charset="0"/>
                <a:ea typeface="Calibri"/>
                <a:cs typeface="Arial" pitchFamily="34" charset="0"/>
                <a:sym typeface="Calibri"/>
              </a:rPr>
              <a:t>Profesionalitas</a:t>
            </a:r>
            <a:r>
              <a:rPr lang="id-ID" sz="1400" dirty="0">
                <a:latin typeface="Arial" pitchFamily="34" charset="0"/>
                <a:ea typeface="Calibri"/>
                <a:cs typeface="Arial" pitchFamily="34" charset="0"/>
                <a:sym typeface="Calibri"/>
              </a:rPr>
              <a:t>, pelaksanaannya harus dilakukan oleh sumber daya manusia yang profesional serta memiliki pengetahuan dan kompetensi di bidang pengelolaan Karya Cetak dan Karya Rekam</a:t>
            </a:r>
          </a:p>
          <a:p>
            <a:pPr marL="342900" lvl="0" indent="-342900">
              <a:buAutoNum type="arabicPeriod"/>
            </a:pPr>
            <a:r>
              <a:rPr lang="id-ID" sz="1400" dirty="0">
                <a:solidFill>
                  <a:schemeClr val="accent6">
                    <a:lumMod val="75000"/>
                  </a:schemeClr>
                </a:solidFill>
                <a:latin typeface="Arial" pitchFamily="34" charset="0"/>
                <a:ea typeface="Calibri"/>
                <a:cs typeface="Arial" pitchFamily="34" charset="0"/>
                <a:sym typeface="Calibri"/>
              </a:rPr>
              <a:t>Antisipasi</a:t>
            </a:r>
            <a:r>
              <a:rPr lang="id-ID" sz="1400" dirty="0">
                <a:latin typeface="Arial" pitchFamily="34" charset="0"/>
                <a:ea typeface="Calibri"/>
                <a:cs typeface="Arial" pitchFamily="34" charset="0"/>
                <a:sym typeface="Calibri"/>
              </a:rPr>
              <a:t>, harus didasari oleh antisipasi atau kesadaran terhadap berbagai perubahan dan perkembangan tehnologi, informasi, budaya, dan ketatanegaraan serta pentingnya Karya Cetak  dan Karya Rekam  </a:t>
            </a:r>
          </a:p>
          <a:p>
            <a:pPr marL="342900" lvl="0" indent="-342900">
              <a:buAutoNum type="arabicPeriod" startAt="8"/>
            </a:pPr>
            <a:r>
              <a:rPr lang="id-ID" sz="1400" dirty="0">
                <a:solidFill>
                  <a:schemeClr val="accent6">
                    <a:lumMod val="50000"/>
                  </a:schemeClr>
                </a:solidFill>
                <a:latin typeface="Arial" pitchFamily="34" charset="0"/>
                <a:ea typeface="Calibri"/>
                <a:cs typeface="Arial" pitchFamily="34" charset="0"/>
                <a:sym typeface="Calibri"/>
              </a:rPr>
              <a:t>Ketanggapan</a:t>
            </a:r>
            <a:r>
              <a:rPr lang="id-ID" sz="1400" dirty="0">
                <a:latin typeface="Arial" pitchFamily="34" charset="0"/>
                <a:ea typeface="Calibri"/>
                <a:cs typeface="Arial" pitchFamily="34" charset="0"/>
                <a:sym typeface="Calibri"/>
              </a:rPr>
              <a:t>,  pengelola harus tanggap atas permasalahan Karya Cetak dan Karya Rekam, maupun masalah yang terkait, khususnya apabila terjadi suatu sebab kehancuran, kerusakan, atau kehilangan Karya Cetak dan Karya Rekam</a:t>
            </a:r>
          </a:p>
          <a:p>
            <a:pPr marL="342900" lvl="0" indent="-342900">
              <a:buAutoNum type="arabicPeriod" startAt="8"/>
            </a:pPr>
            <a:r>
              <a:rPr lang="id-ID" sz="1400" dirty="0">
                <a:solidFill>
                  <a:schemeClr val="accent6">
                    <a:lumMod val="50000"/>
                  </a:schemeClr>
                </a:solidFill>
                <a:latin typeface="Arial" pitchFamily="34" charset="0"/>
                <a:ea typeface="Calibri"/>
                <a:cs typeface="Arial" pitchFamily="34" charset="0"/>
                <a:sym typeface="Calibri"/>
              </a:rPr>
              <a:t>Akuntabilitas</a:t>
            </a:r>
            <a:r>
              <a:rPr lang="id-ID" sz="1400" dirty="0">
                <a:latin typeface="Arial" pitchFamily="34" charset="0"/>
                <a:ea typeface="Calibri"/>
                <a:cs typeface="Arial" pitchFamily="34" charset="0"/>
                <a:sym typeface="Calibri"/>
              </a:rPr>
              <a:t>, pelaksanaan serah simpan Karya Cetak dan Karya Rekam dilakukan dengan penuh tanggungjawab</a:t>
            </a:r>
          </a:p>
          <a:p>
            <a:pPr lvl="0"/>
            <a:r>
              <a:rPr lang="id-ID" sz="1400" dirty="0">
                <a:solidFill>
                  <a:srgbClr val="C00000"/>
                </a:solidFill>
                <a:ea typeface="Calibri"/>
                <a:cs typeface="Calibri"/>
                <a:sym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6864882" y="5429264"/>
            <a:ext cx="2279150" cy="461665"/>
          </a:xfrm>
          <a:prstGeom prst="rect">
            <a:avLst/>
          </a:prstGeom>
          <a:noFill/>
        </p:spPr>
        <p:txBody>
          <a:bodyPr wrap="none" rtlCol="0">
            <a:spAutoFit/>
          </a:bodyPr>
          <a:lstStyle/>
          <a:p>
            <a:r>
              <a:rPr lang="id-ID" sz="1200" dirty="0"/>
              <a:t>Direktorat Deposit Bahan Pustaka</a:t>
            </a:r>
          </a:p>
          <a:p>
            <a:r>
              <a:rPr lang="id-ID" sz="1200" dirty="0"/>
              <a:t>Perpustakaan Nasional RI</a:t>
            </a:r>
          </a:p>
        </p:txBody>
      </p:sp>
      <p:sp>
        <p:nvSpPr>
          <p:cNvPr id="4" name="Rectangle 3"/>
          <p:cNvSpPr/>
          <p:nvPr/>
        </p:nvSpPr>
        <p:spPr>
          <a:xfrm>
            <a:off x="214282" y="930362"/>
            <a:ext cx="8643998" cy="3570208"/>
          </a:xfrm>
          <a:prstGeom prst="rect">
            <a:avLst/>
          </a:prstGeom>
        </p:spPr>
        <p:txBody>
          <a:bodyPr wrap="square">
            <a:spAutoFit/>
          </a:bodyPr>
          <a:lstStyle/>
          <a:p>
            <a:pPr lvl="0"/>
            <a:r>
              <a:rPr lang="id-ID" sz="2200" dirty="0">
                <a:latin typeface="Arial" pitchFamily="34" charset="0"/>
                <a:ea typeface="Calibri"/>
                <a:cs typeface="Arial" pitchFamily="34" charset="0"/>
                <a:sym typeface="Calibri"/>
              </a:rPr>
              <a:t>Tujuan pelaksanaan serah simpan Karya Cetak dan Karya Rekam :</a:t>
            </a:r>
          </a:p>
          <a:p>
            <a:pPr lvl="0"/>
            <a:endParaRPr lang="id-ID" sz="2400" dirty="0">
              <a:latin typeface="Arial" pitchFamily="34" charset="0"/>
              <a:cs typeface="Arial" pitchFamily="34" charset="0"/>
            </a:endParaRPr>
          </a:p>
          <a:p>
            <a:pPr marL="1789113" lvl="0" indent="-887413">
              <a:buClr>
                <a:srgbClr val="C00000"/>
              </a:buClr>
              <a:buSzPts val="2400"/>
            </a:pPr>
            <a:r>
              <a:rPr lang="id-ID" sz="2000" dirty="0">
                <a:latin typeface="Arial" pitchFamily="34" charset="0"/>
                <a:ea typeface="Calibri"/>
                <a:cs typeface="Arial" pitchFamily="34" charset="0"/>
                <a:sym typeface="Calibri"/>
              </a:rPr>
              <a:t>a. 	Mewujudkan koleksi nasional dan melestarikannya sebagai hasil budaya bangsa dalam rangka menunjang pembangunan melalui pendidikan, penelitian, dan pengembangan ilmu pengetahuan dan teknologi; dan</a:t>
            </a:r>
          </a:p>
          <a:p>
            <a:pPr marL="457200" lvl="0" indent="-457200">
              <a:buClr>
                <a:srgbClr val="C00000"/>
              </a:buClr>
              <a:buSzPts val="2400"/>
            </a:pPr>
            <a:endParaRPr lang="id-ID" sz="2000" dirty="0">
              <a:latin typeface="Arial" pitchFamily="34" charset="0"/>
              <a:cs typeface="Arial" pitchFamily="34" charset="0"/>
            </a:endParaRPr>
          </a:p>
          <a:p>
            <a:pPr marL="457200" lvl="0" indent="-457200">
              <a:buClr>
                <a:srgbClr val="C00000"/>
              </a:buClr>
              <a:buSzPts val="2400"/>
            </a:pPr>
            <a:endParaRPr lang="id-ID" sz="2000" dirty="0">
              <a:latin typeface="Arial" pitchFamily="34" charset="0"/>
              <a:cs typeface="Arial" pitchFamily="34" charset="0"/>
            </a:endParaRPr>
          </a:p>
          <a:p>
            <a:pPr marL="1789113" lvl="0" indent="-887413">
              <a:buClr>
                <a:srgbClr val="C00000"/>
              </a:buClr>
              <a:buSzPts val="2400"/>
            </a:pPr>
            <a:r>
              <a:rPr lang="id-ID" sz="2000" dirty="0">
                <a:latin typeface="Arial" pitchFamily="34" charset="0"/>
                <a:ea typeface="Calibri"/>
                <a:cs typeface="Arial" pitchFamily="34" charset="0"/>
                <a:sym typeface="Calibri"/>
              </a:rPr>
              <a:t>b.	Menyelamatkan Karya Cetak dan Karya Rekam  dari ancaman bahaya yang disebabkan oleh alam dan/atau perbuatan manusia</a:t>
            </a:r>
            <a:r>
              <a:rPr lang="id-ID" sz="2000" dirty="0">
                <a:ea typeface="Calibri"/>
                <a:cs typeface="Calibri"/>
                <a:sym typeface="Calibri"/>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2306</Words>
  <Application>Microsoft Office PowerPoint</Application>
  <PresentationFormat>On-screen Show (4:3)</PresentationFormat>
  <Paragraphs>381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Calibri Light</vt:lpstr>
      <vt:lpstr>Franklin Gothic Medium</vt:lpstr>
      <vt:lpstr>Open Sans Light</vt:lpstr>
      <vt:lpstr>Times New Roman</vt:lpstr>
      <vt:lpstr>Wingdings 2</vt:lpstr>
      <vt:lpstr>Office Theme</vt:lpstr>
      <vt:lpstr>PowerPoint Presentation</vt:lpstr>
      <vt:lpstr>Dasar-Dasar Revisi UU No. 4 Tahun 1990</vt:lpstr>
      <vt:lpstr>Dasar-Dasar Revisi UU No. 4 Tahun 1990</vt:lpstr>
      <vt:lpstr>Dasar-Dasar Revisi UU No. 4 Tahun 1990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vt:lpstr>
      <vt:lpstr>Strategi</vt:lpstr>
      <vt:lpstr>Strategi</vt:lpstr>
      <vt:lpstr> ISBN </vt:lpstr>
      <vt:lpstr> PENGERTIAN </vt:lpstr>
      <vt:lpstr> Dasar Hukum </vt:lpstr>
      <vt:lpstr>Badan Nasional ISBN Untuk Indonesia</vt:lpstr>
      <vt:lpstr>Penerapan ISBN </vt:lpstr>
      <vt:lpstr> Lanjutan..........</vt:lpstr>
      <vt:lpstr>Fungsi dan Manfaat ISBN </vt:lpstr>
      <vt:lpstr>Persyaratan Permohonan ISBN</vt:lpstr>
      <vt:lpstr>Permohonan ISBN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31</cp:revision>
  <dcterms:created xsi:type="dcterms:W3CDTF">2019-01-16T00:36:32Z</dcterms:created>
  <dcterms:modified xsi:type="dcterms:W3CDTF">2019-04-16T08:10:08Z</dcterms:modified>
</cp:coreProperties>
</file>