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6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76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i-jatim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1980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3657600"/>
            <a:ext cx="82673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LAPORAN KEGIATAN </a:t>
            </a:r>
            <a:endParaRPr lang="en-US" sz="3600" dirty="0" smtClean="0"/>
          </a:p>
          <a:p>
            <a:r>
              <a:rPr lang="en-US" sz="3600" b="1" dirty="0" smtClean="0"/>
              <a:t>IKATAN PUSTAKAWAN INDONESIA</a:t>
            </a:r>
            <a:endParaRPr lang="en-US" sz="3600" dirty="0" smtClean="0"/>
          </a:p>
          <a:p>
            <a:r>
              <a:rPr lang="id-ID" sz="3600" b="1" dirty="0" smtClean="0"/>
              <a:t>PROPINSI JAWA TIMUR</a:t>
            </a:r>
            <a:endParaRPr lang="en-US" sz="3600" dirty="0" smtClean="0"/>
          </a:p>
          <a:p>
            <a:r>
              <a:rPr lang="en-US" sz="3600" b="1" dirty="0" smtClean="0"/>
              <a:t>TAHUN 201</a:t>
            </a:r>
            <a:r>
              <a:rPr lang="id-ID" sz="3600" b="1" dirty="0" smtClean="0"/>
              <a:t>5</a:t>
            </a:r>
            <a:r>
              <a:rPr lang="en-US" sz="3600" b="1" dirty="0" smtClean="0"/>
              <a:t>–201</a:t>
            </a:r>
            <a:r>
              <a:rPr lang="id-ID" sz="3600" b="1" dirty="0" smtClean="0"/>
              <a:t>8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48072" y="6525344"/>
            <a:ext cx="8495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36296" y="307474"/>
            <a:ext cx="1584176" cy="504056"/>
            <a:chOff x="3995936" y="1340768"/>
            <a:chExt cx="1584176" cy="504056"/>
          </a:xfrm>
        </p:grpSpPr>
        <p:sp>
          <p:nvSpPr>
            <p:cNvPr id="2" name="Rounded Rectangle 1"/>
            <p:cNvSpPr/>
            <p:nvPr/>
          </p:nvSpPr>
          <p:spPr>
            <a:xfrm>
              <a:off x="3995936" y="1340768"/>
              <a:ext cx="1584176" cy="50405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37268" y="1431872"/>
              <a:ext cx="1301512" cy="321849"/>
            </a:xfrm>
            <a:prstGeom prst="rect">
              <a:avLst/>
            </a:prstGeom>
          </p:spPr>
        </p:pic>
      </p:grpSp>
      <p:pic>
        <p:nvPicPr>
          <p:cNvPr id="8" name="Picture 7" descr="E:\.IPI 2015 2016\gambar\IPI LOGO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3350"/>
            <a:ext cx="1976061" cy="195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2400" dirty="0" smtClean="0"/>
              <a:t> </a:t>
            </a:r>
            <a:r>
              <a:rPr lang="en-US" sz="2400" b="1" dirty="0"/>
              <a:t>PELAKSANAAN KEGIATAN IPI JAWA </a:t>
            </a:r>
            <a:r>
              <a:rPr lang="en-US" sz="2400" b="1" dirty="0" smtClean="0"/>
              <a:t>TIMUR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r>
              <a:rPr lang="en-US" sz="2800" dirty="0" err="1" smtClean="0"/>
              <a:t>Ikatan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Pustakawan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Propinsi</a:t>
            </a:r>
            <a:r>
              <a:rPr lang="en-US" sz="2800" dirty="0" smtClean="0"/>
              <a:t> </a:t>
            </a:r>
            <a:r>
              <a:rPr lang="en-US" sz="2800" dirty="0" err="1" smtClean="0"/>
              <a:t>Jawa</a:t>
            </a:r>
            <a:r>
              <a:rPr lang="en-US" sz="2800" dirty="0" smtClean="0"/>
              <a:t>     </a:t>
            </a:r>
            <a:r>
              <a:rPr lang="en-US" sz="2800" dirty="0" err="1" smtClean="0"/>
              <a:t>Timur</a:t>
            </a:r>
            <a:r>
              <a:rPr lang="en-US" sz="2800" dirty="0" smtClean="0"/>
              <a:t> </a:t>
            </a:r>
            <a:r>
              <a:rPr lang="en-US" sz="2800" dirty="0" smtClean="0"/>
              <a:t>(IPI </a:t>
            </a:r>
            <a:r>
              <a:rPr lang="en-US" sz="2800" dirty="0" err="1" smtClean="0"/>
              <a:t>Jatim</a:t>
            </a:r>
            <a:r>
              <a:rPr lang="en-US" sz="2800" dirty="0" smtClean="0"/>
              <a:t>) </a:t>
            </a:r>
            <a:r>
              <a:rPr lang="en-US" sz="2800" dirty="0" err="1" smtClean="0"/>
              <a:t>Periode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</a:t>
            </a:r>
            <a:r>
              <a:rPr lang="id-ID" sz="2800" dirty="0" smtClean="0"/>
              <a:t>5</a:t>
            </a:r>
            <a:r>
              <a:rPr lang="en-US" sz="2800" dirty="0" smtClean="0"/>
              <a:t>–201</a:t>
            </a:r>
            <a:r>
              <a:rPr lang="id-ID" sz="2800" dirty="0" smtClean="0"/>
              <a:t>8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err="1" smtClean="0"/>
              <a:t>Dilantik</a:t>
            </a:r>
            <a:r>
              <a:rPr lang="en-US" sz="2800" dirty="0" smtClean="0"/>
              <a:t> </a:t>
            </a:r>
            <a:r>
              <a:rPr lang="id-ID" sz="2800" dirty="0" smtClean="0"/>
              <a:t>Kamis</a:t>
            </a:r>
            <a:r>
              <a:rPr lang="en-US" sz="2800" dirty="0" smtClean="0"/>
              <a:t>,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</a:t>
            </a:r>
            <a:r>
              <a:rPr lang="fi-FI" sz="2800" dirty="0" smtClean="0"/>
              <a:t>3 Desember 2015 </a:t>
            </a:r>
            <a:endParaRPr lang="fi-FI" sz="2800" dirty="0" smtClean="0"/>
          </a:p>
          <a:p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Ketua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Pengurus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(PP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Ikatan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Pustakawan</a:t>
            </a:r>
            <a:r>
              <a:rPr lang="en-US" sz="2800" dirty="0" smtClean="0"/>
              <a:t> Indonesia </a:t>
            </a:r>
            <a:endParaRPr lang="en-US" sz="2800" dirty="0" smtClean="0"/>
          </a:p>
          <a:p>
            <a:r>
              <a:rPr lang="fi-FI" sz="2800" dirty="0" smtClean="0"/>
              <a:t>Drs</a:t>
            </a:r>
            <a:r>
              <a:rPr lang="fi-FI" sz="2800" dirty="0" smtClean="0"/>
              <a:t>. H. Dedi Junaedi, M.Si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smtClean="0"/>
              <a:t>Hotel Oval, Jl. </a:t>
            </a:r>
            <a:r>
              <a:rPr lang="en-US" sz="2800" dirty="0" err="1" smtClean="0"/>
              <a:t>Diponegoro</a:t>
            </a:r>
            <a:r>
              <a:rPr lang="en-US" sz="2800" dirty="0" smtClean="0"/>
              <a:t> Surabaya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diikuti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Pengurus</a:t>
            </a:r>
            <a:r>
              <a:rPr lang="en-US" sz="2800" dirty="0" smtClean="0"/>
              <a:t> Daerah IPI </a:t>
            </a:r>
            <a:r>
              <a:rPr lang="en-US" sz="2800" dirty="0" err="1" smtClean="0"/>
              <a:t>Jatim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disaksikan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Pengurus</a:t>
            </a:r>
            <a:r>
              <a:rPr lang="en-US" sz="2800" dirty="0" smtClean="0"/>
              <a:t> IPI </a:t>
            </a:r>
            <a:r>
              <a:rPr lang="en-US" sz="2800" dirty="0" err="1" smtClean="0"/>
              <a:t>Kabupaten</a:t>
            </a:r>
            <a:r>
              <a:rPr lang="en-US" sz="2800" dirty="0" smtClean="0"/>
              <a:t>/Kota </a:t>
            </a:r>
            <a:r>
              <a:rPr lang="en-US" sz="2800" dirty="0" smtClean="0"/>
              <a:t>  se </a:t>
            </a:r>
            <a:r>
              <a:rPr lang="en-US" sz="2800" dirty="0" err="1" smtClean="0"/>
              <a:t>Jawa</a:t>
            </a:r>
            <a:r>
              <a:rPr lang="en-US" sz="2800" dirty="0" smtClean="0"/>
              <a:t> </a:t>
            </a:r>
            <a:r>
              <a:rPr lang="en-US" sz="2800" dirty="0" err="1" smtClean="0"/>
              <a:t>Timur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8382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err="1" smtClean="0"/>
              <a:t>Pelantikan</a:t>
            </a:r>
            <a:r>
              <a:rPr lang="en-US" sz="1600" dirty="0" smtClean="0"/>
              <a:t> </a:t>
            </a:r>
            <a:r>
              <a:rPr lang="en-US" b="1" dirty="0" smtClean="0"/>
              <a:t>IPI </a:t>
            </a:r>
            <a:r>
              <a:rPr lang="en-US" b="1" dirty="0" err="1" smtClean="0"/>
              <a:t>Jatim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id-ID" sz="2400" b="1" dirty="0"/>
              <a:t>Pembentukan dan Pelantikan </a:t>
            </a:r>
            <a:r>
              <a:rPr lang="en-US" sz="2400" b="1" dirty="0" err="1"/>
              <a:t>Kepengurusan</a:t>
            </a:r>
            <a:r>
              <a:rPr lang="en-US" sz="2400" b="1" dirty="0"/>
              <a:t> </a:t>
            </a:r>
            <a:r>
              <a:rPr lang="id-ID" sz="2400" b="1" dirty="0"/>
              <a:t>IPI Daerah Kabupaten/Kota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sz="2000" dirty="0" smtClean="0"/>
              <a:t>Melakukan koordinasi</a:t>
            </a:r>
            <a:r>
              <a:rPr lang="id-ID" sz="2000" b="1" dirty="0" smtClean="0"/>
              <a:t> </a:t>
            </a:r>
            <a:r>
              <a:rPr lang="id-ID" sz="2000" dirty="0" smtClean="0"/>
              <a:t>dengan</a:t>
            </a:r>
            <a:r>
              <a:rPr lang="id-ID" sz="2000" b="1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id-ID" sz="2000" dirty="0" smtClean="0"/>
              <a:t>Perpustakaan dan Kearsipan Provinsi Jawa Timur melalui Bupati/Walikota masing-masing daerah dalam penyebaran edaran ke </a:t>
            </a:r>
            <a:r>
              <a:rPr lang="en-US" sz="2000" dirty="0" err="1" smtClean="0"/>
              <a:t>Dinas</a:t>
            </a:r>
            <a:r>
              <a:rPr lang="id-ID" sz="2000" dirty="0" smtClean="0"/>
              <a:t> Perpustakaan untuk segera melaksanakan pembentukan Kepengurusan IPI Kabupaten/Kota di masing-masing wilayahnya. </a:t>
            </a: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terbentuk</a:t>
            </a:r>
            <a:r>
              <a:rPr lang="en-US" sz="2000" dirty="0" smtClean="0"/>
              <a:t> </a:t>
            </a:r>
            <a:r>
              <a:rPr lang="en-US" sz="2000" b="1" dirty="0" smtClean="0"/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38 </a:t>
            </a:r>
            <a:r>
              <a:rPr lang="en-US" sz="2000" dirty="0" err="1" smtClean="0"/>
              <a:t>kepengurusan</a:t>
            </a:r>
            <a:r>
              <a:rPr lang="en-US" sz="2000" dirty="0" smtClean="0"/>
              <a:t> IPI </a:t>
            </a:r>
            <a:r>
              <a:rPr lang="id-ID" sz="2000" dirty="0" smtClean="0"/>
              <a:t>Kabupaten/ Kota di Jawa Timur</a:t>
            </a:r>
            <a:r>
              <a:rPr lang="en-US" sz="20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err="1" smtClean="0"/>
              <a:t>Tahun</a:t>
            </a:r>
            <a:r>
              <a:rPr lang="en-US" sz="2000" dirty="0" smtClean="0"/>
              <a:t> 2016 - </a:t>
            </a:r>
            <a:r>
              <a:rPr lang="en-US" sz="2000" dirty="0" err="1" smtClean="0"/>
              <a:t>Pengukuhan</a:t>
            </a:r>
            <a:r>
              <a:rPr lang="id-ID" sz="2000" dirty="0" smtClean="0"/>
              <a:t>/melantik </a:t>
            </a:r>
            <a:r>
              <a:rPr lang="id-ID" sz="2000" b="1" dirty="0" smtClean="0"/>
              <a:t>5</a:t>
            </a:r>
            <a:r>
              <a:rPr lang="id-ID" sz="2000" dirty="0" smtClean="0"/>
              <a:t> dari 38 Kepengurusan IPI Kabupaten/Kota di Jawa Timur:</a:t>
            </a:r>
            <a:r>
              <a:rPr lang="id-ID" sz="2000" b="1" dirty="0" smtClean="0"/>
              <a:t> </a:t>
            </a:r>
            <a:r>
              <a:rPr lang="en-US" sz="2000" b="1" dirty="0" smtClean="0"/>
              <a:t>Kota</a:t>
            </a:r>
            <a:r>
              <a:rPr lang="en-US" sz="2000" dirty="0" smtClean="0"/>
              <a:t> </a:t>
            </a:r>
            <a:r>
              <a:rPr lang="en-US" sz="2000" b="1" dirty="0" smtClean="0"/>
              <a:t>Surabaya</a:t>
            </a:r>
            <a:r>
              <a:rPr lang="en-US" sz="2000" dirty="0" smtClean="0"/>
              <a:t>, </a:t>
            </a:r>
            <a:r>
              <a:rPr lang="en-US" sz="2000" b="1" dirty="0" smtClean="0"/>
              <a:t>Kota Malang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Kabupaten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Pamekasan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Kabupaten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Probolingg</a:t>
            </a:r>
            <a:r>
              <a:rPr lang="id-ID" sz="2000" b="1" dirty="0" smtClean="0"/>
              <a:t>o</a:t>
            </a:r>
            <a:r>
              <a:rPr lang="id-ID" sz="2000" dirty="0" smtClean="0"/>
              <a:t> </a:t>
            </a:r>
            <a:r>
              <a:rPr lang="id-ID" sz="2000" b="1" dirty="0" smtClean="0"/>
              <a:t>Kabupaten Banyuwangi</a:t>
            </a:r>
            <a:r>
              <a:rPr lang="en-US" sz="20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err="1" smtClean="0"/>
              <a:t>Tahun</a:t>
            </a:r>
            <a:r>
              <a:rPr lang="en-US" sz="2000" dirty="0" smtClean="0"/>
              <a:t> 2018 - </a:t>
            </a:r>
            <a:r>
              <a:rPr lang="en-US" sz="2000" dirty="0" err="1" smtClean="0"/>
              <a:t>Pengukuhan</a:t>
            </a:r>
            <a:r>
              <a:rPr lang="id-ID" sz="2000" dirty="0" smtClean="0"/>
              <a:t>/melantik </a:t>
            </a:r>
            <a:r>
              <a:rPr lang="en-US" sz="2000" dirty="0" smtClean="0"/>
              <a:t>yang ke-6</a:t>
            </a:r>
            <a:r>
              <a:rPr lang="id-ID" sz="2000" dirty="0" smtClean="0"/>
              <a:t> Kepengurusan IPI</a:t>
            </a:r>
            <a:r>
              <a:rPr lang="en-US" sz="2000" dirty="0" smtClean="0"/>
              <a:t>: </a:t>
            </a:r>
            <a:r>
              <a:rPr lang="id-ID" sz="2000" b="1" dirty="0" smtClean="0"/>
              <a:t>Kabupaten </a:t>
            </a:r>
            <a:r>
              <a:rPr lang="en-US" sz="2000" b="1" dirty="0" err="1" smtClean="0"/>
              <a:t>Sidoarjo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25 </a:t>
            </a:r>
            <a:r>
              <a:rPr lang="en-US" sz="2000" dirty="0" err="1" smtClean="0"/>
              <a:t>Juni</a:t>
            </a:r>
            <a:r>
              <a:rPr lang="en-US" sz="2000" dirty="0" smtClean="0"/>
              <a:t> 2018</a:t>
            </a:r>
          </a:p>
          <a:p>
            <a:r>
              <a:rPr lang="en-US" sz="2000" b="1" dirty="0" smtClean="0"/>
              <a:t> </a:t>
            </a:r>
            <a:endParaRPr lang="en-US" sz="20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pPr lvl="1"/>
            <a:r>
              <a:rPr lang="x-none" sz="2400" b="1"/>
              <a:t>Rapat Koordinasi</a:t>
            </a:r>
            <a:r>
              <a:rPr lang="en-US" sz="2400" b="1" dirty="0"/>
              <a:t> Intern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362200" y="1295400"/>
            <a:ext cx="6324600" cy="5105400"/>
          </a:xfrm>
        </p:spPr>
        <p:txBody>
          <a:bodyPr/>
          <a:lstStyle/>
          <a:p>
            <a:pPr lvl="0"/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fi-FI" sz="2400" dirty="0" smtClean="0"/>
              <a:t>2015 </a:t>
            </a:r>
            <a:r>
              <a:rPr lang="en-US" sz="2400" dirty="0" smtClean="0"/>
              <a:t>= 2 kali  </a:t>
            </a:r>
          </a:p>
          <a:p>
            <a:pPr lvl="0"/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fi-FI" sz="2400" dirty="0" smtClean="0"/>
              <a:t>2016 </a:t>
            </a:r>
            <a:r>
              <a:rPr lang="en-US" sz="2400" dirty="0" smtClean="0"/>
              <a:t>= 4 kali</a:t>
            </a:r>
          </a:p>
          <a:p>
            <a:pPr lvl="0"/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fi-FI" sz="2400" dirty="0" smtClean="0"/>
              <a:t>2017 </a:t>
            </a:r>
            <a:r>
              <a:rPr lang="en-US" sz="2400" dirty="0" smtClean="0"/>
              <a:t>= 7 kali</a:t>
            </a:r>
          </a:p>
          <a:p>
            <a:pPr lvl="0"/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fi-FI" sz="2400" dirty="0" smtClean="0"/>
              <a:t>2018 </a:t>
            </a:r>
            <a:r>
              <a:rPr lang="en-US" sz="2400" dirty="0" smtClean="0"/>
              <a:t>= 10 kali</a:t>
            </a:r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id-ID" sz="2400" b="1" dirty="0"/>
              <a:t>Tur</a:t>
            </a:r>
            <a:r>
              <a:rPr lang="en-US" sz="2400" b="1" dirty="0" err="1"/>
              <a:t>utserta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Rakerpus</a:t>
            </a:r>
            <a:r>
              <a:rPr lang="en-US" sz="2400" b="1" dirty="0"/>
              <a:t> IPI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Kongres</a:t>
            </a:r>
            <a:r>
              <a:rPr lang="en-US" sz="2400" b="1" dirty="0"/>
              <a:t> IPI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344488" lvl="0" indent="-344488">
              <a:buFont typeface="Arial" pitchFamily="34" charset="0"/>
              <a:buChar char="•"/>
            </a:pP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fi-FI" sz="2400" dirty="0" smtClean="0"/>
              <a:t>2016 </a:t>
            </a:r>
            <a:r>
              <a:rPr lang="x-none" sz="2400" smtClean="0"/>
              <a:t>Rakerpus IPI X</a:t>
            </a:r>
            <a:r>
              <a:rPr lang="id-ID" sz="2400" dirty="0" smtClean="0"/>
              <a:t>X </a:t>
            </a:r>
            <a:r>
              <a:rPr lang="x-none" sz="2400" smtClean="0"/>
              <a:t>dan </a:t>
            </a:r>
            <a:r>
              <a:rPr lang="x-none" sz="2400" smtClean="0"/>
              <a:t>Seminar </a:t>
            </a:r>
            <a:r>
              <a:rPr lang="x-none" sz="2400" smtClean="0"/>
              <a:t>Ilmiah </a:t>
            </a:r>
            <a:r>
              <a:rPr lang="en-US" sz="2400" dirty="0" smtClean="0"/>
              <a:t>      </a:t>
            </a:r>
            <a:r>
              <a:rPr lang="x-none" sz="2400" smtClean="0"/>
              <a:t>Nasional </a:t>
            </a:r>
            <a:r>
              <a:rPr lang="x-none" sz="2400" smtClean="0"/>
              <a:t>201</a:t>
            </a:r>
            <a:r>
              <a:rPr lang="id-ID" sz="2400" dirty="0" smtClean="0"/>
              <a:t>6 di Bandung </a:t>
            </a:r>
            <a:endParaRPr lang="en-US" sz="2400" dirty="0" smtClean="0"/>
          </a:p>
          <a:p>
            <a:pPr marL="344488" lvl="0" indent="-344488">
              <a:buFont typeface="Arial" pitchFamily="34" charset="0"/>
              <a:buChar char="•"/>
            </a:pP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fi-FI" sz="2400" dirty="0" smtClean="0"/>
              <a:t>2017 </a:t>
            </a:r>
            <a:r>
              <a:rPr lang="x-none" sz="2400" smtClean="0"/>
              <a:t>Rakerpus IPI X</a:t>
            </a:r>
            <a:r>
              <a:rPr lang="id-ID" sz="2400" dirty="0" smtClean="0"/>
              <a:t>X</a:t>
            </a:r>
            <a:r>
              <a:rPr lang="x-none" sz="2400" smtClean="0"/>
              <a:t>I  dan Seminar </a:t>
            </a:r>
            <a:r>
              <a:rPr lang="x-none" sz="2400" smtClean="0"/>
              <a:t>Ilmiah </a:t>
            </a:r>
            <a:r>
              <a:rPr lang="en-US" sz="2400" dirty="0" smtClean="0"/>
              <a:t>    </a:t>
            </a:r>
            <a:r>
              <a:rPr lang="x-none" sz="2400" smtClean="0"/>
              <a:t>Nasional </a:t>
            </a:r>
            <a:r>
              <a:rPr lang="x-none" sz="2400" smtClean="0"/>
              <a:t>2017</a:t>
            </a:r>
            <a:r>
              <a:rPr lang="id-ID" sz="2400" dirty="0" smtClean="0"/>
              <a:t> di </a:t>
            </a:r>
            <a:r>
              <a:rPr lang="x-none" sz="2400" smtClean="0"/>
              <a:t>Yogyakarta</a:t>
            </a:r>
            <a:endParaRPr lang="en-US" sz="2400" dirty="0" smtClean="0"/>
          </a:p>
          <a:p>
            <a:pPr marL="344488" lvl="0" indent="-344488">
              <a:buFont typeface="Arial" pitchFamily="34" charset="0"/>
              <a:buChar char="•"/>
            </a:pP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fi-FI" sz="2400" dirty="0" smtClean="0"/>
              <a:t>2018 </a:t>
            </a:r>
            <a:r>
              <a:rPr lang="en-US" sz="2400" dirty="0" err="1" smtClean="0"/>
              <a:t>Kongres</a:t>
            </a:r>
            <a:r>
              <a:rPr lang="x-none" sz="2400" smtClean="0"/>
              <a:t> IPI XI</a:t>
            </a:r>
            <a:r>
              <a:rPr lang="en-US" sz="2400" dirty="0" smtClean="0"/>
              <a:t>V </a:t>
            </a:r>
            <a:r>
              <a:rPr lang="x-none" sz="2400" smtClean="0"/>
              <a:t>dan Seminar </a:t>
            </a:r>
            <a:r>
              <a:rPr lang="x-none" sz="2400" smtClean="0"/>
              <a:t>Ilmiah </a:t>
            </a:r>
            <a:r>
              <a:rPr lang="en-US" sz="2400" dirty="0" smtClean="0"/>
              <a:t>    </a:t>
            </a:r>
            <a:r>
              <a:rPr lang="x-none" sz="2400" smtClean="0"/>
              <a:t>Nasional </a:t>
            </a:r>
            <a:r>
              <a:rPr lang="x-none" sz="2400" smtClean="0"/>
              <a:t>201</a:t>
            </a:r>
            <a:r>
              <a:rPr lang="en-US" sz="2400" dirty="0" smtClean="0"/>
              <a:t>8 </a:t>
            </a:r>
            <a:r>
              <a:rPr lang="en-US" sz="2400" dirty="0" err="1" smtClean="0"/>
              <a:t>di</a:t>
            </a:r>
            <a:r>
              <a:rPr lang="en-US" sz="2400" dirty="0" smtClean="0"/>
              <a:t> Surabaya</a:t>
            </a:r>
          </a:p>
          <a:p>
            <a:pPr marL="344488" lvl="0" indent="-344488">
              <a:buFont typeface="Arial" pitchFamily="34" charset="0"/>
              <a:buChar char="•"/>
            </a:pP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penyelenggara</a:t>
            </a:r>
            <a:r>
              <a:rPr lang="en-US" sz="2400" dirty="0" smtClean="0"/>
              <a:t> </a:t>
            </a:r>
            <a:r>
              <a:rPr lang="en-US" sz="2400" dirty="0" err="1" smtClean="0"/>
              <a:t>Kongres</a:t>
            </a:r>
            <a:r>
              <a:rPr lang="x-none" sz="2400" smtClean="0"/>
              <a:t> IPI XI</a:t>
            </a:r>
            <a:r>
              <a:rPr lang="en-US" sz="2400" dirty="0" smtClean="0"/>
              <a:t>V </a:t>
            </a:r>
            <a:r>
              <a:rPr lang="x-none" sz="2400" smtClean="0"/>
              <a:t>dan </a:t>
            </a:r>
            <a:r>
              <a:rPr lang="en-US" sz="2400" dirty="0" smtClean="0"/>
              <a:t>         </a:t>
            </a:r>
            <a:r>
              <a:rPr lang="x-none" sz="2400" smtClean="0"/>
              <a:t>Seminar </a:t>
            </a:r>
            <a:r>
              <a:rPr lang="x-none" sz="2400" smtClean="0"/>
              <a:t>Ilmiah Nasional 201</a:t>
            </a:r>
            <a:r>
              <a:rPr lang="en-US" sz="2400" dirty="0" smtClean="0"/>
              <a:t>8</a:t>
            </a:r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51816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id-ID" sz="2400" b="1" dirty="0"/>
              <a:t>K</a:t>
            </a:r>
            <a:r>
              <a:rPr lang="en-US" sz="2400" b="1" dirty="0"/>
              <a:t>e</a:t>
            </a:r>
            <a:r>
              <a:rPr lang="id-ID" sz="2400" b="1" dirty="0"/>
              <a:t>rjasama dan </a:t>
            </a:r>
            <a:r>
              <a:rPr lang="en-US" sz="2400" b="1" dirty="0" err="1"/>
              <a:t>Koordinasi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Kepustakawanan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344488" lvl="2" indent="-344488"/>
            <a:r>
              <a:rPr lang="id-ID" dirty="0" smtClean="0"/>
              <a:t>Sebagai Tim Juri Lomba Perpustakaan Sekolah di Kantor Perpustakaan dan Arsip Kabupaten Gresik pada Senin 21 Maret 2016, dan Senin 28 Maret 2016</a:t>
            </a:r>
            <a:endParaRPr lang="en-US" sz="2000" dirty="0" smtClean="0"/>
          </a:p>
          <a:p>
            <a:pPr marL="344488" lvl="2" indent="-344488"/>
            <a:r>
              <a:rPr lang="id-ID" dirty="0" smtClean="0"/>
              <a:t>Sebagai </a:t>
            </a:r>
            <a:r>
              <a:rPr lang="id-ID" dirty="0" smtClean="0"/>
              <a:t>Tim Juri Lomba Mendongeng di Kantor Perpustakaan dan Arsip Kota Mojokerto. Selasa 29 Maret 2016</a:t>
            </a:r>
            <a:endParaRPr lang="en-US" sz="2000" dirty="0" smtClean="0"/>
          </a:p>
          <a:p>
            <a:pPr marL="344488" lvl="2" indent="-344488"/>
            <a:r>
              <a:rPr lang="id-ID" dirty="0" smtClean="0"/>
              <a:t>Sebagai Narasumber dalam Diklat Calon Kepala Perpustakaan Sekolah/Madrasyah 2016. Kerjasama dengan Fakultas Vokasi D3 Teknisi Perpustakaan Universitas Airlangga dan Rumah Kreatif serta. Angkatan I: Januari 2016,  Angkatan II: Maret 2016 Angkatan III: 7 – 13 April 2016, Angkatan IV: Agustus 2016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51816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id-ID" sz="2400" b="1" dirty="0"/>
              <a:t>K</a:t>
            </a:r>
            <a:r>
              <a:rPr lang="en-US" sz="2400" b="1" dirty="0"/>
              <a:t>e</a:t>
            </a:r>
            <a:r>
              <a:rPr lang="id-ID" sz="2400" b="1" dirty="0"/>
              <a:t>rjasama dan </a:t>
            </a:r>
            <a:r>
              <a:rPr lang="en-US" sz="2400" b="1" dirty="0" err="1"/>
              <a:t>Koordinasi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Kepustakawanan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290513" lvl="2" indent="-290513"/>
            <a:r>
              <a:rPr lang="id-ID" dirty="0" smtClean="0"/>
              <a:t>Kerjasama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Kristen Petra Surabaya </a:t>
            </a:r>
            <a:r>
              <a:rPr lang="en-US" dirty="0" err="1" smtClean="0"/>
              <a:t>mengadakan</a:t>
            </a:r>
            <a:r>
              <a:rPr lang="en-US" dirty="0" smtClean="0"/>
              <a:t>: </a:t>
            </a:r>
            <a:r>
              <a:rPr lang="en-US" dirty="0" err="1" smtClean="0"/>
              <a:t>Pameran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literasi</a:t>
            </a:r>
            <a:r>
              <a:rPr lang="en-US" dirty="0" smtClean="0"/>
              <a:t> - Surabaya Memory 2017</a:t>
            </a:r>
            <a:r>
              <a:rPr lang="en-US" b="1" dirty="0" smtClean="0"/>
              <a:t>, </a:t>
            </a:r>
            <a:r>
              <a:rPr lang="en-US" dirty="0" smtClean="0"/>
              <a:t>10–20 Mei 2017.</a:t>
            </a:r>
          </a:p>
          <a:p>
            <a:pPr marL="290513" lvl="2" indent="-290513"/>
            <a:r>
              <a:rPr lang="en-US" dirty="0" err="1" smtClean="0"/>
              <a:t>Bakti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IPI </a:t>
            </a:r>
            <a:r>
              <a:rPr lang="en-US" dirty="0" err="1" smtClean="0"/>
              <a:t>Jatim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TBM </a:t>
            </a:r>
            <a:r>
              <a:rPr lang="en-US" dirty="0" err="1" smtClean="0"/>
              <a:t>Kampung</a:t>
            </a:r>
            <a:r>
              <a:rPr lang="en-US" dirty="0" smtClean="0"/>
              <a:t> </a:t>
            </a:r>
            <a:r>
              <a:rPr lang="en-US" dirty="0" err="1" smtClean="0"/>
              <a:t>Genteng</a:t>
            </a:r>
            <a:r>
              <a:rPr lang="en-US" dirty="0" smtClean="0"/>
              <a:t> </a:t>
            </a:r>
            <a:r>
              <a:rPr lang="en-US" dirty="0" err="1" smtClean="0"/>
              <a:t>Candi</a:t>
            </a:r>
            <a:r>
              <a:rPr lang="en-US" dirty="0" smtClean="0"/>
              <a:t> Surabaya, 18 Mei 2017.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</a:p>
          <a:p>
            <a:pPr marL="290513" lvl="2" indent="-290513"/>
            <a:r>
              <a:rPr lang="id-ID" dirty="0" smtClean="0"/>
              <a:t>sebagai Tim Juri Lomba Mendongeng di </a:t>
            </a:r>
            <a:r>
              <a:rPr lang="en-US" dirty="0" smtClean="0"/>
              <a:t>Surabaya Memory 2017,</a:t>
            </a:r>
            <a:r>
              <a:rPr lang="en-US" b="1" dirty="0" smtClean="0"/>
              <a:t> </a:t>
            </a:r>
            <a:r>
              <a:rPr lang="en-US" dirty="0" smtClean="0"/>
              <a:t>11–19 Mei 2017.</a:t>
            </a:r>
          </a:p>
          <a:p>
            <a:pPr marL="290513" lvl="2" indent="-290513"/>
            <a:r>
              <a:rPr lang="id-ID" dirty="0" smtClean="0"/>
              <a:t>Kerjasama </a:t>
            </a:r>
            <a:r>
              <a:rPr lang="en-US" dirty="0" err="1" smtClean="0"/>
              <a:t>dengan</a:t>
            </a:r>
            <a:r>
              <a:rPr lang="en-US" dirty="0" smtClean="0"/>
              <a:t> Forum </a:t>
            </a:r>
            <a:r>
              <a:rPr lang="en-US" dirty="0" err="1" smtClean="0"/>
              <a:t>Literasi</a:t>
            </a:r>
            <a:r>
              <a:rPr lang="en-US" dirty="0" smtClean="0"/>
              <a:t>: Surabaya Historical Culture,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Dolanan</a:t>
            </a:r>
            <a:r>
              <a:rPr lang="en-US" dirty="0" smtClean="0"/>
              <a:t> </a:t>
            </a:r>
            <a:r>
              <a:rPr lang="en-US" dirty="0" err="1" smtClean="0"/>
              <a:t>Lawas</a:t>
            </a:r>
            <a:r>
              <a:rPr lang="en-US" dirty="0" smtClean="0"/>
              <a:t> Surabaya, </a:t>
            </a:r>
            <a:r>
              <a:rPr lang="en-US" dirty="0" err="1" smtClean="0"/>
              <a:t>Kumpul</a:t>
            </a:r>
            <a:r>
              <a:rPr lang="en-US" dirty="0" smtClean="0"/>
              <a:t> </a:t>
            </a:r>
            <a:r>
              <a:rPr lang="en-US" dirty="0" err="1" smtClean="0"/>
              <a:t>Dongeng</a:t>
            </a:r>
            <a:r>
              <a:rPr lang="en-US" dirty="0" smtClean="0"/>
              <a:t>, Pena </a:t>
            </a:r>
            <a:r>
              <a:rPr lang="en-US" dirty="0" err="1" smtClean="0"/>
              <a:t>Jawatimuran</a:t>
            </a:r>
            <a:r>
              <a:rPr lang="en-US" dirty="0" smtClean="0"/>
              <a:t> </a:t>
            </a:r>
            <a:r>
              <a:rPr lang="id-ID" dirty="0" smtClean="0"/>
              <a:t>dalam </a:t>
            </a:r>
            <a:r>
              <a:rPr lang="en-US" dirty="0" smtClean="0"/>
              <a:t>Surabaya Memory 2017, 10 – 20 Mei 2017.</a:t>
            </a:r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51816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id-ID" sz="2400" b="1" dirty="0"/>
              <a:t>K</a:t>
            </a:r>
            <a:r>
              <a:rPr lang="en-US" sz="2400" b="1" dirty="0"/>
              <a:t>e</a:t>
            </a:r>
            <a:r>
              <a:rPr lang="id-ID" sz="2400" b="1" dirty="0"/>
              <a:t>rjasama dan </a:t>
            </a:r>
            <a:r>
              <a:rPr lang="en-US" sz="2400" b="1" dirty="0" err="1"/>
              <a:t>Koordinasi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Kepustakawanan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290513" lvl="2" indent="-290513"/>
            <a:r>
              <a:rPr lang="en-US" dirty="0" err="1" smtClean="0"/>
              <a:t>narasumber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Gresik, 15 Mei 2017.</a:t>
            </a:r>
          </a:p>
          <a:p>
            <a:pPr marL="290513" lvl="2" indent="-290513"/>
            <a:r>
              <a:rPr lang="id-ID" dirty="0" smtClean="0"/>
              <a:t>Kerjasama </a:t>
            </a:r>
            <a:r>
              <a:rPr lang="en-US" dirty="0" err="1" smtClean="0"/>
              <a:t>dengan</a:t>
            </a:r>
            <a:r>
              <a:rPr lang="en-US" dirty="0" smtClean="0"/>
              <a:t> Forum </a:t>
            </a:r>
            <a:r>
              <a:rPr lang="en-US" dirty="0" err="1" smtClean="0"/>
              <a:t>Kumpul</a:t>
            </a:r>
            <a:r>
              <a:rPr lang="en-US" dirty="0" smtClean="0"/>
              <a:t> </a:t>
            </a:r>
            <a:r>
              <a:rPr lang="en-US" dirty="0" err="1" smtClean="0"/>
              <a:t>Dongeng</a:t>
            </a:r>
            <a:r>
              <a:rPr lang="en-US" dirty="0" smtClean="0"/>
              <a:t> </a:t>
            </a:r>
            <a:r>
              <a:rPr lang="id-ID" dirty="0" smtClean="0"/>
              <a:t>dalam </a:t>
            </a:r>
            <a:r>
              <a:rPr lang="en-US" dirty="0" smtClean="0"/>
              <a:t>seminar/workshop </a:t>
            </a:r>
            <a:r>
              <a:rPr lang="en-US" dirty="0" err="1" smtClean="0"/>
              <a:t>dongeng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dongeng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Kearsipan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Minggu-minggu</a:t>
            </a:r>
            <a:r>
              <a:rPr lang="en-US" dirty="0" smtClean="0"/>
              <a:t> III.</a:t>
            </a:r>
          </a:p>
          <a:p>
            <a:pPr marL="290513" lvl="2" indent="-290513"/>
            <a:r>
              <a:rPr lang="id-ID" dirty="0" smtClean="0"/>
              <a:t>Kerjasama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Kristen Petra Surabaya </a:t>
            </a:r>
            <a:r>
              <a:rPr lang="en-US" dirty="0" err="1" smtClean="0"/>
              <a:t>mengadakan</a:t>
            </a:r>
            <a:r>
              <a:rPr lang="en-US" dirty="0" smtClean="0"/>
              <a:t>: Seminar </a:t>
            </a:r>
            <a:r>
              <a:rPr lang="en-US" dirty="0" err="1" smtClean="0"/>
              <a:t>Ruang</a:t>
            </a:r>
            <a:r>
              <a:rPr lang="en-US" dirty="0" smtClean="0"/>
              <a:t> Ramah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Disabilitas</a:t>
            </a:r>
            <a:r>
              <a:rPr lang="en-US" b="1" dirty="0" smtClean="0"/>
              <a:t>,</a:t>
            </a:r>
            <a:r>
              <a:rPr lang="en-US" dirty="0" smtClean="0"/>
              <a:t> 4 September 2017</a:t>
            </a:r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51816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id-ID" sz="2400" b="1" dirty="0"/>
              <a:t>K</a:t>
            </a:r>
            <a:r>
              <a:rPr lang="en-US" sz="2400" b="1" dirty="0"/>
              <a:t>e</a:t>
            </a:r>
            <a:r>
              <a:rPr lang="id-ID" sz="2400" b="1" dirty="0"/>
              <a:t>rjasama dan </a:t>
            </a:r>
            <a:r>
              <a:rPr lang="en-US" sz="2400" b="1" dirty="0" err="1"/>
              <a:t>Koordinasi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Kepustakawanan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515938" lvl="2" indent="-396875"/>
            <a:r>
              <a:rPr lang="en-US" sz="2000" dirty="0" err="1" smtClean="0"/>
              <a:t>Narasumber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Rapat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IPI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Sidoarjo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10 April 2018, (</a:t>
            </a:r>
            <a:r>
              <a:rPr lang="en-US" sz="2000" dirty="0" err="1" smtClean="0"/>
              <a:t>Sdri</a:t>
            </a:r>
            <a:r>
              <a:rPr lang="en-US" sz="2000" dirty="0" smtClean="0"/>
              <a:t>. </a:t>
            </a:r>
            <a:r>
              <a:rPr lang="en-US" sz="2000" dirty="0" err="1" smtClean="0"/>
              <a:t>Dyana</a:t>
            </a:r>
            <a:r>
              <a:rPr lang="en-US" sz="2000" dirty="0" smtClean="0"/>
              <a:t> </a:t>
            </a:r>
            <a:r>
              <a:rPr lang="en-US" sz="2000" dirty="0" err="1" smtClean="0"/>
              <a:t>Purwandini</a:t>
            </a:r>
            <a:r>
              <a:rPr lang="en-US" sz="2000" dirty="0" smtClean="0"/>
              <a:t>, S.IIP.).</a:t>
            </a:r>
          </a:p>
          <a:p>
            <a:pPr marL="515938" lvl="2" indent="-396875"/>
            <a:r>
              <a:rPr lang="id-ID" sz="2000" dirty="0" smtClean="0"/>
              <a:t>Kerjasama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 </a:t>
            </a:r>
            <a:r>
              <a:rPr lang="en-US" sz="2000" dirty="0" err="1" smtClean="0"/>
              <a:t>Provinsi</a:t>
            </a:r>
            <a:r>
              <a:rPr lang="en-US" sz="2000" dirty="0" smtClean="0"/>
              <a:t> </a:t>
            </a:r>
            <a:r>
              <a:rPr lang="en-US" sz="2000" dirty="0" err="1" smtClean="0"/>
              <a:t>Jawa</a:t>
            </a:r>
            <a:r>
              <a:rPr lang="en-US" sz="2000" dirty="0" smtClean="0"/>
              <a:t> </a:t>
            </a:r>
            <a:r>
              <a:rPr lang="en-US" sz="2000" dirty="0" err="1" smtClean="0"/>
              <a:t>Timur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kepustakawanan</a:t>
            </a:r>
            <a:r>
              <a:rPr lang="id-ID" sz="2000" dirty="0" smtClean="0"/>
              <a:t>, </a:t>
            </a:r>
            <a:r>
              <a:rPr lang="en-US" sz="2000" dirty="0" err="1" smtClean="0"/>
              <a:t>Narasumber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Bimbingan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PK-PLK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2018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19 </a:t>
            </a:r>
            <a:r>
              <a:rPr lang="en-US" sz="2000" dirty="0" err="1" smtClean="0"/>
              <a:t>s.d</a:t>
            </a:r>
            <a:r>
              <a:rPr lang="en-US" sz="2000" dirty="0" smtClean="0"/>
              <a:t> 22 April 2018, (</a:t>
            </a:r>
            <a:r>
              <a:rPr lang="en-US" sz="2000" dirty="0" err="1" smtClean="0"/>
              <a:t>Sdr</a:t>
            </a:r>
            <a:r>
              <a:rPr lang="en-US" sz="2000" dirty="0" smtClean="0"/>
              <a:t>. </a:t>
            </a:r>
            <a:r>
              <a:rPr lang="en-US" sz="2000" dirty="0" err="1" smtClean="0"/>
              <a:t>Sujarwo</a:t>
            </a:r>
            <a:r>
              <a:rPr lang="en-US" sz="2000" dirty="0" smtClean="0"/>
              <a:t>, </a:t>
            </a:r>
            <a:r>
              <a:rPr lang="en-US" sz="2000" dirty="0" err="1" smtClean="0"/>
              <a:t>S.Sos</a:t>
            </a:r>
            <a:r>
              <a:rPr lang="en-US" sz="2000" dirty="0" smtClean="0"/>
              <a:t>., </a:t>
            </a:r>
            <a:r>
              <a:rPr lang="en-US" sz="2000" dirty="0" err="1" smtClean="0"/>
              <a:t>M.Si</a:t>
            </a:r>
            <a:r>
              <a:rPr lang="en-US" sz="2000" dirty="0" smtClean="0"/>
              <a:t>.)</a:t>
            </a:r>
          </a:p>
          <a:p>
            <a:pPr marL="515938" lvl="2" indent="-396875"/>
            <a:r>
              <a:rPr lang="id-ID" sz="2000" dirty="0" smtClean="0"/>
              <a:t>Kerjasama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Kearsipan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Sidoarjo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kepustakawanan</a:t>
            </a:r>
            <a:r>
              <a:rPr lang="id-ID" sz="2000" dirty="0" smtClean="0"/>
              <a:t>, </a:t>
            </a:r>
            <a:r>
              <a:rPr lang="en-US" sz="2000" dirty="0" err="1" smtClean="0"/>
              <a:t>Narasumber</a:t>
            </a:r>
            <a:r>
              <a:rPr lang="en-US" sz="2000" dirty="0" smtClean="0"/>
              <a:t>   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Rapat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IPI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Sidoarjo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14 </a:t>
            </a:r>
            <a:r>
              <a:rPr lang="en-US" sz="2000" dirty="0" err="1" smtClean="0"/>
              <a:t>Pebruari</a:t>
            </a:r>
            <a:r>
              <a:rPr lang="en-US" sz="2000" dirty="0" smtClean="0"/>
              <a:t> 2018, (</a:t>
            </a:r>
            <a:r>
              <a:rPr lang="en-US" sz="2000" dirty="0" err="1" smtClean="0"/>
              <a:t>Sdri</a:t>
            </a:r>
            <a:r>
              <a:rPr lang="en-US" sz="2000" dirty="0" smtClean="0"/>
              <a:t>. </a:t>
            </a:r>
            <a:r>
              <a:rPr lang="en-US" sz="2000" dirty="0" err="1" smtClean="0"/>
              <a:t>Fahriyah</a:t>
            </a:r>
            <a:r>
              <a:rPr lang="en-US" sz="2000" dirty="0" smtClean="0"/>
              <a:t>, </a:t>
            </a:r>
            <a:r>
              <a:rPr lang="en-US" sz="2000" dirty="0" err="1" smtClean="0"/>
              <a:t>S.Sos</a:t>
            </a:r>
            <a:r>
              <a:rPr lang="en-US" sz="2000" dirty="0" smtClean="0"/>
              <a:t>., MA.)</a:t>
            </a:r>
          </a:p>
          <a:p>
            <a:pPr marL="515938" lvl="2" indent="-396875"/>
            <a:r>
              <a:rPr lang="id-ID" sz="2000" dirty="0" smtClean="0"/>
              <a:t>Kerjasama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Kearsipan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Sidoarjo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kepustakawanan</a:t>
            </a:r>
            <a:r>
              <a:rPr lang="id-ID" sz="2000" dirty="0" smtClean="0"/>
              <a:t>,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Narasumber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Pelantikan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Pengurus</a:t>
            </a:r>
            <a:r>
              <a:rPr lang="en-US" sz="2000" dirty="0" smtClean="0"/>
              <a:t> </a:t>
            </a:r>
            <a:r>
              <a:rPr lang="en-US" sz="2000" dirty="0" err="1" smtClean="0"/>
              <a:t>Cabang</a:t>
            </a:r>
            <a:r>
              <a:rPr lang="en-US" sz="2000" dirty="0" smtClean="0"/>
              <a:t> </a:t>
            </a:r>
            <a:r>
              <a:rPr lang="en-US" sz="2000" dirty="0" err="1" smtClean="0"/>
              <a:t>lkatan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Pustakawan</a:t>
            </a:r>
            <a:r>
              <a:rPr lang="en-US" sz="2000" dirty="0" smtClean="0"/>
              <a:t> Indonesia (IPI)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Sidoarjo</a:t>
            </a:r>
            <a:r>
              <a:rPr lang="en-US" sz="2000" dirty="0" smtClean="0"/>
              <a:t>,  25 </a:t>
            </a:r>
            <a:r>
              <a:rPr lang="en-US" sz="2000" dirty="0" err="1" smtClean="0"/>
              <a:t>Juni</a:t>
            </a:r>
            <a:r>
              <a:rPr lang="en-US" sz="2000" dirty="0" smtClean="0"/>
              <a:t> 2018 (</a:t>
            </a:r>
            <a:r>
              <a:rPr lang="en-US" sz="2000" dirty="0" err="1" smtClean="0"/>
              <a:t>Sdr</a:t>
            </a:r>
            <a:r>
              <a:rPr lang="en-US" sz="2000" dirty="0" smtClean="0"/>
              <a:t>. Drs. </a:t>
            </a:r>
            <a:r>
              <a:rPr lang="en-US" sz="2000" dirty="0" err="1" smtClean="0"/>
              <a:t>Hasto</a:t>
            </a:r>
            <a:r>
              <a:rPr lang="en-US" sz="2000" dirty="0" smtClean="0"/>
              <a:t> </a:t>
            </a:r>
            <a:r>
              <a:rPr lang="en-US" sz="2000" dirty="0" err="1" smtClean="0"/>
              <a:t>Hendarto</a:t>
            </a:r>
            <a:r>
              <a:rPr lang="en-US" sz="2000" dirty="0" smtClean="0"/>
              <a:t>, MM.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Sdr</a:t>
            </a:r>
            <a:r>
              <a:rPr lang="en-US" sz="2000" dirty="0" smtClean="0"/>
              <a:t>. </a:t>
            </a:r>
            <a:r>
              <a:rPr lang="en-US" sz="2000" dirty="0" err="1" smtClean="0"/>
              <a:t>Sujarwo</a:t>
            </a:r>
            <a:r>
              <a:rPr lang="en-US" sz="2000" dirty="0" smtClean="0"/>
              <a:t>, </a:t>
            </a:r>
            <a:r>
              <a:rPr lang="en-US" sz="2000" dirty="0" err="1" smtClean="0"/>
              <a:t>S.Sos</a:t>
            </a:r>
            <a:r>
              <a:rPr lang="en-US" sz="2000" dirty="0" smtClean="0"/>
              <a:t>., </a:t>
            </a:r>
            <a:r>
              <a:rPr lang="en-US" sz="2000" dirty="0" err="1" smtClean="0"/>
              <a:t>M.Si</a:t>
            </a:r>
            <a:r>
              <a:rPr lang="en-US" sz="2000" dirty="0" smtClean="0"/>
              <a:t>.)</a:t>
            </a:r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5181600" cy="1069514"/>
          </a:xfrm>
        </p:spPr>
        <p:txBody>
          <a:bodyPr/>
          <a:lstStyle/>
          <a:p>
            <a:pPr lvl="1" algn="l" rtl="0" latinLnBrk="1">
              <a:spcBef>
                <a:spcPct val="0"/>
              </a:spcBef>
            </a:pPr>
            <a:r>
              <a:rPr lang="id-ID" sz="2400" b="1" dirty="0"/>
              <a:t>K</a:t>
            </a:r>
            <a:r>
              <a:rPr lang="en-US" sz="2400" b="1" dirty="0"/>
              <a:t>e</a:t>
            </a:r>
            <a:r>
              <a:rPr lang="id-ID" sz="2400" b="1" dirty="0"/>
              <a:t>rjasama dan </a:t>
            </a:r>
            <a:r>
              <a:rPr lang="en-US" sz="2400" b="1" dirty="0" err="1"/>
              <a:t>Koordinasi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Kepustakawanan</a:t>
            </a:r>
            <a:endParaRPr lang="ko-KR" alt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marL="515938" lvl="2" indent="-396875"/>
            <a:r>
              <a:rPr lang="id-ID" sz="2000" dirty="0" smtClean="0"/>
              <a:t>Kerjasama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Kearsipan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Sidoarjo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kepustakawanan</a:t>
            </a:r>
            <a:r>
              <a:rPr lang="id-ID" sz="2000" dirty="0" smtClean="0"/>
              <a:t>, menugaskan pengurus IPI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Narasumber</a:t>
            </a:r>
            <a:r>
              <a:rPr lang="en-US" sz="2000" dirty="0" smtClean="0"/>
              <a:t> Seminar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</a:t>
            </a:r>
            <a:r>
              <a:rPr lang="en-US" sz="2000" dirty="0" smtClean="0"/>
              <a:t> </a:t>
            </a:r>
            <a:r>
              <a:rPr lang="en-US" sz="2000" dirty="0" err="1" smtClean="0"/>
              <a:t>Ikatan</a:t>
            </a:r>
            <a:r>
              <a:rPr lang="en-US" sz="2000" b="1" i="1" dirty="0" smtClean="0"/>
              <a:t> </a:t>
            </a:r>
            <a:r>
              <a:rPr lang="en-US" sz="2000" dirty="0" err="1" smtClean="0"/>
              <a:t>Pustakawan</a:t>
            </a:r>
            <a:r>
              <a:rPr lang="en-US" sz="2000" dirty="0" smtClean="0"/>
              <a:t> Indonesia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</a:t>
            </a:r>
            <a:r>
              <a:rPr lang="en-US" sz="2000" dirty="0" err="1" smtClean="0"/>
              <a:t>Sidoarjo</a:t>
            </a:r>
            <a:r>
              <a:rPr lang="en-US" sz="2000" dirty="0" smtClean="0"/>
              <a:t> “</a:t>
            </a:r>
            <a:r>
              <a:rPr lang="en-US" sz="2000" dirty="0" err="1" smtClean="0"/>
              <a:t>Kiat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Ilmiah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Artikel</a:t>
            </a:r>
            <a:r>
              <a:rPr lang="en-US" sz="2000" b="1" dirty="0" smtClean="0"/>
              <a:t>”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20 September 2018.</a:t>
            </a:r>
          </a:p>
          <a:p>
            <a:pPr marL="515938" lvl="2" indent="-396875"/>
            <a:r>
              <a:rPr lang="id-ID" sz="2000" dirty="0" smtClean="0"/>
              <a:t>Kerjasama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Kearsipan</a:t>
            </a:r>
            <a:r>
              <a:rPr lang="en-US" sz="2000" dirty="0" smtClean="0"/>
              <a:t>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Gresik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kepustakawanan</a:t>
            </a:r>
            <a:r>
              <a:rPr lang="id-ID" sz="2000" dirty="0" smtClean="0"/>
              <a:t>, menugaskan pengurus IPI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Tim </a:t>
            </a:r>
            <a:r>
              <a:rPr lang="en-US" sz="2000" dirty="0" err="1" smtClean="0"/>
              <a:t>Juri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Lomba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Budaya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Uji</a:t>
            </a:r>
            <a:r>
              <a:rPr lang="en-US" sz="2000" dirty="0" smtClean="0"/>
              <a:t> </a:t>
            </a:r>
            <a:r>
              <a:rPr lang="en-US" sz="2000" dirty="0" err="1" smtClean="0"/>
              <a:t>Cerdas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/</a:t>
            </a:r>
            <a:r>
              <a:rPr lang="en-US" sz="2000" dirty="0" err="1" smtClean="0"/>
              <a:t>siswi</a:t>
            </a:r>
            <a:r>
              <a:rPr lang="en-US" sz="2000" dirty="0" smtClean="0"/>
              <a:t> SLTP/</a:t>
            </a:r>
            <a:r>
              <a:rPr lang="en-US" sz="2000" dirty="0" err="1" smtClean="0"/>
              <a:t>MTs.</a:t>
            </a:r>
            <a:r>
              <a:rPr lang="en-US" sz="2000" dirty="0" smtClean="0"/>
              <a:t> Se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 Gresik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2018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tanggal</a:t>
            </a:r>
            <a:r>
              <a:rPr lang="en-US" sz="2000" dirty="0" smtClean="0"/>
              <a:t> 19 – 20 September 2018. (</a:t>
            </a:r>
            <a:r>
              <a:rPr lang="en-US" sz="2000" dirty="0" err="1" smtClean="0"/>
              <a:t>Sdri</a:t>
            </a:r>
            <a:r>
              <a:rPr lang="en-US" sz="2000" dirty="0" smtClean="0"/>
              <a:t>. </a:t>
            </a:r>
            <a:r>
              <a:rPr lang="en-US" sz="2000" dirty="0" err="1" smtClean="0"/>
              <a:t>Evie</a:t>
            </a:r>
            <a:r>
              <a:rPr lang="en-US" sz="2000" dirty="0" smtClean="0"/>
              <a:t> </a:t>
            </a:r>
            <a:r>
              <a:rPr lang="en-US" sz="2000" dirty="0" err="1" smtClean="0"/>
              <a:t>Suryani</a:t>
            </a:r>
            <a:r>
              <a:rPr lang="en-US" sz="2000" dirty="0" smtClean="0"/>
              <a:t> </a:t>
            </a:r>
            <a:r>
              <a:rPr lang="en-US" sz="2000" dirty="0" err="1" smtClean="0"/>
              <a:t>S.Sos</a:t>
            </a:r>
            <a:r>
              <a:rPr lang="en-US" sz="2000" dirty="0" smtClean="0"/>
              <a:t>., MM.)</a:t>
            </a:r>
          </a:p>
          <a:p>
            <a:pPr marL="515938" lvl="2" indent="-396875"/>
            <a:r>
              <a:rPr lang="id-ID" sz="2000" dirty="0" smtClean="0"/>
              <a:t>Kerjasama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Forum </a:t>
            </a:r>
            <a:r>
              <a:rPr lang="en-US" sz="2000" dirty="0" err="1" smtClean="0"/>
              <a:t>Kumpul</a:t>
            </a:r>
            <a:r>
              <a:rPr lang="en-US" sz="2000" dirty="0" smtClean="0"/>
              <a:t> </a:t>
            </a:r>
            <a:r>
              <a:rPr lang="en-US" sz="2000" dirty="0" err="1" smtClean="0"/>
              <a:t>Dongeng</a:t>
            </a:r>
            <a:r>
              <a:rPr lang="en-US" sz="2000" dirty="0" smtClean="0"/>
              <a:t> </a:t>
            </a:r>
            <a:r>
              <a:rPr lang="id-ID" sz="2000" dirty="0" smtClean="0"/>
              <a:t>dalam </a:t>
            </a:r>
            <a:r>
              <a:rPr lang="en-US" sz="2000" dirty="0" smtClean="0"/>
              <a:t>seminar/workshop </a:t>
            </a:r>
            <a:r>
              <a:rPr lang="en-US" sz="2000" dirty="0" err="1" smtClean="0"/>
              <a:t>dongeng</a:t>
            </a:r>
            <a:r>
              <a:rPr lang="en-US" sz="2000" dirty="0" smtClean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dongeng</a:t>
            </a:r>
            <a:r>
              <a:rPr lang="en-US" sz="2000" dirty="0" smtClean="0"/>
              <a:t> </a:t>
            </a:r>
            <a:r>
              <a:rPr lang="en-US" sz="2000" dirty="0" err="1" smtClean="0"/>
              <a:t>Dinas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Kearsipan</a:t>
            </a:r>
            <a:r>
              <a:rPr lang="en-US" sz="2000" dirty="0" smtClean="0"/>
              <a:t> </a:t>
            </a:r>
            <a:r>
              <a:rPr lang="en-US" sz="2000" dirty="0" err="1" smtClean="0"/>
              <a:t>Provinsi</a:t>
            </a:r>
            <a:r>
              <a:rPr lang="en-US" sz="2000" dirty="0" smtClean="0"/>
              <a:t> </a:t>
            </a:r>
            <a:r>
              <a:rPr lang="en-US" sz="2000" dirty="0" err="1" smtClean="0"/>
              <a:t>Jawa</a:t>
            </a:r>
            <a:r>
              <a:rPr lang="en-US" sz="2000" dirty="0" smtClean="0"/>
              <a:t> </a:t>
            </a:r>
            <a:r>
              <a:rPr lang="en-US" sz="2000" dirty="0" err="1" smtClean="0"/>
              <a:t>Timur</a:t>
            </a:r>
            <a:r>
              <a:rPr lang="en-US" sz="2000" dirty="0" smtClean="0"/>
              <a:t> </a:t>
            </a:r>
            <a:r>
              <a:rPr lang="en-US" sz="2000" dirty="0" err="1" smtClean="0"/>
              <a:t>tiap</a:t>
            </a:r>
            <a:r>
              <a:rPr lang="en-US" sz="2000" dirty="0" smtClean="0"/>
              <a:t> </a:t>
            </a:r>
            <a:r>
              <a:rPr lang="en-US" sz="2000" dirty="0" err="1" smtClean="0"/>
              <a:t>bulan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Minggu-minggu</a:t>
            </a:r>
            <a:r>
              <a:rPr lang="en-US" sz="2000" dirty="0" smtClean="0"/>
              <a:t> III.</a:t>
            </a:r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6934200" cy="1069514"/>
          </a:xfrm>
        </p:spPr>
        <p:txBody>
          <a:bodyPr/>
          <a:lstStyle/>
          <a:p>
            <a:pPr lvl="1"/>
            <a:r>
              <a:rPr lang="en-US" sz="2400" b="1" dirty="0" err="1"/>
              <a:t>Mengadakan</a:t>
            </a:r>
            <a:r>
              <a:rPr lang="en-US" sz="2400" b="1" dirty="0"/>
              <a:t> Seminar </a:t>
            </a:r>
            <a:r>
              <a:rPr lang="en-US" sz="2400" b="1" dirty="0" err="1"/>
              <a:t>Ilmiah</a:t>
            </a:r>
            <a:r>
              <a:rPr lang="en-US" sz="2400" b="1" dirty="0" smtClean="0"/>
              <a:t>/ Workshop/ </a:t>
            </a:r>
            <a:r>
              <a:rPr lang="id-ID" sz="2400" b="1" dirty="0" smtClean="0"/>
              <a:t>Pertemuan </a:t>
            </a:r>
            <a:r>
              <a:rPr lang="id-ID" sz="2400" b="1" dirty="0"/>
              <a:t>Teknis/</a:t>
            </a:r>
            <a:r>
              <a:rPr lang="en-US" sz="2400" b="1" dirty="0"/>
              <a:t>event</a:t>
            </a:r>
            <a:r>
              <a:rPr lang="id-ID" sz="2400" b="1" dirty="0"/>
              <a:t> lai</a:t>
            </a:r>
            <a:r>
              <a:rPr lang="en-US" sz="2400" b="1" dirty="0"/>
              <a:t>n</a:t>
            </a:r>
            <a:r>
              <a:rPr lang="id-ID" sz="2400" b="1" dirty="0"/>
              <a:t> kepustakawanan 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lvl="2"/>
            <a:r>
              <a:rPr lang="id-ID" sz="2000" b="1" dirty="0" smtClean="0"/>
              <a:t>T</a:t>
            </a:r>
            <a:r>
              <a:rPr lang="en-US" sz="2000" b="1" dirty="0" err="1" smtClean="0"/>
              <a:t>alkshow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Minat</a:t>
            </a:r>
            <a:r>
              <a:rPr lang="en-US" sz="2000" b="1" dirty="0" smtClean="0"/>
              <a:t> Baca 2016</a:t>
            </a:r>
            <a:r>
              <a:rPr lang="id-ID" sz="2000" dirty="0" smtClean="0"/>
              <a:t>: </a:t>
            </a:r>
            <a:r>
              <a:rPr lang="en-US" sz="2000" dirty="0" smtClean="0"/>
              <a:t>2</a:t>
            </a:r>
            <a:r>
              <a:rPr lang="id-ID" sz="2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 smtClean="0"/>
              <a:t>Februari</a:t>
            </a:r>
            <a:r>
              <a:rPr lang="en-US" sz="2000" dirty="0" smtClean="0"/>
              <a:t> </a:t>
            </a:r>
            <a:r>
              <a:rPr lang="en-US" sz="2000" dirty="0" smtClean="0"/>
              <a:t>2016</a:t>
            </a:r>
            <a:r>
              <a:rPr lang="id-ID" sz="2000" dirty="0" smtClean="0"/>
              <a:t>, </a:t>
            </a:r>
            <a:endParaRPr lang="en-US" sz="2000" dirty="0" smtClean="0"/>
          </a:p>
          <a:p>
            <a:pPr lvl="2"/>
            <a:r>
              <a:rPr lang="en-US" sz="2000" b="1" dirty="0" smtClean="0"/>
              <a:t>Seminar</a:t>
            </a:r>
            <a:r>
              <a:rPr lang="id-ID" sz="2000" b="1" dirty="0" smtClean="0"/>
              <a:t> untuk Tunarungu</a:t>
            </a:r>
            <a:r>
              <a:rPr lang="en-US" sz="2000" dirty="0" smtClean="0"/>
              <a:t>: </a:t>
            </a:r>
            <a:r>
              <a:rPr lang="id-ID" sz="2000" dirty="0" smtClean="0"/>
              <a:t>“</a:t>
            </a:r>
            <a:r>
              <a:rPr lang="en-US" sz="2000" dirty="0" smtClean="0"/>
              <a:t>Parents Discussion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Mendongeng</a:t>
            </a:r>
            <a:r>
              <a:rPr lang="id-ID" sz="2000" dirty="0" smtClean="0"/>
              <a:t> 2016”</a:t>
            </a:r>
            <a:r>
              <a:rPr lang="en-US" sz="2000" dirty="0" smtClean="0"/>
              <a:t> 27 </a:t>
            </a:r>
            <a:r>
              <a:rPr lang="en-US" sz="2000" dirty="0" err="1" smtClean="0"/>
              <a:t>Februari</a:t>
            </a:r>
            <a:r>
              <a:rPr lang="en-US" sz="2000" dirty="0" smtClean="0"/>
              <a:t> 2016, </a:t>
            </a:r>
            <a:r>
              <a:rPr lang="id-ID" sz="2000" dirty="0" smtClean="0"/>
              <a:t>100</a:t>
            </a:r>
            <a:r>
              <a:rPr lang="en-US" sz="2000" dirty="0" smtClean="0"/>
              <a:t> </a:t>
            </a:r>
            <a:r>
              <a:rPr lang="en-US" sz="2000" dirty="0" err="1" smtClean="0"/>
              <a:t>peserta</a:t>
            </a:r>
            <a:endParaRPr lang="en-US" sz="2000" dirty="0" smtClean="0"/>
          </a:p>
          <a:p>
            <a:pPr lvl="2"/>
            <a:r>
              <a:rPr lang="en-US" sz="2000" b="1" dirty="0" smtClean="0"/>
              <a:t>Seminar </a:t>
            </a:r>
            <a:r>
              <a:rPr lang="en-US" sz="2000" b="1" dirty="0" err="1" smtClean="0"/>
              <a:t>Nasional</a:t>
            </a:r>
            <a:r>
              <a:rPr lang="en-US" sz="2000" dirty="0" smtClean="0"/>
              <a:t>: “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2016”, </a:t>
            </a:r>
            <a:r>
              <a:rPr lang="id-ID" sz="2000" dirty="0" smtClean="0"/>
              <a:t>24 Maret </a:t>
            </a:r>
            <a:r>
              <a:rPr lang="id-ID" sz="2000" dirty="0" smtClean="0"/>
              <a:t>2016</a:t>
            </a:r>
            <a:endParaRPr lang="en-US" sz="2000" dirty="0" smtClean="0"/>
          </a:p>
          <a:p>
            <a:pPr lvl="2"/>
            <a:r>
              <a:rPr lang="id-ID" sz="2000" b="1" dirty="0" smtClean="0"/>
              <a:t>Pertemuan teknis Pustakawan</a:t>
            </a:r>
            <a:r>
              <a:rPr lang="en-US" sz="2000" dirty="0" smtClean="0"/>
              <a:t>: “</a:t>
            </a:r>
            <a:r>
              <a:rPr lang="id-ID" sz="2000" dirty="0" smtClean="0"/>
              <a:t>Life Style Pustakawan</a:t>
            </a:r>
            <a:r>
              <a:rPr lang="en-US" sz="2000" dirty="0" smtClean="0"/>
              <a:t> 2016”</a:t>
            </a:r>
            <a:r>
              <a:rPr lang="id-ID" sz="2000" dirty="0" smtClean="0"/>
              <a:t>, 26 Agustus 2016 </a:t>
            </a:r>
            <a:r>
              <a:rPr lang="en-US" sz="2000" dirty="0" smtClean="0"/>
              <a:t>Di</a:t>
            </a:r>
            <a:r>
              <a:rPr lang="id-ID" sz="2000" dirty="0" smtClean="0"/>
              <a:t>i</a:t>
            </a:r>
            <a:r>
              <a:rPr lang="en-US" sz="2000" dirty="0" err="1" smtClean="0"/>
              <a:t>kuti</a:t>
            </a:r>
            <a:r>
              <a:rPr lang="en-US" sz="2000" dirty="0" smtClean="0"/>
              <a:t> </a:t>
            </a:r>
            <a:r>
              <a:rPr lang="id-ID" sz="2000" dirty="0" smtClean="0"/>
              <a:t>75 </a:t>
            </a:r>
            <a:r>
              <a:rPr lang="en-US" sz="2000" dirty="0" err="1" smtClean="0"/>
              <a:t>Pustakawan</a:t>
            </a:r>
            <a:r>
              <a:rPr lang="id-ID" sz="2000" dirty="0" smtClean="0"/>
              <a:t> dan Pengurus IPI Jatim. </a:t>
            </a:r>
            <a:endParaRPr lang="en-US" sz="2000" dirty="0" smtClean="0"/>
          </a:p>
          <a:p>
            <a:pPr lvl="2"/>
            <a:r>
              <a:rPr lang="en-US" sz="2000" b="1" dirty="0" smtClean="0"/>
              <a:t>Seminar</a:t>
            </a:r>
            <a:r>
              <a:rPr lang="en-US" sz="2000" dirty="0" smtClean="0"/>
              <a:t> </a:t>
            </a:r>
            <a:r>
              <a:rPr lang="en-US" sz="2000" b="1" dirty="0" err="1" smtClean="0"/>
              <a:t>Kepustakawanan</a:t>
            </a:r>
            <a:r>
              <a:rPr lang="id-ID" sz="2000" b="1" dirty="0" smtClean="0"/>
              <a:t>:</a:t>
            </a:r>
            <a:r>
              <a:rPr lang="en-US" sz="2000" dirty="0" smtClean="0"/>
              <a:t> Seminar </a:t>
            </a:r>
            <a:r>
              <a:rPr lang="en-US" sz="2000" dirty="0" err="1" smtClean="0"/>
              <a:t>Ilmiah</a:t>
            </a:r>
            <a:r>
              <a:rPr lang="en-US" sz="2000" dirty="0" smtClean="0"/>
              <a:t> </a:t>
            </a:r>
            <a:r>
              <a:rPr lang="en-US" sz="2000" dirty="0" err="1" smtClean="0"/>
              <a:t>Kepustakawanan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tema</a:t>
            </a:r>
            <a:r>
              <a:rPr lang="en-US" sz="2000" dirty="0" smtClean="0"/>
              <a:t> </a:t>
            </a:r>
            <a:r>
              <a:rPr lang="en-US" sz="2000" i="1" dirty="0" smtClean="0"/>
              <a:t>“</a:t>
            </a:r>
            <a:r>
              <a:rPr lang="id-ID" sz="2000" i="1" dirty="0" smtClean="0"/>
              <a:t>Penguatan </a:t>
            </a:r>
            <a:r>
              <a:rPr lang="en-US" sz="2000" i="1" dirty="0" smtClean="0"/>
              <a:t>S</a:t>
            </a:r>
            <a:r>
              <a:rPr lang="id-ID" sz="2000" i="1" dirty="0" smtClean="0"/>
              <a:t>umber Daya Perpustakaan dan Kewirausahaan Pustakawan</a:t>
            </a:r>
            <a:r>
              <a:rPr lang="en-US" sz="2000" i="1" dirty="0" smtClean="0"/>
              <a:t>”</a:t>
            </a:r>
            <a:r>
              <a:rPr lang="en-US" sz="2000" dirty="0" smtClean="0"/>
              <a:t>, 2 September</a:t>
            </a:r>
            <a:r>
              <a:rPr lang="en-US" sz="2000" b="1" dirty="0" smtClean="0"/>
              <a:t> </a:t>
            </a:r>
            <a:r>
              <a:rPr lang="en-US" sz="2000" dirty="0" smtClean="0"/>
              <a:t>2016, </a:t>
            </a:r>
            <a:r>
              <a:rPr lang="en-US" sz="2000" dirty="0" err="1" smtClean="0"/>
              <a:t>di</a:t>
            </a:r>
            <a:r>
              <a:rPr lang="id-ID" sz="2000" dirty="0" smtClean="0"/>
              <a:t>i</a:t>
            </a:r>
            <a:r>
              <a:rPr lang="en-US" sz="2000" dirty="0" err="1" smtClean="0"/>
              <a:t>kuti</a:t>
            </a:r>
            <a:r>
              <a:rPr lang="en-US" sz="2000" dirty="0" smtClean="0"/>
              <a:t> </a:t>
            </a:r>
            <a:r>
              <a:rPr lang="id-ID" sz="2000" dirty="0" smtClean="0"/>
              <a:t>200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Pustakawan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calon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pustakawan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pemerhati</a:t>
            </a:r>
            <a:r>
              <a:rPr lang="en-US" sz="2000" dirty="0" smtClean="0"/>
              <a:t> </a:t>
            </a:r>
            <a:r>
              <a:rPr lang="en-US" sz="2000" dirty="0" err="1" smtClean="0"/>
              <a:t>kepustakawanan</a:t>
            </a:r>
            <a:r>
              <a:rPr lang="en-US" sz="2000" dirty="0" smtClean="0"/>
              <a:t>..</a:t>
            </a:r>
            <a:endParaRPr lang="en-US" sz="2000" dirty="0" smtClean="0"/>
          </a:p>
          <a:p>
            <a:pPr lvl="2"/>
            <a:r>
              <a:rPr lang="en-US" sz="2000" b="1" dirty="0" smtClean="0"/>
              <a:t>Workshop</a:t>
            </a:r>
            <a:r>
              <a:rPr lang="id-ID" sz="2000" b="1" dirty="0" smtClean="0"/>
              <a:t> dan Pelatihan Dongeng</a:t>
            </a:r>
            <a:r>
              <a:rPr lang="en-US" sz="2000" b="1" dirty="0" smtClean="0"/>
              <a:t>: </a:t>
            </a:r>
            <a:r>
              <a:rPr lang="en-US" sz="2000" dirty="0" smtClean="0"/>
              <a:t>“</a:t>
            </a:r>
            <a:r>
              <a:rPr lang="id-ID" sz="2000" dirty="0" smtClean="0"/>
              <a:t>Sharing Dongeng”</a:t>
            </a:r>
            <a:r>
              <a:rPr lang="id-ID" sz="2000" b="1" dirty="0" smtClean="0"/>
              <a:t> </a:t>
            </a:r>
            <a:r>
              <a:rPr lang="en-US" sz="2000" dirty="0" err="1" smtClean="0"/>
              <a:t>narasumber</a:t>
            </a:r>
            <a:r>
              <a:rPr lang="en-US" sz="2000" dirty="0" smtClean="0"/>
              <a:t>: </a:t>
            </a:r>
            <a:r>
              <a:rPr lang="en-US" sz="2000" b="1" dirty="0" err="1" smtClean="0"/>
              <a:t>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Cokro</a:t>
            </a:r>
            <a:r>
              <a:rPr lang="id-ID" sz="2000" dirty="0" smtClean="0"/>
              <a:t>, (</a:t>
            </a:r>
            <a:r>
              <a:rPr lang="en-US" sz="2000" dirty="0" err="1" smtClean="0"/>
              <a:t>Pendongeng</a:t>
            </a:r>
            <a:r>
              <a:rPr lang="en-US" sz="2000" dirty="0" smtClean="0"/>
              <a:t> </a:t>
            </a:r>
            <a:r>
              <a:rPr lang="id-ID" sz="2000" dirty="0" smtClean="0"/>
              <a:t>Tunanetra) di Ruang Dongeng Anak</a:t>
            </a:r>
            <a:r>
              <a:rPr lang="en-US" sz="2000" dirty="0" smtClean="0"/>
              <a:t>, Di</a:t>
            </a:r>
            <a:r>
              <a:rPr lang="id-ID" sz="2000" dirty="0" smtClean="0"/>
              <a:t>i</a:t>
            </a:r>
            <a:r>
              <a:rPr lang="en-US" sz="2000" dirty="0" err="1" smtClean="0"/>
              <a:t>kuti</a:t>
            </a:r>
            <a:r>
              <a:rPr lang="en-US" sz="2000" dirty="0" smtClean="0"/>
              <a:t> </a:t>
            </a:r>
            <a:r>
              <a:rPr lang="id-ID" sz="2000" dirty="0" smtClean="0"/>
              <a:t>oleh 50 peserta. Dilaksanakan berkala tiap bulan mulai bulan Juni 2016.</a:t>
            </a:r>
            <a:endParaRPr lang="en-US" sz="2000" dirty="0" smtClean="0"/>
          </a:p>
          <a:p>
            <a:pPr marL="515938" lvl="2" indent="-396875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dirty="0" smtClean="0"/>
              <a:t>PROGRAM KERJA IPI JATIM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/>
              <a:t>Sejarah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sz="1800" b="1" dirty="0" err="1" smtClean="0"/>
              <a:t>Pendahuluan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r>
              <a:rPr lang="en-US" sz="1800" dirty="0" err="1" smtClean="0"/>
              <a:t>Ikatan</a:t>
            </a:r>
            <a:r>
              <a:rPr lang="en-US" sz="1800" dirty="0" smtClean="0"/>
              <a:t> </a:t>
            </a:r>
            <a:r>
              <a:rPr lang="en-US" sz="1800" dirty="0" err="1" smtClean="0"/>
              <a:t>Pustakawan</a:t>
            </a:r>
            <a:r>
              <a:rPr lang="en-US" sz="1800" dirty="0" smtClean="0"/>
              <a:t> Indonesia </a:t>
            </a:r>
            <a:r>
              <a:rPr lang="en-US" sz="1800" dirty="0" err="1" smtClean="0"/>
              <a:t>berdiri</a:t>
            </a:r>
            <a:r>
              <a:rPr lang="en-US" sz="1800" dirty="0" smtClean="0"/>
              <a:t> (IPI) </a:t>
            </a:r>
            <a:r>
              <a:rPr lang="en-US" sz="1800" dirty="0" err="1" smtClean="0"/>
              <a:t>didirikan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tanggal</a:t>
            </a:r>
            <a:r>
              <a:rPr lang="en-US" sz="1800" dirty="0" smtClean="0"/>
              <a:t> 6 </a:t>
            </a:r>
            <a:r>
              <a:rPr lang="en-US" sz="1800" dirty="0" err="1" smtClean="0"/>
              <a:t>Juli</a:t>
            </a:r>
            <a:r>
              <a:rPr lang="en-US" sz="1800" dirty="0" smtClean="0"/>
              <a:t> 1973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Kongres</a:t>
            </a:r>
            <a:r>
              <a:rPr lang="en-US" sz="1800" dirty="0" smtClean="0"/>
              <a:t> </a:t>
            </a:r>
            <a:r>
              <a:rPr lang="en-US" sz="1800" dirty="0" err="1" smtClean="0"/>
              <a:t>Pustakawan</a:t>
            </a:r>
            <a:r>
              <a:rPr lang="en-US" sz="1800" dirty="0" smtClean="0"/>
              <a:t> Indonesia yang </a:t>
            </a:r>
            <a:r>
              <a:rPr lang="en-US" sz="1800" dirty="0" err="1" smtClean="0"/>
              <a:t>diadakan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Ciawi</a:t>
            </a:r>
            <a:r>
              <a:rPr lang="en-US" sz="1800" dirty="0" smtClean="0"/>
              <a:t>, Bogor, 5-7 </a:t>
            </a:r>
            <a:r>
              <a:rPr lang="en-US" sz="1800" dirty="0" err="1" smtClean="0"/>
              <a:t>Juli</a:t>
            </a:r>
            <a:r>
              <a:rPr lang="en-US" sz="1800" dirty="0" smtClean="0"/>
              <a:t> 1973.  IPI </a:t>
            </a:r>
            <a:r>
              <a:rPr lang="en-US" sz="1800" dirty="0" err="1" smtClean="0"/>
              <a:t>Jawa</a:t>
            </a:r>
            <a:r>
              <a:rPr lang="en-US" sz="1800" dirty="0" smtClean="0"/>
              <a:t> </a:t>
            </a:r>
            <a:r>
              <a:rPr lang="en-US" sz="1800" dirty="0" err="1" smtClean="0"/>
              <a:t>Timur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pencetus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mengawal</a:t>
            </a:r>
            <a:r>
              <a:rPr lang="en-US" sz="1800" dirty="0" smtClean="0"/>
              <a:t> </a:t>
            </a:r>
            <a:r>
              <a:rPr lang="en-US" sz="1800" dirty="0" err="1" smtClean="0"/>
              <a:t>berdirinya</a:t>
            </a:r>
            <a:r>
              <a:rPr lang="en-US" sz="1800" dirty="0" smtClean="0"/>
              <a:t> </a:t>
            </a:r>
            <a:r>
              <a:rPr lang="en-US" sz="1800" dirty="0" err="1" smtClean="0"/>
              <a:t>Ikatan</a:t>
            </a:r>
            <a:r>
              <a:rPr lang="en-US" sz="1800" dirty="0" smtClean="0"/>
              <a:t> </a:t>
            </a:r>
            <a:r>
              <a:rPr lang="en-US" sz="1800" dirty="0" err="1" smtClean="0"/>
              <a:t>Pustakawan</a:t>
            </a:r>
            <a:r>
              <a:rPr lang="en-US" sz="1800" dirty="0" smtClean="0"/>
              <a:t> Indonesia. 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Ikatan</a:t>
            </a:r>
            <a:r>
              <a:rPr lang="en-US" sz="1800" dirty="0" smtClean="0"/>
              <a:t> </a:t>
            </a:r>
            <a:r>
              <a:rPr lang="en-US" sz="1800" dirty="0" err="1" smtClean="0"/>
              <a:t>Pustakawan</a:t>
            </a:r>
            <a:r>
              <a:rPr lang="en-US" sz="1800" dirty="0" smtClean="0"/>
              <a:t> Indonesia </a:t>
            </a:r>
            <a:r>
              <a:rPr lang="en-US" sz="1800" dirty="0" err="1" smtClean="0"/>
              <a:t>Propinsi</a:t>
            </a:r>
            <a:r>
              <a:rPr lang="en-US" sz="1800" dirty="0" smtClean="0"/>
              <a:t> </a:t>
            </a:r>
            <a:r>
              <a:rPr lang="en-US" sz="1800" dirty="0" err="1" smtClean="0"/>
              <a:t>Jawa</a:t>
            </a:r>
            <a:r>
              <a:rPr lang="en-US" sz="1800" dirty="0" smtClean="0"/>
              <a:t> </a:t>
            </a:r>
            <a:r>
              <a:rPr lang="en-US" sz="1800" dirty="0" err="1" smtClean="0"/>
              <a:t>Timur</a:t>
            </a:r>
            <a:r>
              <a:rPr lang="en-US" sz="1800" dirty="0" smtClean="0"/>
              <a:t> (IPI </a:t>
            </a:r>
            <a:r>
              <a:rPr lang="en-US" sz="1800" dirty="0" err="1" smtClean="0"/>
              <a:t>Jatim</a:t>
            </a:r>
            <a:r>
              <a:rPr lang="en-US" sz="1800" dirty="0" smtClean="0"/>
              <a:t>) </a:t>
            </a:r>
            <a:r>
              <a:rPr lang="en-US" sz="1800" dirty="0" err="1" smtClean="0"/>
              <a:t>Periode</a:t>
            </a:r>
            <a:r>
              <a:rPr lang="en-US" sz="1800" dirty="0" smtClean="0"/>
              <a:t> </a:t>
            </a:r>
            <a:r>
              <a:rPr lang="en-US" sz="1800" dirty="0" err="1" smtClean="0"/>
              <a:t>tahun</a:t>
            </a:r>
            <a:r>
              <a:rPr lang="en-US" sz="1800" dirty="0" smtClean="0"/>
              <a:t> 201</a:t>
            </a:r>
            <a:r>
              <a:rPr lang="id-ID" sz="1800" dirty="0" smtClean="0"/>
              <a:t>5</a:t>
            </a:r>
            <a:r>
              <a:rPr lang="en-US" sz="1800" dirty="0" smtClean="0"/>
              <a:t>–201</a:t>
            </a:r>
            <a:r>
              <a:rPr lang="id-ID" sz="1800" dirty="0" smtClean="0"/>
              <a:t>8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resmi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kepengurusannya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Musyawarah</a:t>
            </a:r>
            <a:r>
              <a:rPr lang="en-US" sz="1800" dirty="0" smtClean="0"/>
              <a:t> Daerah IPI </a:t>
            </a:r>
            <a:r>
              <a:rPr lang="en-US" sz="1800" dirty="0" err="1" smtClean="0"/>
              <a:t>Jatim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id-ID" sz="1800" dirty="0" smtClean="0"/>
              <a:t>1</a:t>
            </a:r>
            <a:r>
              <a:rPr lang="en-US" sz="1800" dirty="0" smtClean="0"/>
              <a:t>9 </a:t>
            </a:r>
            <a:r>
              <a:rPr lang="id-ID" sz="1800" dirty="0" smtClean="0"/>
              <a:t>Nopem</a:t>
            </a:r>
            <a:r>
              <a:rPr lang="en-US" sz="1800" dirty="0" err="1" smtClean="0"/>
              <a:t>ber</a:t>
            </a:r>
            <a:r>
              <a:rPr lang="en-US" sz="1800" dirty="0" smtClean="0"/>
              <a:t> 201</a:t>
            </a:r>
            <a:r>
              <a:rPr lang="id-ID" sz="1800" dirty="0" smtClean="0"/>
              <a:t>5</a:t>
            </a:r>
            <a:r>
              <a:rPr lang="en-US" sz="1800" dirty="0" smtClean="0"/>
              <a:t>. </a:t>
            </a:r>
            <a:r>
              <a:rPr lang="id-ID" sz="1800" dirty="0" smtClean="0"/>
              <a:t>Pelaksanaan pe</a:t>
            </a:r>
            <a:r>
              <a:rPr lang="en-US" sz="1800" dirty="0" err="1" smtClean="0"/>
              <a:t>lantik</a:t>
            </a:r>
            <a:r>
              <a:rPr lang="id-ID" sz="1800" dirty="0" smtClean="0"/>
              <a:t>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id-ID" sz="1800" dirty="0" smtClean="0"/>
              <a:t>Kamis</a:t>
            </a:r>
            <a:r>
              <a:rPr lang="en-US" sz="1800" dirty="0" smtClean="0"/>
              <a:t>, </a:t>
            </a:r>
            <a:r>
              <a:rPr lang="en-US" sz="1800" dirty="0" err="1" smtClean="0"/>
              <a:t>tanggal</a:t>
            </a:r>
            <a:r>
              <a:rPr lang="en-US" sz="1800" dirty="0" smtClean="0"/>
              <a:t> </a:t>
            </a:r>
            <a:r>
              <a:rPr lang="fi-FI" sz="1800" dirty="0" smtClean="0"/>
              <a:t>3  Desember 2015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Ketua</a:t>
            </a:r>
            <a:r>
              <a:rPr lang="en-US" sz="1800" dirty="0" smtClean="0"/>
              <a:t> </a:t>
            </a:r>
            <a:r>
              <a:rPr lang="en-US" sz="1800" dirty="0" err="1" smtClean="0"/>
              <a:t>Umum</a:t>
            </a:r>
            <a:r>
              <a:rPr lang="en-US" sz="1800" dirty="0" smtClean="0"/>
              <a:t> </a:t>
            </a:r>
            <a:r>
              <a:rPr lang="en-US" sz="1800" dirty="0" err="1" smtClean="0"/>
              <a:t>Pengurus</a:t>
            </a:r>
            <a:r>
              <a:rPr lang="en-US" sz="1800" dirty="0" smtClean="0"/>
              <a:t> </a:t>
            </a:r>
            <a:r>
              <a:rPr lang="en-US" sz="1800" dirty="0" err="1" smtClean="0"/>
              <a:t>Pusat</a:t>
            </a:r>
            <a:r>
              <a:rPr lang="en-US" sz="1800" dirty="0" smtClean="0"/>
              <a:t> (PP) </a:t>
            </a:r>
            <a:r>
              <a:rPr lang="en-US" sz="1800" dirty="0" err="1" smtClean="0"/>
              <a:t>Ikatan</a:t>
            </a:r>
            <a:r>
              <a:rPr lang="en-US" sz="1800" dirty="0" smtClean="0"/>
              <a:t> </a:t>
            </a:r>
            <a:r>
              <a:rPr lang="en-US" sz="1800" dirty="0" err="1" smtClean="0"/>
              <a:t>Pustakawan</a:t>
            </a:r>
            <a:r>
              <a:rPr lang="en-US" sz="1800" dirty="0" smtClean="0"/>
              <a:t> Indonesia </a:t>
            </a:r>
            <a:r>
              <a:rPr lang="fi-FI" sz="1800" dirty="0" smtClean="0"/>
              <a:t>Drs. H. Dedi Junaedi, M.Si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6934200" cy="1069514"/>
          </a:xfrm>
        </p:spPr>
        <p:txBody>
          <a:bodyPr/>
          <a:lstStyle/>
          <a:p>
            <a:pPr lvl="1"/>
            <a:r>
              <a:rPr lang="en-US" sz="2400" b="1" dirty="0" err="1"/>
              <a:t>Mengadakan</a:t>
            </a:r>
            <a:r>
              <a:rPr lang="en-US" sz="2400" b="1" dirty="0"/>
              <a:t> Seminar </a:t>
            </a:r>
            <a:r>
              <a:rPr lang="en-US" sz="2400" b="1" dirty="0" err="1"/>
              <a:t>Ilmiah</a:t>
            </a:r>
            <a:r>
              <a:rPr lang="en-US" sz="2400" b="1" dirty="0" smtClean="0"/>
              <a:t>/ Workshop/ </a:t>
            </a:r>
            <a:r>
              <a:rPr lang="id-ID" sz="2400" b="1" dirty="0" smtClean="0"/>
              <a:t>Pertemuan </a:t>
            </a:r>
            <a:r>
              <a:rPr lang="id-ID" sz="2400" b="1" dirty="0"/>
              <a:t>Teknis/</a:t>
            </a:r>
            <a:r>
              <a:rPr lang="en-US" sz="2400" b="1" dirty="0"/>
              <a:t>event</a:t>
            </a:r>
            <a:r>
              <a:rPr lang="id-ID" sz="2400" b="1" dirty="0"/>
              <a:t> lai</a:t>
            </a:r>
            <a:r>
              <a:rPr lang="en-US" sz="2400" b="1" dirty="0"/>
              <a:t>n</a:t>
            </a:r>
            <a:r>
              <a:rPr lang="id-ID" sz="2400" b="1" dirty="0"/>
              <a:t> kepustakawanan 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lvl="2"/>
            <a:r>
              <a:rPr lang="en-US" sz="2000" b="1" dirty="0" smtClean="0"/>
              <a:t>Seminar Parenting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Mendongeng</a:t>
            </a:r>
            <a:r>
              <a:rPr lang="en-US" sz="2000" b="1" dirty="0" smtClean="0"/>
              <a:t> 2017</a:t>
            </a:r>
            <a:r>
              <a:rPr lang="en-US" sz="2000" dirty="0" smtClean="0"/>
              <a:t>, </a:t>
            </a:r>
            <a:r>
              <a:rPr lang="id-ID" sz="2000" dirty="0" smtClean="0"/>
              <a:t>1</a:t>
            </a:r>
            <a:r>
              <a:rPr lang="en-US" sz="2000" dirty="0" smtClean="0"/>
              <a:t>3 Mei 2017, </a:t>
            </a:r>
          </a:p>
          <a:p>
            <a:pPr lvl="2"/>
            <a:r>
              <a:rPr lang="en-US" sz="2000" b="1" dirty="0" smtClean="0"/>
              <a:t>Seminar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kepustakawanan</a:t>
            </a:r>
            <a:r>
              <a:rPr lang="en-US" sz="2000" dirty="0" smtClean="0"/>
              <a:t> </a:t>
            </a:r>
            <a:r>
              <a:rPr lang="en-US" sz="2000" b="1" dirty="0" smtClean="0"/>
              <a:t>2017</a:t>
            </a:r>
            <a:r>
              <a:rPr lang="en-US" sz="2000" dirty="0" smtClean="0"/>
              <a:t>, 2</a:t>
            </a:r>
            <a:r>
              <a:rPr lang="id-ID" sz="2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 smtClean="0"/>
              <a:t>Agustus</a:t>
            </a:r>
            <a:r>
              <a:rPr lang="en-US" sz="2000" dirty="0" smtClean="0"/>
              <a:t> </a:t>
            </a:r>
            <a:r>
              <a:rPr lang="en-US" sz="2000" dirty="0" smtClean="0"/>
              <a:t>2017</a:t>
            </a:r>
            <a:endParaRPr lang="en-US" sz="2000" dirty="0" smtClean="0"/>
          </a:p>
          <a:p>
            <a:pPr lvl="2"/>
            <a:r>
              <a:rPr lang="en-US" sz="2000" b="1" dirty="0" smtClean="0"/>
              <a:t>Seminar</a:t>
            </a:r>
            <a:r>
              <a:rPr lang="id-ID" sz="2000" b="1" dirty="0" smtClean="0"/>
              <a:t> untuk Tunarungu</a:t>
            </a:r>
            <a:r>
              <a:rPr lang="en-US" sz="2000" dirty="0" smtClean="0"/>
              <a:t>: </a:t>
            </a:r>
            <a:r>
              <a:rPr lang="id-ID" sz="2000" dirty="0" smtClean="0"/>
              <a:t>“</a:t>
            </a:r>
            <a:r>
              <a:rPr lang="en-US" sz="2000" dirty="0" smtClean="0"/>
              <a:t>Parents Discussion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Mendongeng</a:t>
            </a:r>
            <a:r>
              <a:rPr lang="id-ID" sz="2000" dirty="0" smtClean="0"/>
              <a:t> 201</a:t>
            </a:r>
            <a:r>
              <a:rPr lang="en-US" sz="2000" dirty="0" smtClean="0"/>
              <a:t>7</a:t>
            </a:r>
            <a:r>
              <a:rPr lang="id-ID" sz="2000" dirty="0" smtClean="0"/>
              <a:t>”</a:t>
            </a:r>
            <a:r>
              <a:rPr lang="en-US" sz="2000" dirty="0" smtClean="0"/>
              <a:t>, 1 </a:t>
            </a:r>
            <a:r>
              <a:rPr lang="en-US" sz="2000" dirty="0" err="1" smtClean="0"/>
              <a:t>Oktober</a:t>
            </a:r>
            <a:r>
              <a:rPr lang="en-US" sz="2000" dirty="0" smtClean="0"/>
              <a:t> </a:t>
            </a:r>
            <a:r>
              <a:rPr lang="en-US" sz="2000" dirty="0" smtClean="0"/>
              <a:t>2017</a:t>
            </a:r>
            <a:endParaRPr lang="en-US" sz="2000" dirty="0" smtClean="0"/>
          </a:p>
          <a:p>
            <a:pPr lvl="2"/>
            <a:r>
              <a:rPr lang="en-US" sz="2000" b="1" dirty="0" smtClean="0"/>
              <a:t>Workshop</a:t>
            </a:r>
            <a:r>
              <a:rPr lang="id-ID" sz="2000" b="1" dirty="0" smtClean="0"/>
              <a:t> dan Pelatihan Dongeng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7 kali;</a:t>
            </a:r>
            <a:r>
              <a:rPr lang="en-US" sz="2000" b="1" dirty="0" smtClean="0"/>
              <a:t> </a:t>
            </a:r>
            <a:r>
              <a:rPr lang="en-US" sz="2000" dirty="0" smtClean="0"/>
              <a:t>“</a:t>
            </a:r>
            <a:r>
              <a:rPr lang="id-ID" sz="2000" dirty="0" smtClean="0"/>
              <a:t>Sharing Dongeng”</a:t>
            </a:r>
            <a:r>
              <a:rPr lang="id-ID" sz="2000" b="1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bulan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Sabtu</a:t>
            </a:r>
            <a:r>
              <a:rPr lang="en-US" sz="2000" dirty="0" smtClean="0"/>
              <a:t>/</a:t>
            </a:r>
            <a:r>
              <a:rPr lang="en-US" sz="2000" dirty="0" err="1" smtClean="0"/>
              <a:t>Minggu</a:t>
            </a:r>
            <a:r>
              <a:rPr lang="en-US" sz="2000" dirty="0" smtClean="0"/>
              <a:t> </a:t>
            </a:r>
            <a:r>
              <a:rPr lang="en-US" sz="2000" dirty="0" err="1" smtClean="0"/>
              <a:t>minggu</a:t>
            </a:r>
            <a:r>
              <a:rPr lang="en-US" sz="2000" dirty="0" smtClean="0"/>
              <a:t> </a:t>
            </a:r>
            <a:r>
              <a:rPr lang="en-US" sz="2000" dirty="0" smtClean="0"/>
              <a:t>II</a:t>
            </a:r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6934200" cy="1069514"/>
          </a:xfrm>
        </p:spPr>
        <p:txBody>
          <a:bodyPr/>
          <a:lstStyle/>
          <a:p>
            <a:pPr lvl="1"/>
            <a:r>
              <a:rPr lang="en-US" sz="2400" b="1" dirty="0" err="1"/>
              <a:t>Mengadakan</a:t>
            </a:r>
            <a:r>
              <a:rPr lang="en-US" sz="2400" b="1" dirty="0"/>
              <a:t> Seminar </a:t>
            </a:r>
            <a:r>
              <a:rPr lang="en-US" sz="2400" b="1" dirty="0" err="1"/>
              <a:t>Ilmiah</a:t>
            </a:r>
            <a:r>
              <a:rPr lang="en-US" sz="2400" b="1" dirty="0" smtClean="0"/>
              <a:t>/ Workshop/ </a:t>
            </a:r>
            <a:r>
              <a:rPr lang="id-ID" sz="2400" b="1" dirty="0" smtClean="0"/>
              <a:t>Pertemuan </a:t>
            </a:r>
            <a:r>
              <a:rPr lang="id-ID" sz="2400" b="1" dirty="0"/>
              <a:t>Teknis/</a:t>
            </a:r>
            <a:r>
              <a:rPr lang="en-US" sz="2400" b="1" dirty="0"/>
              <a:t>event</a:t>
            </a:r>
            <a:r>
              <a:rPr lang="id-ID" sz="2400" b="1" dirty="0"/>
              <a:t> lai</a:t>
            </a:r>
            <a:r>
              <a:rPr lang="en-US" sz="2400" b="1" dirty="0"/>
              <a:t>n</a:t>
            </a:r>
            <a:r>
              <a:rPr lang="id-ID" sz="2400" b="1" dirty="0"/>
              <a:t> kepustakawanan 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 lvl="2"/>
            <a:r>
              <a:rPr lang="en-US" b="1" dirty="0" err="1" smtClean="0"/>
              <a:t>Lokakarya</a:t>
            </a:r>
            <a:r>
              <a:rPr lang="en-US" b="1" dirty="0" smtClean="0"/>
              <a:t> </a:t>
            </a:r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Profesi</a:t>
            </a:r>
            <a:r>
              <a:rPr lang="en-US" b="1" dirty="0" smtClean="0"/>
              <a:t> </a:t>
            </a:r>
            <a:r>
              <a:rPr lang="en-US" b="1" dirty="0" err="1" smtClean="0"/>
              <a:t>Pustakawan</a:t>
            </a:r>
            <a:r>
              <a:rPr lang="en-US" b="1" dirty="0" smtClean="0"/>
              <a:t> 2018</a:t>
            </a:r>
            <a:r>
              <a:rPr lang="en-US" dirty="0" smtClean="0"/>
              <a:t>, </a:t>
            </a:r>
            <a:r>
              <a:rPr lang="id-ID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Agustus</a:t>
            </a:r>
            <a:r>
              <a:rPr lang="en-US" dirty="0" smtClean="0"/>
              <a:t> 2018, </a:t>
            </a:r>
            <a:endParaRPr lang="en-US" sz="2000" dirty="0" smtClean="0"/>
          </a:p>
          <a:p>
            <a:pPr lvl="2"/>
            <a:r>
              <a:rPr lang="en-US" b="1" dirty="0" smtClean="0"/>
              <a:t>Workshop</a:t>
            </a:r>
            <a:r>
              <a:rPr lang="id-ID" b="1" dirty="0" smtClean="0"/>
              <a:t> dan Pelatihan Dongeng</a:t>
            </a:r>
            <a:r>
              <a:rPr lang="en-US" b="1" dirty="0" smtClean="0"/>
              <a:t>: </a:t>
            </a:r>
            <a:r>
              <a:rPr lang="en-US" dirty="0" smtClean="0"/>
              <a:t>“</a:t>
            </a:r>
            <a:r>
              <a:rPr lang="id-ID" dirty="0" smtClean="0"/>
              <a:t>Sharing Dongeng”</a:t>
            </a:r>
            <a:r>
              <a:rPr lang="id-ID" b="1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Sabtu</a:t>
            </a:r>
            <a:r>
              <a:rPr lang="en-US" dirty="0" smtClean="0"/>
              <a:t>/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III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narasumber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b="1" dirty="0" smtClean="0"/>
              <a:t> </a:t>
            </a:r>
            <a:r>
              <a:rPr lang="en-US" dirty="0" err="1" smtClean="0"/>
              <a:t>Pendongeng</a:t>
            </a:r>
            <a:r>
              <a:rPr lang="en-US" dirty="0" smtClean="0"/>
              <a:t>, </a:t>
            </a:r>
            <a:r>
              <a:rPr lang="id-ID" dirty="0" smtClean="0"/>
              <a:t>di</a:t>
            </a:r>
            <a:r>
              <a:rPr lang="en-US" dirty="0" err="1" smtClean="0"/>
              <a:t>selenggarakan</a:t>
            </a:r>
            <a:r>
              <a:rPr lang="id-ID" dirty="0" smtClean="0"/>
              <a:t> di Ruang Dongeng Anak</a:t>
            </a:r>
            <a:r>
              <a:rPr lang="en-US" dirty="0" smtClean="0"/>
              <a:t>, Di</a:t>
            </a:r>
            <a:r>
              <a:rPr lang="id-ID" dirty="0" smtClean="0"/>
              <a:t>i</a:t>
            </a:r>
            <a:r>
              <a:rPr lang="en-US" dirty="0" err="1" smtClean="0"/>
              <a:t>kuti</a:t>
            </a:r>
            <a:r>
              <a:rPr lang="en-US" dirty="0" smtClean="0"/>
              <a:t> </a:t>
            </a:r>
            <a:r>
              <a:rPr lang="id-ID" dirty="0" smtClean="0"/>
              <a:t>oleh 50 peserta. Dilaksanakan berkala tiap bulan </a:t>
            </a:r>
            <a:r>
              <a:rPr lang="en-US" dirty="0" err="1" smtClean="0"/>
              <a:t>tahun</a:t>
            </a:r>
            <a:r>
              <a:rPr lang="id-ID" dirty="0" smtClean="0"/>
              <a:t> 201</a:t>
            </a:r>
            <a:r>
              <a:rPr lang="en-US" dirty="0" smtClean="0"/>
              <a:t>8</a:t>
            </a:r>
            <a:r>
              <a:rPr lang="id-ID" dirty="0" smtClean="0"/>
              <a:t>.</a:t>
            </a:r>
            <a:endParaRPr lang="en-US" sz="2000" dirty="0" smtClean="0"/>
          </a:p>
          <a:p>
            <a:r>
              <a:rPr lang="en-US" b="1" dirty="0" smtClean="0"/>
              <a:t> </a:t>
            </a:r>
            <a:endParaRPr lang="en-US" sz="1200" dirty="0" smtClean="0"/>
          </a:p>
          <a:p>
            <a:endParaRPr lang="en-US" sz="24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 lvl="1"/>
            <a:r>
              <a:rPr lang="en-US" sz="2400" b="1" dirty="0" err="1" smtClean="0"/>
              <a:t>Tahun</a:t>
            </a:r>
            <a:r>
              <a:rPr lang="en-US" sz="2400" b="1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5800" y="1844824"/>
            <a:ext cx="8011344" cy="4147865"/>
          </a:xfrm>
        </p:spPr>
        <p:txBody>
          <a:bodyPr/>
          <a:lstStyle/>
          <a:p>
            <a:pPr lvl="1"/>
            <a:r>
              <a:rPr lang="en-US" sz="2000" b="1" dirty="0" err="1" smtClean="0"/>
              <a:t>Menghadiri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upacara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peringatan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 </a:t>
            </a:r>
            <a:endParaRPr lang="en-US" sz="1600" dirty="0" smtClean="0"/>
          </a:p>
          <a:p>
            <a:pPr lvl="2"/>
            <a:r>
              <a:rPr lang="en-US" sz="1800" dirty="0" err="1" smtClean="0"/>
              <a:t>Peringatan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Kemerdekaan</a:t>
            </a:r>
            <a:r>
              <a:rPr lang="en-US" sz="1800" dirty="0" smtClean="0"/>
              <a:t> </a:t>
            </a:r>
            <a:r>
              <a:rPr lang="en-US" sz="1800" dirty="0" err="1" smtClean="0"/>
              <a:t>Republik</a:t>
            </a:r>
            <a:r>
              <a:rPr lang="en-US" sz="1800" dirty="0" smtClean="0"/>
              <a:t> Indonesia 17 </a:t>
            </a:r>
            <a:r>
              <a:rPr lang="en-US" sz="1800" dirty="0" err="1" smtClean="0"/>
              <a:t>Agustus</a:t>
            </a:r>
            <a:r>
              <a:rPr lang="en-US" sz="1800" dirty="0" smtClean="0"/>
              <a:t> </a:t>
            </a:r>
            <a:r>
              <a:rPr lang="en-US" sz="1800" dirty="0" err="1" smtClean="0"/>
              <a:t>danHari</a:t>
            </a:r>
            <a:r>
              <a:rPr lang="en-US" sz="1800" dirty="0" smtClean="0"/>
              <a:t> </a:t>
            </a:r>
            <a:r>
              <a:rPr lang="en-US" sz="1800" dirty="0" err="1" smtClean="0"/>
              <a:t>Jadi</a:t>
            </a:r>
            <a:r>
              <a:rPr lang="en-US" sz="1800" dirty="0" smtClean="0"/>
              <a:t> </a:t>
            </a:r>
            <a:r>
              <a:rPr lang="en-US" sz="1800" dirty="0" err="1" smtClean="0"/>
              <a:t>Jawa</a:t>
            </a:r>
            <a:r>
              <a:rPr lang="en-US" sz="1800" dirty="0" smtClean="0"/>
              <a:t> </a:t>
            </a:r>
            <a:r>
              <a:rPr lang="en-US" sz="1800" dirty="0" err="1" smtClean="0"/>
              <a:t>Timur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Grahadi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Tugu</a:t>
            </a:r>
            <a:r>
              <a:rPr lang="en-US" sz="1800" dirty="0" smtClean="0"/>
              <a:t> </a:t>
            </a:r>
            <a:r>
              <a:rPr lang="en-US" sz="1800" dirty="0" err="1" smtClean="0"/>
              <a:t>Pahlawan</a:t>
            </a:r>
            <a:r>
              <a:rPr lang="en-US" sz="1800" smtClean="0"/>
              <a:t>, </a:t>
            </a:r>
            <a:r>
              <a:rPr lang="en-US" sz="1800" smtClean="0"/>
              <a:t>  tahun</a:t>
            </a:r>
            <a:r>
              <a:rPr lang="en-US" sz="1800" dirty="0" smtClean="0"/>
              <a:t> </a:t>
            </a:r>
            <a:r>
              <a:rPr lang="en-US" sz="1800" dirty="0" smtClean="0"/>
              <a:t>2016,  2017.</a:t>
            </a:r>
            <a:endParaRPr lang="en-US" sz="1600" dirty="0" smtClean="0"/>
          </a:p>
          <a:p>
            <a:r>
              <a:rPr lang="en-US" sz="1100" b="1" dirty="0" smtClean="0"/>
              <a:t> </a:t>
            </a:r>
            <a:endParaRPr lang="en-US" sz="1050" dirty="0" smtClean="0"/>
          </a:p>
          <a:p>
            <a:pPr lvl="1"/>
            <a:r>
              <a:rPr lang="en-US" sz="2000" b="1" dirty="0" err="1" smtClean="0"/>
              <a:t>Memperbarui</a:t>
            </a:r>
            <a:r>
              <a:rPr lang="en-US" sz="2000" b="1" dirty="0" smtClean="0"/>
              <a:t>  </a:t>
            </a:r>
            <a:r>
              <a:rPr lang="id-ID" sz="2000" b="1" dirty="0" smtClean="0"/>
              <a:t>tampilan dan isi </a:t>
            </a:r>
            <a:r>
              <a:rPr lang="en-US" sz="2000" b="1" dirty="0" err="1" smtClean="0"/>
              <a:t>Informasi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Kepengurusan</a:t>
            </a:r>
            <a:r>
              <a:rPr lang="en-US" sz="2000" b="1" dirty="0" smtClean="0"/>
              <a:t> IPI </a:t>
            </a:r>
            <a:r>
              <a:rPr lang="en-US" sz="2000" b="1" dirty="0" err="1" smtClean="0"/>
              <a:t>Jatim</a:t>
            </a:r>
            <a:r>
              <a:rPr lang="en-US" sz="2000" b="1" dirty="0" smtClean="0"/>
              <a:t> </a:t>
            </a:r>
            <a:r>
              <a:rPr lang="id-ID" sz="2000" b="1" dirty="0" smtClean="0"/>
              <a:t>melalui media Website </a:t>
            </a:r>
            <a:r>
              <a:rPr lang="en-US" sz="2000" u="sng" dirty="0" smtClean="0">
                <a:hlinkClick r:id="rId2"/>
              </a:rPr>
              <a:t>http://www.ipi-jatim.org</a:t>
            </a:r>
            <a:r>
              <a:rPr lang="en-US" sz="2000" dirty="0" smtClean="0"/>
              <a:t>.</a:t>
            </a:r>
            <a:r>
              <a:rPr lang="en-US" sz="2000" b="1" dirty="0" smtClean="0"/>
              <a:t>  </a:t>
            </a:r>
            <a:endParaRPr lang="en-US" sz="1600" dirty="0" smtClean="0"/>
          </a:p>
          <a:p>
            <a:r>
              <a:rPr lang="en-US" sz="1100" dirty="0" smtClean="0"/>
              <a:t> </a:t>
            </a:r>
            <a:endParaRPr lang="en-US" sz="1050" dirty="0" smtClean="0"/>
          </a:p>
          <a:p>
            <a:pPr lvl="1"/>
            <a:r>
              <a:rPr lang="en-US" sz="2400" b="1" dirty="0" err="1" smtClean="0"/>
              <a:t>Membangun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Kepustakawanan</a:t>
            </a:r>
            <a:r>
              <a:rPr lang="id-ID" sz="2400" b="1" dirty="0" smtClean="0"/>
              <a:t>, </a:t>
            </a:r>
            <a:r>
              <a:rPr lang="id-ID" sz="2000" dirty="0" smtClean="0"/>
              <a:t>kerjasama  dengan Pustakawan di J</a:t>
            </a:r>
            <a:r>
              <a:rPr lang="en-US" sz="2000" dirty="0" err="1" smtClean="0"/>
              <a:t>awa</a:t>
            </a:r>
            <a:r>
              <a:rPr lang="en-US" sz="2000" dirty="0" smtClean="0"/>
              <a:t> </a:t>
            </a:r>
            <a:r>
              <a:rPr lang="en-US" sz="2000" dirty="0" err="1" smtClean="0"/>
              <a:t>Timur</a:t>
            </a:r>
            <a:r>
              <a:rPr lang="en-US" sz="2000" dirty="0" smtClean="0"/>
              <a:t>. </a:t>
            </a:r>
            <a:r>
              <a:rPr lang="en-US" sz="2000" dirty="0" err="1" smtClean="0"/>
              <a:t>Kegiatan</a:t>
            </a:r>
            <a:r>
              <a:rPr lang="id-ID" sz="2000" dirty="0" smtClean="0"/>
              <a:t> yang dilakukan diantaranya</a:t>
            </a:r>
            <a:r>
              <a:rPr lang="en-US" sz="2000" dirty="0" smtClean="0"/>
              <a:t>: </a:t>
            </a:r>
            <a:r>
              <a:rPr lang="id-ID" sz="2000" dirty="0" smtClean="0"/>
              <a:t>d</a:t>
            </a:r>
            <a:r>
              <a:rPr lang="en-US" sz="2000" dirty="0" err="1" smtClean="0"/>
              <a:t>iskusi</a:t>
            </a:r>
            <a:r>
              <a:rPr lang="id-ID" sz="2000" dirty="0" smtClean="0"/>
              <a:t>, seminar/w</a:t>
            </a:r>
            <a:r>
              <a:rPr lang="en-US" sz="2000" dirty="0" err="1" smtClean="0"/>
              <a:t>orkshop</a:t>
            </a:r>
            <a:r>
              <a:rPr lang="en-US" sz="2000" dirty="0" smtClean="0"/>
              <a:t> </a:t>
            </a:r>
            <a:r>
              <a:rPr lang="id-ID" sz="2000" dirty="0" smtClean="0"/>
              <a:t>ke</a:t>
            </a:r>
            <a:r>
              <a:rPr lang="en-US" sz="2000" dirty="0" err="1" smtClean="0"/>
              <a:t>pusta</a:t>
            </a:r>
            <a:r>
              <a:rPr lang="id-ID" sz="2000" dirty="0" smtClean="0"/>
              <a:t>wan</a:t>
            </a:r>
            <a:r>
              <a:rPr lang="en-US" sz="2000" dirty="0" smtClean="0"/>
              <a:t>an</a:t>
            </a:r>
            <a:r>
              <a:rPr lang="id-ID" sz="2000" dirty="0" smtClean="0"/>
              <a:t>.</a:t>
            </a:r>
            <a:endParaRPr lang="en-US" sz="1800" dirty="0" smtClean="0"/>
          </a:p>
          <a:p>
            <a:r>
              <a:rPr lang="x-none" sz="1100" smtClean="0"/>
              <a:t> </a:t>
            </a:r>
            <a:endParaRPr lang="en-US" sz="1050" dirty="0" smtClean="0"/>
          </a:p>
          <a:p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dirty="0" smtClean="0"/>
              <a:t>Program </a:t>
            </a:r>
            <a:r>
              <a:rPr lang="en-US" dirty="0" err="1" smtClean="0"/>
              <a:t>Kerja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28800" y="838200"/>
            <a:ext cx="6563072" cy="460648"/>
          </a:xfrm>
        </p:spPr>
        <p:txBody>
          <a:bodyPr/>
          <a:lstStyle/>
          <a:p>
            <a:pPr lvl="0"/>
            <a:r>
              <a:rPr lang="en-US" b="1" dirty="0" smtClean="0"/>
              <a:t>Program </a:t>
            </a:r>
            <a:r>
              <a:rPr lang="en-US" b="1" dirty="0" err="1" smtClean="0"/>
              <a:t>Umum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685800" y="1295400"/>
            <a:ext cx="8011344" cy="510540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tuan</a:t>
            </a:r>
            <a:r>
              <a:rPr lang="en-US" sz="1600" dirty="0" smtClean="0"/>
              <a:t> </a:t>
            </a:r>
            <a:r>
              <a:rPr lang="en-US" sz="1600" dirty="0" err="1" smtClean="0"/>
              <a:t>rumah</a:t>
            </a:r>
            <a:r>
              <a:rPr lang="en-US" sz="1600" dirty="0" smtClean="0"/>
              <a:t> </a:t>
            </a:r>
            <a:r>
              <a:rPr lang="en-US" sz="1600" dirty="0" err="1" smtClean="0"/>
              <a:t>terselenggaranya</a:t>
            </a:r>
            <a:r>
              <a:rPr lang="en-US" sz="1600" dirty="0" smtClean="0"/>
              <a:t> </a:t>
            </a:r>
            <a:r>
              <a:rPr lang="en-US" sz="1600" dirty="0" err="1" smtClean="0"/>
              <a:t>Kongres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Seminar </a:t>
            </a:r>
            <a:r>
              <a:rPr lang="en-US" sz="1600" dirty="0" err="1" smtClean="0"/>
              <a:t>Ilmiah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Menyelenggarakan</a:t>
            </a:r>
            <a:r>
              <a:rPr lang="en-US" sz="1600" dirty="0" smtClean="0"/>
              <a:t> MUSDA </a:t>
            </a:r>
            <a:r>
              <a:rPr lang="en-US" sz="1600" dirty="0" err="1" smtClean="0"/>
              <a:t>dan</a:t>
            </a:r>
            <a:r>
              <a:rPr lang="en-US" sz="1600" dirty="0" smtClean="0"/>
              <a:t> Seminar </a:t>
            </a:r>
            <a:r>
              <a:rPr lang="en-US" sz="1600" dirty="0" err="1" smtClean="0"/>
              <a:t>Ilmiah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Menyelenggarakan</a:t>
            </a:r>
            <a:r>
              <a:rPr lang="en-US" sz="1600" dirty="0" smtClean="0"/>
              <a:t> </a:t>
            </a:r>
            <a:r>
              <a:rPr lang="en-US" sz="1600" dirty="0" err="1" smtClean="0"/>
              <a:t>Rapat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Seminar </a:t>
            </a:r>
            <a:r>
              <a:rPr lang="en-US" sz="1600" dirty="0" err="1" smtClean="0"/>
              <a:t>Ilmiah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</a:t>
            </a:r>
            <a:r>
              <a:rPr lang="en-US" sz="1600" dirty="0" smtClean="0"/>
              <a:t> </a:t>
            </a:r>
            <a:r>
              <a:rPr lang="en-US" sz="1600" dirty="0" err="1" smtClean="0"/>
              <a:t>perundang–undangan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kepustakawanan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Berpartisipasi</a:t>
            </a:r>
            <a:r>
              <a:rPr lang="en-US" sz="1600" dirty="0" smtClean="0"/>
              <a:t> </a:t>
            </a:r>
            <a:r>
              <a:rPr lang="en-US" sz="1600" dirty="0" err="1" smtClean="0"/>
              <a:t>aktif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perpustakaan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r>
              <a:rPr lang="id-ID" sz="1600" dirty="0" smtClean="0"/>
              <a:t>.</a:t>
            </a:r>
            <a:r>
              <a:rPr lang="en-US" sz="1600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Berperan</a:t>
            </a:r>
            <a:r>
              <a:rPr lang="en-US" sz="1600" dirty="0" smtClean="0"/>
              <a:t>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pengkajian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perpustakaan</a:t>
            </a:r>
            <a:r>
              <a:rPr lang="en-US" sz="1600" dirty="0" smtClean="0"/>
              <a:t>, </a:t>
            </a:r>
            <a:r>
              <a:rPr lang="en-US" sz="1600" dirty="0" err="1" smtClean="0"/>
              <a:t>dokumentasi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smtClean="0"/>
              <a:t>    </a:t>
            </a:r>
            <a:r>
              <a:rPr lang="en-US" sz="1600" dirty="0" err="1" smtClean="0"/>
              <a:t>informasi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Mengadakan</a:t>
            </a:r>
            <a:r>
              <a:rPr lang="en-US" sz="1600" dirty="0" smtClean="0"/>
              <a:t> </a:t>
            </a:r>
            <a:r>
              <a:rPr lang="en-US" sz="1600" dirty="0" err="1" smtClean="0"/>
              <a:t>koordinasi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instansi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kepustakawanan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Berperan</a:t>
            </a:r>
            <a:r>
              <a:rPr lang="en-US" sz="1600" dirty="0" smtClean="0"/>
              <a:t>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smtClean="0"/>
              <a:t>SDM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perpustakaan</a:t>
            </a:r>
            <a:r>
              <a:rPr lang="en-US" sz="1600" dirty="0" smtClean="0"/>
              <a:t>, </a:t>
            </a:r>
            <a:r>
              <a:rPr lang="en-US" sz="1600" dirty="0" err="1" smtClean="0"/>
              <a:t>dokumentasi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instansi</a:t>
            </a:r>
            <a:r>
              <a:rPr lang="en-US" sz="1600" dirty="0" smtClean="0"/>
              <a:t> </a:t>
            </a:r>
            <a:r>
              <a:rPr lang="en-US" sz="1600" dirty="0" err="1" smtClean="0"/>
              <a:t>penyelenggara</a:t>
            </a:r>
            <a:r>
              <a:rPr lang="en-US" sz="1600" dirty="0" smtClean="0"/>
              <a:t> </a:t>
            </a:r>
            <a:r>
              <a:rPr lang="en-US" sz="1600" dirty="0" err="1" smtClean="0"/>
              <a:t>diklat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kepustakawanan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kualitas</a:t>
            </a:r>
            <a:r>
              <a:rPr lang="en-US" sz="1600" dirty="0" smtClean="0"/>
              <a:t> SDM </a:t>
            </a:r>
            <a:r>
              <a:rPr lang="en-US" sz="1600" dirty="0" err="1" smtClean="0"/>
              <a:t>perpustakaan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Mengusahakan</a:t>
            </a:r>
            <a:r>
              <a:rPr lang="en-US" sz="1600" dirty="0" smtClean="0"/>
              <a:t> </a:t>
            </a:r>
            <a:r>
              <a:rPr lang="en-US" sz="1600" dirty="0" err="1" smtClean="0"/>
              <a:t>dana</a:t>
            </a:r>
            <a:r>
              <a:rPr lang="en-US" sz="1600" dirty="0" smtClean="0"/>
              <a:t>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sumber-sumber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sah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mengikat</a:t>
            </a:r>
            <a:r>
              <a:rPr lang="en-US" sz="1600" dirty="0" smtClean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mendukung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id-ID" sz="1600" dirty="0" smtClean="0"/>
              <a:t>.</a:t>
            </a:r>
            <a:r>
              <a:rPr lang="en-US" sz="1600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Berpartisipasi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berperan</a:t>
            </a:r>
            <a:r>
              <a:rPr lang="en-US" sz="1600" dirty="0" smtClean="0"/>
              <a:t> </a:t>
            </a:r>
            <a:r>
              <a:rPr lang="en-US" sz="1600" dirty="0" err="1" smtClean="0"/>
              <a:t>aktif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minat</a:t>
            </a:r>
            <a:r>
              <a:rPr lang="en-US" sz="1600" dirty="0" smtClean="0"/>
              <a:t> </a:t>
            </a:r>
            <a:r>
              <a:rPr lang="en-US" sz="1600" dirty="0" err="1" smtClean="0"/>
              <a:t>baca</a:t>
            </a:r>
            <a:r>
              <a:rPr lang="en-US" sz="1600" dirty="0" smtClean="0"/>
              <a:t> </a:t>
            </a:r>
            <a:r>
              <a:rPr lang="en-US" sz="1600" dirty="0" smtClean="0"/>
              <a:t> 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perbukuan</a:t>
            </a:r>
            <a:r>
              <a:rPr lang="id-ID" sz="1600" dirty="0" smtClean="0"/>
              <a:t>.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dirty="0" smtClean="0"/>
              <a:t>Program </a:t>
            </a:r>
            <a:r>
              <a:rPr lang="en-US" dirty="0" err="1" smtClean="0"/>
              <a:t>Kerja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828800" y="838200"/>
            <a:ext cx="6563072" cy="460648"/>
          </a:xfrm>
        </p:spPr>
        <p:txBody>
          <a:bodyPr/>
          <a:lstStyle/>
          <a:p>
            <a:pPr lvl="0"/>
            <a:r>
              <a:rPr lang="en-US" b="1" dirty="0" smtClean="0"/>
              <a:t>Program </a:t>
            </a:r>
            <a:r>
              <a:rPr lang="en-US" b="1" dirty="0" err="1" smtClean="0"/>
              <a:t>Khusus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63744" cy="510540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1600" dirty="0" smtClean="0"/>
              <a:t>Me</a:t>
            </a:r>
            <a:r>
              <a:rPr lang="id-ID" sz="1600" dirty="0" smtClean="0"/>
              <a:t>ngusulkan terbentuknya dan mensahkan IPI Kabupaten/Kota di Jawa Timur</a:t>
            </a:r>
            <a:r>
              <a:rPr lang="en-US" sz="1600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Membangun</a:t>
            </a:r>
            <a:r>
              <a:rPr lang="en-US" sz="1600" dirty="0" smtClean="0"/>
              <a:t> </a:t>
            </a:r>
            <a:r>
              <a:rPr lang="en-US" sz="1600" dirty="0" err="1" smtClean="0"/>
              <a:t>Komunikasi</a:t>
            </a:r>
            <a:r>
              <a:rPr lang="en-US" sz="1600" dirty="0" smtClean="0"/>
              <a:t> Internal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Eksternal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Mendata</a:t>
            </a:r>
            <a:r>
              <a:rPr lang="en-US" sz="1600" dirty="0" smtClean="0"/>
              <a:t> </a:t>
            </a:r>
            <a:r>
              <a:rPr lang="en-US" sz="1600" dirty="0" err="1" smtClean="0"/>
              <a:t>anggota</a:t>
            </a:r>
            <a:r>
              <a:rPr lang="en-US" sz="1600" dirty="0" smtClean="0"/>
              <a:t>, </a:t>
            </a:r>
            <a:r>
              <a:rPr lang="en-US" sz="1600" dirty="0" err="1" smtClean="0"/>
              <a:t>memperbaharui</a:t>
            </a:r>
            <a:r>
              <a:rPr lang="en-US" sz="1600" dirty="0" smtClean="0"/>
              <a:t> </a:t>
            </a:r>
            <a:r>
              <a:rPr lang="en-US" sz="1600" dirty="0" err="1" smtClean="0"/>
              <a:t>kartu</a:t>
            </a:r>
            <a:r>
              <a:rPr lang="en-US" sz="1600" dirty="0" smtClean="0"/>
              <a:t> </a:t>
            </a:r>
            <a:r>
              <a:rPr lang="en-US" sz="1600" dirty="0" err="1" smtClean="0"/>
              <a:t>anggota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membangun</a:t>
            </a:r>
            <a:r>
              <a:rPr lang="en-US" sz="1600" dirty="0" smtClean="0"/>
              <a:t> </a:t>
            </a:r>
            <a:r>
              <a:rPr lang="en-US" sz="1600" dirty="0" err="1" smtClean="0"/>
              <a:t>pangkalan</a:t>
            </a:r>
            <a:r>
              <a:rPr lang="en-US" sz="1600" dirty="0" smtClean="0"/>
              <a:t> data (</a:t>
            </a:r>
            <a:r>
              <a:rPr lang="en-US" sz="1600" i="1" dirty="0" smtClean="0"/>
              <a:t>data base</a:t>
            </a:r>
            <a:r>
              <a:rPr lang="en-US" sz="1600" dirty="0" smtClean="0"/>
              <a:t>) </a:t>
            </a:r>
            <a:r>
              <a:rPr lang="en-US" sz="1600" dirty="0" err="1" smtClean="0"/>
              <a:t>anggota</a:t>
            </a:r>
            <a:r>
              <a:rPr lang="en-US" sz="1600" dirty="0" smtClean="0"/>
              <a:t>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i="1" dirty="0" smtClean="0"/>
              <a:t>web site </a:t>
            </a:r>
            <a:r>
              <a:rPr lang="en-US" sz="1600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Berperan</a:t>
            </a:r>
            <a:r>
              <a:rPr lang="en-US" sz="1600" dirty="0" smtClean="0"/>
              <a:t> </a:t>
            </a:r>
            <a:r>
              <a:rPr lang="en-US" sz="1600" dirty="0" err="1" smtClean="0"/>
              <a:t>aktif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perpustakaan</a:t>
            </a:r>
            <a:r>
              <a:rPr lang="en-US" sz="1600" dirty="0" smtClean="0"/>
              <a:t>, </a:t>
            </a:r>
            <a:r>
              <a:rPr lang="en-US" sz="1600" dirty="0" err="1" smtClean="0"/>
              <a:t>peningkatan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setifikasi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pustakawan</a:t>
            </a:r>
            <a:r>
              <a:rPr lang="en-US" sz="1600" dirty="0" smtClean="0"/>
              <a:t> 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Memberikan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perpustakaan</a:t>
            </a:r>
            <a:r>
              <a:rPr lang="en-US" sz="1600" dirty="0" smtClean="0"/>
              <a:t>, </a:t>
            </a:r>
            <a:r>
              <a:rPr lang="en-US" sz="1600" dirty="0" err="1" smtClean="0"/>
              <a:t>dokumentasi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melaluli</a:t>
            </a:r>
            <a:r>
              <a:rPr lang="en-US" sz="1600" dirty="0" smtClean="0"/>
              <a:t> </a:t>
            </a:r>
            <a:r>
              <a:rPr lang="en-US" sz="1600" i="1" dirty="0" smtClean="0"/>
              <a:t>website</a:t>
            </a:r>
            <a:r>
              <a:rPr lang="en-US" sz="1600" dirty="0" smtClean="0"/>
              <a:t> IPI </a:t>
            </a:r>
            <a:r>
              <a:rPr lang="en-US" sz="1600" dirty="0" err="1" smtClean="0"/>
              <a:t>Provinsi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r>
              <a:rPr lang="en-US" sz="1600" dirty="0" smtClean="0"/>
              <a:t> 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Mengadakan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bhakti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</a:t>
            </a:r>
            <a:r>
              <a:rPr lang="en-US" sz="1600" dirty="0" err="1" smtClean="0"/>
              <a:t>dibidang</a:t>
            </a:r>
            <a:r>
              <a:rPr lang="en-US" sz="1600" dirty="0" smtClean="0"/>
              <a:t> </a:t>
            </a:r>
            <a:r>
              <a:rPr lang="en-US" sz="1600" dirty="0" err="1" smtClean="0"/>
              <a:t>kepustakawanan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kepentingan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;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Menyelenggarakan</a:t>
            </a:r>
            <a:r>
              <a:rPr lang="en-US" sz="1600" dirty="0" smtClean="0"/>
              <a:t> seminar, </a:t>
            </a:r>
            <a:r>
              <a:rPr lang="en-US" sz="1600" dirty="0" err="1" smtClean="0"/>
              <a:t>lokakarya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sejenisnya</a:t>
            </a:r>
            <a:r>
              <a:rPr lang="en-US" sz="1600" dirty="0" smtClean="0"/>
              <a:t> </a:t>
            </a:r>
            <a:r>
              <a:rPr lang="en-US" sz="1600" dirty="0" err="1" smtClean="0"/>
              <a:t>bekerjasama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PC,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</a:t>
            </a:r>
            <a:r>
              <a:rPr lang="en-US" sz="1600" dirty="0" err="1" smtClean="0"/>
              <a:t>profesi</a:t>
            </a:r>
            <a:r>
              <a:rPr lang="en-US" sz="1600" dirty="0" smtClean="0"/>
              <a:t> lain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instansi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Peningkatan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 smtClean="0"/>
              <a:t>anggota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pengurus</a:t>
            </a:r>
            <a:r>
              <a:rPr lang="en-US" sz="1600" dirty="0" smtClean="0"/>
              <a:t> IPI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seminar, </a:t>
            </a:r>
            <a:r>
              <a:rPr lang="en-US" sz="1600" dirty="0" err="1" smtClean="0"/>
              <a:t>lokakarya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kunjungan</a:t>
            </a:r>
            <a:r>
              <a:rPr lang="en-US" sz="1600" dirty="0" smtClean="0"/>
              <a:t> </a:t>
            </a:r>
            <a:r>
              <a:rPr lang="en-US" sz="1600" dirty="0" err="1" smtClean="0"/>
              <a:t>kerja</a:t>
            </a:r>
            <a:r>
              <a:rPr lang="en-US" sz="1600" dirty="0" smtClean="0"/>
              <a:t> ;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instansi</a:t>
            </a:r>
            <a:r>
              <a:rPr lang="en-US" sz="1600" dirty="0" smtClean="0"/>
              <a:t> </a:t>
            </a:r>
            <a:r>
              <a:rPr lang="en-US" sz="1600" dirty="0" err="1" smtClean="0"/>
              <a:t>penyelenggara</a:t>
            </a:r>
            <a:r>
              <a:rPr lang="en-US" sz="1600" dirty="0" smtClean="0"/>
              <a:t> </a:t>
            </a:r>
            <a:r>
              <a:rPr lang="en-US" sz="1600" dirty="0" err="1" smtClean="0"/>
              <a:t>diklat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kepustakawanan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kualitas</a:t>
            </a:r>
            <a:r>
              <a:rPr lang="en-US" sz="1600" dirty="0" smtClean="0"/>
              <a:t> SDM </a:t>
            </a:r>
            <a:r>
              <a:rPr lang="en-US" sz="1600" dirty="0" err="1" smtClean="0"/>
              <a:t>Perpustakaan</a:t>
            </a:r>
            <a:r>
              <a:rPr lang="en-US" sz="1600" dirty="0" smtClean="0"/>
              <a:t> 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err="1" smtClean="0"/>
              <a:t>Berperan</a:t>
            </a:r>
            <a:r>
              <a:rPr lang="en-US" sz="1600" dirty="0" smtClean="0"/>
              <a:t> </a:t>
            </a:r>
            <a:r>
              <a:rPr lang="en-US" sz="1600" dirty="0" err="1" smtClean="0"/>
              <a:t>aktif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usaha</a:t>
            </a:r>
            <a:r>
              <a:rPr lang="en-US" sz="1600" dirty="0" smtClean="0"/>
              <a:t> </a:t>
            </a:r>
            <a:r>
              <a:rPr lang="en-US" sz="1600" dirty="0" err="1" smtClean="0"/>
              <a:t>pelestarian</a:t>
            </a:r>
            <a:r>
              <a:rPr lang="en-US" sz="1600" dirty="0" smtClean="0"/>
              <a:t> </a:t>
            </a:r>
            <a:r>
              <a:rPr lang="en-US" sz="1600" dirty="0" err="1" smtClean="0"/>
              <a:t>budaya</a:t>
            </a:r>
            <a:r>
              <a:rPr lang="en-US" sz="1600" dirty="0" smtClean="0"/>
              <a:t> </a:t>
            </a:r>
            <a:r>
              <a:rPr lang="en-US" sz="1600" dirty="0" err="1" smtClean="0"/>
              <a:t>bangsa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en-US" dirty="0" err="1" smtClean="0"/>
              <a:t>Kepengurusan</a:t>
            </a:r>
            <a:r>
              <a:rPr lang="en-US" dirty="0" smtClean="0"/>
              <a:t> IPI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63744" cy="5105400"/>
          </a:xfrm>
        </p:spPr>
        <p:txBody>
          <a:bodyPr/>
          <a:lstStyle/>
          <a:p>
            <a:r>
              <a:rPr lang="en-US" sz="1600" b="1" dirty="0" smtClean="0"/>
              <a:t>A.  PELINDUNG</a:t>
            </a:r>
          </a:p>
          <a:p>
            <a:r>
              <a:rPr lang="en-US" sz="1600" dirty="0" err="1" smtClean="0"/>
              <a:t>Gubernur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endParaRPr lang="en-US" sz="1600" dirty="0" smtClean="0"/>
          </a:p>
          <a:p>
            <a:r>
              <a:rPr lang="en-US" sz="1600" b="1" dirty="0" smtClean="0"/>
              <a:t>B.  PENASEHAT</a:t>
            </a:r>
          </a:p>
          <a:p>
            <a:r>
              <a:rPr lang="en-US" sz="1600" dirty="0" smtClean="0"/>
              <a:t>1.  </a:t>
            </a:r>
            <a:r>
              <a:rPr lang="en-US" sz="1600" dirty="0" err="1" smtClean="0"/>
              <a:t>Wakil</a:t>
            </a:r>
            <a:r>
              <a:rPr lang="en-US" sz="1600" dirty="0" smtClean="0"/>
              <a:t> </a:t>
            </a:r>
            <a:r>
              <a:rPr lang="en-US" sz="1600" dirty="0" err="1" smtClean="0"/>
              <a:t>Gubernur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endParaRPr lang="en-US" sz="1600" dirty="0" smtClean="0"/>
          </a:p>
          <a:p>
            <a:r>
              <a:rPr lang="en-US" sz="1600" dirty="0" smtClean="0"/>
              <a:t>2.   </a:t>
            </a:r>
            <a:r>
              <a:rPr lang="en-US" sz="1600" dirty="0" err="1" smtClean="0"/>
              <a:t>Sekretaris</a:t>
            </a:r>
            <a:r>
              <a:rPr lang="en-US" sz="1600" dirty="0" smtClean="0"/>
              <a:t> Daerah </a:t>
            </a:r>
            <a:r>
              <a:rPr lang="en-US" sz="1600" dirty="0" err="1" smtClean="0"/>
              <a:t>Provinsi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endParaRPr lang="en-US" sz="1600" dirty="0" smtClean="0"/>
          </a:p>
          <a:p>
            <a:r>
              <a:rPr lang="en-US" sz="1600" dirty="0" smtClean="0"/>
              <a:t>3.   </a:t>
            </a:r>
            <a:r>
              <a:rPr lang="en-US" sz="1600" dirty="0" err="1" smtClean="0"/>
              <a:t>Asisten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Administrasi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</a:t>
            </a:r>
            <a:r>
              <a:rPr lang="en-US" sz="1600" dirty="0" err="1" smtClean="0"/>
              <a:t>Setda</a:t>
            </a:r>
            <a:r>
              <a:rPr lang="en-US" sz="1600" dirty="0" smtClean="0"/>
              <a:t> </a:t>
            </a:r>
            <a:r>
              <a:rPr lang="en-US" sz="1600" dirty="0" err="1" smtClean="0"/>
              <a:t>Provinsi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endParaRPr lang="en-US" sz="1600" dirty="0" smtClean="0"/>
          </a:p>
          <a:p>
            <a:r>
              <a:rPr lang="en-US" sz="1600" b="1" dirty="0" smtClean="0"/>
              <a:t>C.  PEMBINA</a:t>
            </a:r>
          </a:p>
          <a:p>
            <a:r>
              <a:rPr lang="en-US" sz="1600" dirty="0" smtClean="0"/>
              <a:t>1. </a:t>
            </a:r>
            <a:r>
              <a:rPr lang="en-US" sz="1600" dirty="0" err="1" smtClean="0"/>
              <a:t>Kepala</a:t>
            </a:r>
            <a:r>
              <a:rPr lang="en-US" sz="1600" dirty="0" smtClean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Perpustakaan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Kearsipan</a:t>
            </a:r>
            <a:r>
              <a:rPr lang="en-US" sz="1600" dirty="0" smtClean="0"/>
              <a:t> </a:t>
            </a:r>
            <a:r>
              <a:rPr lang="en-US" sz="1600" dirty="0" err="1" smtClean="0"/>
              <a:t>Provinsi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endParaRPr lang="en-US" sz="1600" dirty="0" smtClean="0"/>
          </a:p>
          <a:p>
            <a:r>
              <a:rPr lang="en-US" sz="1600" dirty="0" smtClean="0"/>
              <a:t>2. </a:t>
            </a:r>
            <a:r>
              <a:rPr lang="en-US" sz="1600" dirty="0" err="1" smtClean="0"/>
              <a:t>Kepala</a:t>
            </a:r>
            <a:r>
              <a:rPr lang="en-US" sz="1600" dirty="0" smtClean="0"/>
              <a:t> </a:t>
            </a:r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Kepegawaian</a:t>
            </a:r>
            <a:r>
              <a:rPr lang="en-US" sz="1600" dirty="0" smtClean="0"/>
              <a:t> Daerah </a:t>
            </a:r>
            <a:r>
              <a:rPr lang="en-US" sz="1600" dirty="0" err="1" smtClean="0"/>
              <a:t>Provinsi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endParaRPr lang="en-US" sz="1600" dirty="0" smtClean="0"/>
          </a:p>
          <a:p>
            <a:r>
              <a:rPr lang="en-US" sz="1600" dirty="0" smtClean="0"/>
              <a:t>3. </a:t>
            </a:r>
            <a:r>
              <a:rPr lang="en-US" sz="1600" dirty="0" err="1" smtClean="0"/>
              <a:t>Rr</a:t>
            </a:r>
            <a:r>
              <a:rPr lang="en-US" sz="1600" dirty="0" smtClean="0"/>
              <a:t>. </a:t>
            </a:r>
            <a:r>
              <a:rPr lang="en-US" sz="1600" dirty="0" err="1" smtClean="0"/>
              <a:t>Ratnaningsih</a:t>
            </a:r>
            <a:r>
              <a:rPr lang="en-US" sz="1600" dirty="0" smtClean="0"/>
              <a:t>, SH</a:t>
            </a:r>
            <a:r>
              <a:rPr lang="id-ID" sz="1600" dirty="0" smtClean="0"/>
              <a:t>.</a:t>
            </a:r>
            <a:r>
              <a:rPr lang="en-US" sz="1600" dirty="0" smtClean="0"/>
              <a:t>, M</a:t>
            </a:r>
            <a:r>
              <a:rPr lang="id-ID" sz="1600" dirty="0" smtClean="0"/>
              <a:t>A.</a:t>
            </a:r>
            <a:r>
              <a:rPr lang="en-US" sz="1600" dirty="0" smtClean="0"/>
              <a:t> (</a:t>
            </a:r>
            <a:r>
              <a:rPr lang="en-US" sz="1600" dirty="0" err="1" smtClean="0"/>
              <a:t>Pustakawan</a:t>
            </a:r>
            <a:r>
              <a:rPr lang="en-US" sz="1600" dirty="0" smtClean="0"/>
              <a:t> </a:t>
            </a:r>
            <a:r>
              <a:rPr lang="en-US" sz="1600" dirty="0" err="1" smtClean="0"/>
              <a:t>Utama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D. PENGURUS DAERAH PD-IPI PROVINSI JAWA TIMUR</a:t>
            </a:r>
          </a:p>
          <a:p>
            <a:r>
              <a:rPr lang="en-US" sz="1600" b="1" dirty="0" err="1" smtClean="0"/>
              <a:t>Ketua</a:t>
            </a:r>
            <a:endParaRPr lang="en-US" sz="1600" b="1" dirty="0" smtClean="0"/>
          </a:p>
          <a:p>
            <a:r>
              <a:rPr lang="en-US" sz="1600" dirty="0" smtClean="0"/>
              <a:t>    Drs</a:t>
            </a:r>
            <a:r>
              <a:rPr lang="en-US" sz="1600" dirty="0" smtClean="0"/>
              <a:t>. </a:t>
            </a:r>
            <a:r>
              <a:rPr lang="en-US" sz="1600" dirty="0" err="1" smtClean="0"/>
              <a:t>Abimanyu</a:t>
            </a:r>
            <a:r>
              <a:rPr lang="en-US" sz="1600" dirty="0" smtClean="0"/>
              <a:t> PI</a:t>
            </a:r>
            <a:r>
              <a:rPr lang="id-ID" sz="1600" dirty="0" smtClean="0"/>
              <a:t>.</a:t>
            </a:r>
            <a:r>
              <a:rPr lang="en-US" sz="1600" dirty="0" smtClean="0"/>
              <a:t>, MM</a:t>
            </a:r>
            <a:r>
              <a:rPr lang="id-ID" sz="1600" dirty="0" smtClean="0"/>
              <a:t>. </a:t>
            </a:r>
            <a:r>
              <a:rPr lang="en-US" sz="1600" dirty="0" smtClean="0"/>
              <a:t>(</a:t>
            </a:r>
            <a:r>
              <a:rPr lang="en-US" sz="1600" dirty="0" err="1" smtClean="0"/>
              <a:t>Badan</a:t>
            </a:r>
            <a:r>
              <a:rPr lang="en-US" sz="1600" dirty="0" smtClean="0"/>
              <a:t> </a:t>
            </a:r>
            <a:r>
              <a:rPr lang="en-US" sz="1600" dirty="0" err="1" smtClean="0"/>
              <a:t>Kepegawaian</a:t>
            </a:r>
            <a:r>
              <a:rPr lang="en-US" sz="1600" dirty="0" smtClean="0"/>
              <a:t> Daerah </a:t>
            </a:r>
            <a:r>
              <a:rPr lang="en-US" sz="1600" dirty="0" err="1" smtClean="0"/>
              <a:t>Provinsi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Timur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r>
              <a:rPr lang="en-US" sz="1600" b="1" dirty="0" err="1" smtClean="0"/>
              <a:t>Wakil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Ketua</a:t>
            </a:r>
            <a:endParaRPr lang="en-US" sz="1600" b="1" dirty="0" smtClean="0"/>
          </a:p>
          <a:p>
            <a:pPr lvl="0"/>
            <a:r>
              <a:rPr lang="en-US" sz="1600" dirty="0" smtClean="0"/>
              <a:t>   1. </a:t>
            </a:r>
            <a:r>
              <a:rPr lang="x-none" sz="1600" smtClean="0"/>
              <a:t>Drs</a:t>
            </a:r>
            <a:r>
              <a:rPr lang="x-none" sz="1600" smtClean="0"/>
              <a:t>. Hasto Hendarto, MM</a:t>
            </a:r>
            <a:r>
              <a:rPr lang="id-ID" sz="1600" dirty="0" smtClean="0"/>
              <a:t>.</a:t>
            </a:r>
            <a:r>
              <a:rPr lang="x-none" sz="1600" smtClean="0"/>
              <a:t> (Badan Perpustakaan dan Kearsipan </a:t>
            </a:r>
            <a:r>
              <a:rPr lang="x-none" sz="1600" smtClean="0"/>
              <a:t>Provinsi </a:t>
            </a:r>
            <a:r>
              <a:rPr lang="x-none" sz="1600" smtClean="0"/>
              <a:t>Ja</a:t>
            </a:r>
            <a:r>
              <a:rPr lang="en-US" sz="1600" dirty="0" err="1" smtClean="0"/>
              <a:t>tim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pPr lvl="0"/>
            <a:r>
              <a:rPr lang="en-US" sz="1600" dirty="0" smtClean="0"/>
              <a:t>   2. </a:t>
            </a:r>
            <a:r>
              <a:rPr lang="x-none" sz="1600" smtClean="0"/>
              <a:t>Drs</a:t>
            </a:r>
            <a:r>
              <a:rPr lang="x-none" sz="1600" smtClean="0"/>
              <a:t>. Herman </a:t>
            </a:r>
            <a:r>
              <a:rPr lang="id-ID" sz="1600" dirty="0" smtClean="0"/>
              <a:t>Budianto</a:t>
            </a:r>
            <a:r>
              <a:rPr lang="x-none" sz="1600" smtClean="0"/>
              <a:t>, SS</a:t>
            </a:r>
            <a:r>
              <a:rPr lang="id-ID" sz="1600" dirty="0" smtClean="0"/>
              <a:t>.</a:t>
            </a:r>
            <a:r>
              <a:rPr lang="x-none" sz="1600" smtClean="0"/>
              <a:t>, M.Si</a:t>
            </a:r>
            <a:r>
              <a:rPr lang="id-ID" sz="1600" dirty="0" smtClean="0"/>
              <a:t>.</a:t>
            </a:r>
            <a:r>
              <a:rPr lang="x-none" sz="1600" smtClean="0"/>
              <a:t> (</a:t>
            </a:r>
            <a:r>
              <a:rPr lang="id-ID" sz="1600" dirty="0" smtClean="0"/>
              <a:t>Rumah Sakit Jiwa Menur</a:t>
            </a:r>
            <a:r>
              <a:rPr lang="x-none" sz="1600" smtClean="0"/>
              <a:t>)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Periode</a:t>
            </a:r>
            <a:r>
              <a:rPr lang="en-US" sz="2400" dirty="0" smtClean="0"/>
              <a:t> 201</a:t>
            </a:r>
            <a:r>
              <a:rPr lang="id-ID" sz="2400" dirty="0" smtClean="0"/>
              <a:t>5</a:t>
            </a:r>
            <a:r>
              <a:rPr lang="en-US" sz="2400" dirty="0" smtClean="0"/>
              <a:t>-201</a:t>
            </a:r>
            <a:r>
              <a:rPr lang="id-ID" sz="2400" dirty="0" smtClean="0"/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en-US" dirty="0" err="1" smtClean="0"/>
              <a:t>Kepengurusan</a:t>
            </a:r>
            <a:r>
              <a:rPr lang="en-US" dirty="0" smtClean="0"/>
              <a:t> IPI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163744" cy="5105400"/>
          </a:xfrm>
        </p:spPr>
        <p:txBody>
          <a:bodyPr/>
          <a:lstStyle/>
          <a:p>
            <a:r>
              <a:rPr lang="en-US" sz="1600" b="1" dirty="0" err="1" smtClean="0"/>
              <a:t>Sekretaris</a:t>
            </a:r>
            <a:endParaRPr lang="en-US" sz="1600" b="1" dirty="0" smtClean="0"/>
          </a:p>
          <a:p>
            <a:pPr lvl="0"/>
            <a:r>
              <a:rPr lang="x-none" sz="1600" smtClean="0"/>
              <a:t>Sujarwo, S.Sos</a:t>
            </a:r>
            <a:r>
              <a:rPr lang="id-ID" sz="1600" dirty="0" smtClean="0"/>
              <a:t>.</a:t>
            </a:r>
            <a:r>
              <a:rPr lang="x-none" sz="1600" smtClean="0"/>
              <a:t>, M.Si</a:t>
            </a:r>
            <a:r>
              <a:rPr lang="id-ID" sz="1600" dirty="0" smtClean="0"/>
              <a:t>.</a:t>
            </a:r>
            <a:r>
              <a:rPr lang="x-none" sz="1600" smtClean="0"/>
              <a:t> (Badan Perpustakaan  dan Kearsipan Provinsi Jawa Timur)</a:t>
            </a:r>
            <a:endParaRPr lang="en-US" sz="1600" dirty="0" smtClean="0"/>
          </a:p>
          <a:p>
            <a:pPr lvl="0"/>
            <a:r>
              <a:rPr lang="x-none" sz="1600" smtClean="0"/>
              <a:t>Suhernik, S.Sos</a:t>
            </a:r>
            <a:r>
              <a:rPr lang="id-ID" sz="1600" dirty="0" smtClean="0"/>
              <a:t>.</a:t>
            </a:r>
            <a:r>
              <a:rPr lang="x-none" sz="1600" smtClean="0"/>
              <a:t>, M.Si</a:t>
            </a:r>
            <a:r>
              <a:rPr lang="id-ID" sz="1600" dirty="0" smtClean="0"/>
              <a:t>.</a:t>
            </a:r>
            <a:r>
              <a:rPr lang="x-none" sz="1600" smtClean="0"/>
              <a:t> (Universitas Airlangga Surabaya)</a:t>
            </a:r>
            <a:endParaRPr lang="en-US" sz="1600" dirty="0" smtClean="0"/>
          </a:p>
          <a:p>
            <a:r>
              <a:rPr lang="en-US" sz="1600" b="1" dirty="0" err="1" smtClean="0"/>
              <a:t>Bendahara</a:t>
            </a:r>
            <a:endParaRPr lang="en-US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x-none" sz="1600" smtClean="0"/>
              <a:t>Tri Diana Mukti, S.Sos</a:t>
            </a:r>
            <a:r>
              <a:rPr lang="id-ID" sz="1600" dirty="0" smtClean="0"/>
              <a:t>.</a:t>
            </a:r>
            <a:r>
              <a:rPr lang="x-none" sz="1600" smtClean="0"/>
              <a:t> (Badan Perpustakaan dan Kearsipan </a:t>
            </a:r>
            <a:r>
              <a:rPr lang="x-none" sz="1600" smtClean="0"/>
              <a:t>Provinsi </a:t>
            </a:r>
            <a:r>
              <a:rPr lang="x-none" sz="1600" smtClean="0"/>
              <a:t>Ja</a:t>
            </a:r>
            <a:r>
              <a:rPr lang="en-US" sz="1600" dirty="0" err="1" smtClean="0"/>
              <a:t>tim</a:t>
            </a:r>
            <a:r>
              <a:rPr lang="x-none" sz="1600" smtClean="0"/>
              <a:t>)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id-ID" sz="1600" dirty="0" smtClean="0"/>
              <a:t>Tersi Brawijani, SE. </a:t>
            </a:r>
            <a:r>
              <a:rPr lang="x-none" sz="1600" smtClean="0"/>
              <a:t>(Badan Perpustakaan dan Kearsipan Provinsi Jawa </a:t>
            </a:r>
            <a:r>
              <a:rPr lang="x-none" sz="1600" smtClean="0"/>
              <a:t>Timur</a:t>
            </a:r>
            <a:r>
              <a:rPr lang="x-none" sz="1600" smtClean="0"/>
              <a:t>)</a:t>
            </a:r>
            <a:endParaRPr lang="en-US" sz="1600" dirty="0" smtClean="0"/>
          </a:p>
          <a:p>
            <a:pPr lvl="0"/>
            <a:endParaRPr lang="en-US" sz="1600" dirty="0" smtClean="0"/>
          </a:p>
          <a:p>
            <a:r>
              <a:rPr lang="id-ID" sz="1600" b="1" dirty="0" smtClean="0"/>
              <a:t>E</a:t>
            </a:r>
            <a:r>
              <a:rPr lang="en-US" sz="1600" b="1" dirty="0" smtClean="0"/>
              <a:t>. KOM</a:t>
            </a:r>
            <a:r>
              <a:rPr lang="id-ID" sz="1600" b="1" dirty="0" smtClean="0"/>
              <a:t>I</a:t>
            </a:r>
            <a:r>
              <a:rPr lang="en-US" sz="1600" b="1" dirty="0" smtClean="0"/>
              <a:t>SI-KOMISI </a:t>
            </a:r>
            <a:r>
              <a:rPr lang="id-ID" sz="1600" b="1" dirty="0" smtClean="0"/>
              <a:t> </a:t>
            </a:r>
            <a:endParaRPr lang="en-US" sz="1600" b="1" dirty="0" smtClean="0"/>
          </a:p>
          <a:p>
            <a:r>
              <a:rPr lang="id-ID" sz="1600" b="1" dirty="0" smtClean="0"/>
              <a:t>a. </a:t>
            </a:r>
            <a:r>
              <a:rPr lang="en-US" sz="1600" b="1" dirty="0" err="1" smtClean="0"/>
              <a:t>Komisi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Organisasi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Keanggotaan</a:t>
            </a:r>
            <a:r>
              <a:rPr lang="en-US" sz="16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D</a:t>
            </a:r>
            <a:r>
              <a:rPr lang="x-none" sz="1600" smtClean="0"/>
              <a:t>ra. Endang Gunarti, M.</a:t>
            </a:r>
            <a:r>
              <a:rPr lang="id-ID" sz="1600" dirty="0" smtClean="0"/>
              <a:t>Si.</a:t>
            </a:r>
            <a:r>
              <a:rPr lang="x-none" sz="1600" smtClean="0"/>
              <a:t> (Universitas Airlangga)</a:t>
            </a:r>
            <a:r>
              <a:rPr lang="id-ID" sz="1600" dirty="0" smtClean="0"/>
              <a:t> </a:t>
            </a: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id-ID" sz="1600" dirty="0" smtClean="0"/>
              <a:t>Sri Purwati, S.Sos., M.Si. </a:t>
            </a:r>
            <a:r>
              <a:rPr lang="x-none" sz="1600" smtClean="0"/>
              <a:t>(Badan Perpustakaan dan Kearsipan Pro</a:t>
            </a:r>
            <a:r>
              <a:rPr lang="id-ID" sz="1600" dirty="0" smtClean="0"/>
              <a:t>vi</a:t>
            </a:r>
            <a:r>
              <a:rPr lang="x-none" sz="1600" smtClean="0"/>
              <a:t>nsi Jawa Timur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id-ID" sz="1600" dirty="0" smtClean="0"/>
              <a:t>Edi Suprayitno, SS., M.Hum. (Perpustakaan ITS)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id-ID" sz="1600" b="1" dirty="0" smtClean="0"/>
              <a:t>b</a:t>
            </a:r>
            <a:r>
              <a:rPr lang="id-ID" sz="1600" b="1" dirty="0" smtClean="0"/>
              <a:t>. </a:t>
            </a:r>
            <a:r>
              <a:rPr lang="en-US" sz="1600" b="1" dirty="0" err="1" smtClean="0"/>
              <a:t>Komisi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Penerbitan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Publikasi</a:t>
            </a:r>
            <a:r>
              <a:rPr lang="en-US" sz="16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x-none" sz="1600" smtClean="0"/>
              <a:t>Amirul </a:t>
            </a:r>
            <a:r>
              <a:rPr lang="x-none" sz="1600" smtClean="0"/>
              <a:t>Ulum, S.Sos</a:t>
            </a:r>
            <a:r>
              <a:rPr lang="id-ID" sz="1600" dirty="0" smtClean="0"/>
              <a:t>. </a:t>
            </a:r>
            <a:r>
              <a:rPr lang="x-none" sz="1600" smtClean="0"/>
              <a:t>(Universitas Surabaya)</a:t>
            </a:r>
            <a:r>
              <a:rPr lang="id-ID" sz="1600" dirty="0" smtClean="0"/>
              <a:t>  </a:t>
            </a: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id-ID" sz="1600" dirty="0" smtClean="0"/>
              <a:t>Ika Rudianto, S.Sos., M.Ikom. (</a:t>
            </a:r>
            <a:r>
              <a:rPr lang="x-none" sz="1600" smtClean="0"/>
              <a:t>Perpustakaan Universitas Airlangga)</a:t>
            </a: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id-ID" sz="1600" dirty="0" smtClean="0"/>
              <a:t>Sri Rahayu, S.Sos. </a:t>
            </a:r>
            <a:r>
              <a:rPr lang="x-none" sz="1600" smtClean="0"/>
              <a:t>(Badan Perpustakaan dan Kearsipan Pro</a:t>
            </a:r>
            <a:r>
              <a:rPr lang="id-ID" sz="1600" dirty="0" smtClean="0"/>
              <a:t>vi</a:t>
            </a:r>
            <a:r>
              <a:rPr lang="x-none" sz="1600" smtClean="0"/>
              <a:t>nsi Jawa Timur</a:t>
            </a:r>
            <a:r>
              <a:rPr lang="id-ID" sz="1600" dirty="0" smtClean="0"/>
              <a:t>) </a:t>
            </a: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id-ID" sz="1600" dirty="0" smtClean="0"/>
              <a:t>Wahyu Dian Pramana, S.Sos. </a:t>
            </a:r>
            <a:r>
              <a:rPr lang="x-none" sz="1600" smtClean="0"/>
              <a:t>(Badan Perpustakaan dan Kearsipan Pro</a:t>
            </a:r>
            <a:r>
              <a:rPr lang="id-ID" sz="1600" dirty="0" smtClean="0"/>
              <a:t>vi</a:t>
            </a:r>
            <a:r>
              <a:rPr lang="x-none" sz="1600" smtClean="0"/>
              <a:t>nsi </a:t>
            </a:r>
            <a:r>
              <a:rPr lang="x-none" sz="1600" smtClean="0"/>
              <a:t>Ja</a:t>
            </a:r>
            <a:r>
              <a:rPr lang="en-US" sz="1600" dirty="0" err="1" smtClean="0"/>
              <a:t>tim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Periode</a:t>
            </a:r>
            <a:r>
              <a:rPr lang="en-US" sz="2400" dirty="0" smtClean="0"/>
              <a:t> 201</a:t>
            </a:r>
            <a:r>
              <a:rPr lang="id-ID" sz="2400" dirty="0" smtClean="0"/>
              <a:t>5</a:t>
            </a:r>
            <a:r>
              <a:rPr lang="en-US" sz="2400" dirty="0" smtClean="0"/>
              <a:t>-201</a:t>
            </a:r>
            <a:r>
              <a:rPr lang="id-ID" sz="2400" dirty="0" smtClean="0"/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en-US" dirty="0" err="1" smtClean="0"/>
              <a:t>Kepengurusan</a:t>
            </a:r>
            <a:r>
              <a:rPr lang="en-US" dirty="0" smtClean="0"/>
              <a:t> IPI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305800" cy="5105400"/>
          </a:xfrm>
        </p:spPr>
        <p:txBody>
          <a:bodyPr/>
          <a:lstStyle/>
          <a:p>
            <a:r>
              <a:rPr lang="id-ID" sz="1600" b="1" dirty="0" smtClean="0"/>
              <a:t>c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Komisi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Pengembangan</a:t>
            </a:r>
            <a:r>
              <a:rPr lang="en-US" sz="1600" b="1" dirty="0" smtClean="0"/>
              <a:t> Pen</a:t>
            </a:r>
            <a:r>
              <a:rPr lang="id-ID" sz="1600" b="1" dirty="0" smtClean="0"/>
              <a:t>didi</a:t>
            </a:r>
            <a:r>
              <a:rPr lang="en-US" sz="1600" b="1" dirty="0" err="1" smtClean="0"/>
              <a:t>kan</a:t>
            </a:r>
            <a:r>
              <a:rPr lang="id-ID" sz="1600" b="1" dirty="0" smtClean="0"/>
              <a:t>, </a:t>
            </a:r>
            <a:r>
              <a:rPr lang="en-US" sz="1600" b="1" dirty="0" err="1" smtClean="0"/>
              <a:t>Pelatihan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Sertifikasi</a:t>
            </a:r>
            <a:endParaRPr lang="en-US" sz="1600" b="1" dirty="0" smtClean="0"/>
          </a:p>
          <a:p>
            <a:pPr lvl="0"/>
            <a:r>
              <a:rPr lang="id-ID" sz="1600" dirty="0" smtClean="0"/>
              <a:t>Vincentius Widya Iswara, SS. (Universitas Widya Mandala Surabaya) </a:t>
            </a:r>
            <a:endParaRPr lang="en-US" sz="1600" dirty="0" smtClean="0"/>
          </a:p>
          <a:p>
            <a:pPr lvl="0"/>
            <a:r>
              <a:rPr lang="id-ID" sz="1600" dirty="0" smtClean="0"/>
              <a:t>Sri Wahyu Hastarini, S.Sos. </a:t>
            </a:r>
            <a:r>
              <a:rPr lang="x-none" sz="1600" smtClean="0"/>
              <a:t>(Badan Perpustakaan dan Kearsipan Provinsi Jawa Timur) </a:t>
            </a:r>
            <a:endParaRPr lang="en-US" sz="1600" dirty="0" smtClean="0"/>
          </a:p>
          <a:p>
            <a:pPr lvl="0"/>
            <a:r>
              <a:rPr lang="id-ID" sz="1600" dirty="0" smtClean="0"/>
              <a:t>Fahriyah,</a:t>
            </a:r>
            <a:r>
              <a:rPr lang="x-none" sz="1600" smtClean="0"/>
              <a:t> S.Sos, MA</a:t>
            </a:r>
            <a:r>
              <a:rPr lang="id-ID" sz="1600" dirty="0" smtClean="0"/>
              <a:t>.</a:t>
            </a:r>
            <a:r>
              <a:rPr lang="x-none" sz="1600" smtClean="0"/>
              <a:t> (Universitas Wijaya Kusuma Surabaya)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id-ID" sz="1600" b="1" dirty="0" smtClean="0"/>
              <a:t>d</a:t>
            </a:r>
            <a:r>
              <a:rPr lang="id-ID" sz="1600" b="1" dirty="0" smtClean="0"/>
              <a:t>. </a:t>
            </a:r>
            <a:r>
              <a:rPr lang="en-US" sz="1600" b="1" dirty="0" err="1" smtClean="0"/>
              <a:t>Komisi</a:t>
            </a:r>
            <a:r>
              <a:rPr lang="en-US" sz="1600" b="1" dirty="0" smtClean="0"/>
              <a:t> Usaha Dana</a:t>
            </a:r>
          </a:p>
          <a:p>
            <a:pPr lvl="0"/>
            <a:r>
              <a:rPr lang="id-ID" sz="1600" dirty="0" smtClean="0"/>
              <a:t>Evie Suryani </a:t>
            </a:r>
            <a:r>
              <a:rPr lang="x-none" sz="1600" smtClean="0"/>
              <a:t>S.Sos</a:t>
            </a:r>
            <a:r>
              <a:rPr lang="id-ID" sz="1600" dirty="0" smtClean="0"/>
              <a:t>., MM. </a:t>
            </a:r>
            <a:r>
              <a:rPr lang="x-none" sz="1600" smtClean="0"/>
              <a:t>(</a:t>
            </a:r>
            <a:r>
              <a:rPr lang="id-ID" sz="1600" dirty="0" smtClean="0"/>
              <a:t>Forum Pena Jawatimuran</a:t>
            </a:r>
            <a:r>
              <a:rPr lang="x-none" sz="1600" smtClean="0"/>
              <a:t>)</a:t>
            </a:r>
            <a:endParaRPr lang="en-US" sz="1600" dirty="0" smtClean="0"/>
          </a:p>
          <a:p>
            <a:pPr lvl="0"/>
            <a:r>
              <a:rPr lang="id-ID" sz="1600" dirty="0" smtClean="0"/>
              <a:t>Amelia Marihesya, S.Sos. (Perpustakaan IALF).</a:t>
            </a:r>
            <a:endParaRPr lang="en-US" sz="1600" dirty="0" smtClean="0"/>
          </a:p>
          <a:p>
            <a:pPr lvl="0"/>
            <a:r>
              <a:rPr lang="id-ID" sz="1600" dirty="0" smtClean="0"/>
              <a:t>Iriawan Novianto Pratama, SE. (IKAPI Jawa Timur) </a:t>
            </a:r>
            <a:endParaRPr lang="en-US" sz="1600" dirty="0" smtClean="0"/>
          </a:p>
          <a:p>
            <a:pPr lvl="0"/>
            <a:r>
              <a:rPr lang="id-ID" sz="1600" dirty="0" smtClean="0"/>
              <a:t>Kurniawan Abisulistyo, A.Md. </a:t>
            </a:r>
            <a:r>
              <a:rPr lang="x-none" sz="1600" smtClean="0"/>
              <a:t>(Badan Perpustakaan dan Kearsipan Pro</a:t>
            </a:r>
            <a:r>
              <a:rPr lang="id-ID" sz="1600" dirty="0" smtClean="0"/>
              <a:t>vi</a:t>
            </a:r>
            <a:r>
              <a:rPr lang="x-none" sz="1600" smtClean="0"/>
              <a:t>nsi </a:t>
            </a:r>
            <a:r>
              <a:rPr lang="x-none" sz="1600" smtClean="0"/>
              <a:t>Ja</a:t>
            </a:r>
            <a:r>
              <a:rPr lang="en-US" sz="1600" dirty="0" err="1" smtClean="0"/>
              <a:t>tim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id-ID" sz="1600" b="1" dirty="0" smtClean="0"/>
              <a:t>e</a:t>
            </a:r>
            <a:r>
              <a:rPr lang="x-none" sz="1600" b="1" smtClean="0"/>
              <a:t>.  Komisi Pengabdian Masyarakat </a:t>
            </a:r>
            <a:r>
              <a:rPr lang="id-ID" sz="1600" b="1" dirty="0" smtClean="0"/>
              <a:t>d</a:t>
            </a:r>
            <a:r>
              <a:rPr lang="x-none" sz="1600" b="1" smtClean="0"/>
              <a:t>an Pembudayaan Kegemaran Membaca</a:t>
            </a:r>
            <a:endParaRPr lang="en-US" sz="1600" b="1" dirty="0" smtClean="0"/>
          </a:p>
          <a:p>
            <a:pPr lvl="0"/>
            <a:r>
              <a:rPr lang="id-ID" sz="1600" dirty="0" smtClean="0"/>
              <a:t>Dra. Titi Asriningwijati, MM. </a:t>
            </a:r>
            <a:r>
              <a:rPr lang="x-none" sz="1600" smtClean="0"/>
              <a:t>(Badan Perpustakaan dan Kearsipan </a:t>
            </a:r>
            <a:r>
              <a:rPr lang="x-none" sz="1600" smtClean="0"/>
              <a:t>Provinsi </a:t>
            </a:r>
            <a:r>
              <a:rPr lang="x-none" sz="1600" smtClean="0"/>
              <a:t>Ja</a:t>
            </a:r>
            <a:r>
              <a:rPr lang="en-US" sz="1600" dirty="0" err="1" smtClean="0"/>
              <a:t>tim</a:t>
            </a:r>
            <a:r>
              <a:rPr lang="x-none" sz="1600" smtClean="0"/>
              <a:t>)</a:t>
            </a:r>
            <a:endParaRPr lang="en-US" sz="1600" dirty="0" smtClean="0"/>
          </a:p>
          <a:p>
            <a:pPr lvl="0"/>
            <a:r>
              <a:rPr lang="id-ID" sz="1600" dirty="0" smtClean="0"/>
              <a:t>Dian Wulandari, S.IIP. (Perpustakaan UK Petra)</a:t>
            </a:r>
            <a:endParaRPr lang="en-US" sz="1600" dirty="0" smtClean="0"/>
          </a:p>
          <a:p>
            <a:pPr lvl="0"/>
            <a:r>
              <a:rPr lang="id-ID" sz="1600" dirty="0" smtClean="0"/>
              <a:t>Dyana Purwandini, S.IIP. (Perpustakaan STIE Perbanas Surabaya)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Periode</a:t>
            </a:r>
            <a:r>
              <a:rPr lang="en-US" sz="2400" dirty="0" smtClean="0"/>
              <a:t> 201</a:t>
            </a:r>
            <a:r>
              <a:rPr lang="id-ID" sz="2400" dirty="0" smtClean="0"/>
              <a:t>5</a:t>
            </a:r>
            <a:r>
              <a:rPr lang="en-US" sz="2400" dirty="0" smtClean="0"/>
              <a:t>-201</a:t>
            </a:r>
            <a:r>
              <a:rPr lang="id-ID" sz="2400" dirty="0" smtClean="0"/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069514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en-US" dirty="0" err="1" smtClean="0"/>
              <a:t>Kepengurusan</a:t>
            </a:r>
            <a:r>
              <a:rPr lang="en-US" dirty="0" smtClean="0"/>
              <a:t> IPI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533400" y="1295400"/>
            <a:ext cx="8305800" cy="5105400"/>
          </a:xfrm>
        </p:spPr>
        <p:txBody>
          <a:bodyPr/>
          <a:lstStyle/>
          <a:p>
            <a:r>
              <a:rPr lang="id-ID" sz="1600" b="1" dirty="0" smtClean="0"/>
              <a:t>f. </a:t>
            </a:r>
            <a:r>
              <a:rPr lang="en-US" sz="1600" b="1" dirty="0" err="1" smtClean="0"/>
              <a:t>Komisi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Pengembangan</a:t>
            </a:r>
            <a:r>
              <a:rPr lang="en-US" sz="1600" b="1" dirty="0" smtClean="0"/>
              <a:t> Citra </a:t>
            </a:r>
            <a:r>
              <a:rPr lang="en-US" sz="1600" b="1" dirty="0" err="1" smtClean="0"/>
              <a:t>Profesi</a:t>
            </a:r>
            <a:endParaRPr lang="en-US" sz="16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id-ID" sz="1600" dirty="0" smtClean="0"/>
              <a:t>Endang </a:t>
            </a:r>
            <a:r>
              <a:rPr lang="id-ID" sz="1600" dirty="0" smtClean="0"/>
              <a:t>Fitriyana Manan, S.Sos., M.Hum. (</a:t>
            </a:r>
            <a:r>
              <a:rPr lang="x-none" sz="1600" smtClean="0"/>
              <a:t>Perpustakaan Universitas Airlangga)</a:t>
            </a:r>
            <a:endParaRPr lang="en-US" sz="16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x-none" sz="1600" smtClean="0"/>
              <a:t>Pungky Erny L., S.Sos (Badan Perpustakaan dan Kearsipan Provinsi Jawa Timur)</a:t>
            </a:r>
            <a:endParaRPr lang="en-US" sz="16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x-none" sz="1600" smtClean="0"/>
              <a:t>Ari Widiastuti, S.Sos (Balai Pengembangan Pendidikan Anak Usia Dini Non Formal dan Informal</a:t>
            </a:r>
            <a:r>
              <a:rPr lang="x-none" sz="1600" smtClean="0"/>
              <a:t>)</a:t>
            </a:r>
            <a:r>
              <a:rPr lang="id-ID" sz="1600" dirty="0" smtClean="0"/>
              <a:t> </a:t>
            </a:r>
            <a:endParaRPr lang="en-US" sz="1600" dirty="0" smtClean="0"/>
          </a:p>
          <a:p>
            <a:pPr lvl="0"/>
            <a:endParaRPr lang="en-US" sz="1600" dirty="0" smtClean="0"/>
          </a:p>
          <a:p>
            <a:r>
              <a:rPr lang="id-ID" sz="1600" b="1" dirty="0" smtClean="0"/>
              <a:t>g. </a:t>
            </a:r>
            <a:r>
              <a:rPr lang="en-US" sz="1600" b="1" dirty="0" err="1" smtClean="0"/>
              <a:t>Komisi</a:t>
            </a:r>
            <a:r>
              <a:rPr lang="en-US" sz="1600" b="1" dirty="0" smtClean="0"/>
              <a:t> </a:t>
            </a:r>
            <a:r>
              <a:rPr lang="id-ID" sz="1600" b="1" dirty="0" smtClean="0"/>
              <a:t>Mentoring dan Advokasi </a:t>
            </a:r>
            <a:endParaRPr lang="en-US" sz="16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id-ID" sz="1600" dirty="0" smtClean="0"/>
              <a:t>DR</a:t>
            </a:r>
            <a:r>
              <a:rPr lang="id-ID" sz="1600" dirty="0" smtClean="0"/>
              <a:t>. I Made Narsa, SE. Ak., M.Si., CMA, CA. (</a:t>
            </a:r>
            <a:r>
              <a:rPr lang="x-none" sz="1600" smtClean="0"/>
              <a:t>Perpustakaan Universitas Airlangga)</a:t>
            </a:r>
            <a:endParaRPr lang="en-US" sz="16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 smtClean="0"/>
              <a:t>Dra. Ec. Trini Haryati (Yayasan Pengembangan Perpustakaan Indonesia)</a:t>
            </a:r>
            <a:endParaRPr lang="en-US" sz="16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 smtClean="0"/>
              <a:t>Luwitaningsari, S.Sos.  </a:t>
            </a:r>
            <a:r>
              <a:rPr lang="x-none" sz="1600" smtClean="0"/>
              <a:t>(Badan Perpustakaan dan Kearsipan Pro</a:t>
            </a:r>
            <a:r>
              <a:rPr lang="id-ID" sz="1600" dirty="0" smtClean="0"/>
              <a:t>vi</a:t>
            </a:r>
            <a:r>
              <a:rPr lang="x-none" sz="1600" smtClean="0"/>
              <a:t>nsi Jawa Timur</a:t>
            </a:r>
            <a:r>
              <a:rPr lang="id-ID" sz="1600" dirty="0" smtClean="0"/>
              <a:t>)</a:t>
            </a:r>
            <a:endParaRPr lang="en-US" sz="1600" dirty="0" smtClean="0"/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</p:txBody>
      </p:sp>
      <p:pic>
        <p:nvPicPr>
          <p:cNvPr id="5" name="Picture 4" descr="E:\.IPI 2015 2016\gambar\IPI 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361950"/>
            <a:ext cx="8330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8382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Periode</a:t>
            </a:r>
            <a:r>
              <a:rPr lang="en-US" sz="2400" dirty="0" smtClean="0"/>
              <a:t> 201</a:t>
            </a:r>
            <a:r>
              <a:rPr lang="id-ID" sz="2400" dirty="0" smtClean="0"/>
              <a:t>5</a:t>
            </a:r>
            <a:r>
              <a:rPr lang="en-US" sz="2400" dirty="0" smtClean="0"/>
              <a:t>-201</a:t>
            </a:r>
            <a:r>
              <a:rPr lang="id-ID" sz="2400" dirty="0" smtClean="0"/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Pendanaan</a:t>
            </a:r>
            <a:r>
              <a:rPr lang="en-US" dirty="0" smtClean="0"/>
              <a:t> IPI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486872" cy="7124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id-ID" sz="2800" dirty="0" smtClean="0"/>
              <a:t>anggota dan </a:t>
            </a:r>
            <a:r>
              <a:rPr lang="en-US" sz="2800" dirty="0" err="1" smtClean="0"/>
              <a:t>sumbangan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Pengurus</a:t>
            </a:r>
            <a:r>
              <a:rPr lang="en-US" sz="2800" dirty="0" smtClean="0"/>
              <a:t> </a:t>
            </a:r>
            <a:r>
              <a:rPr lang="en-US" sz="2800" dirty="0" smtClean="0"/>
              <a:t>Daerah </a:t>
            </a:r>
            <a:r>
              <a:rPr lang="en-US" sz="2800" dirty="0" smtClean="0"/>
              <a:t>IPI </a:t>
            </a:r>
            <a:r>
              <a:rPr lang="id-ID" sz="2800" dirty="0" smtClean="0"/>
              <a:t>Provinsi </a:t>
            </a:r>
            <a:r>
              <a:rPr lang="en-US" sz="2800" dirty="0" err="1" smtClean="0"/>
              <a:t>Jawa</a:t>
            </a:r>
            <a:r>
              <a:rPr lang="en-US" sz="2800" dirty="0" smtClean="0"/>
              <a:t> </a:t>
            </a:r>
            <a:r>
              <a:rPr lang="en-US" sz="2800" dirty="0" err="1" smtClean="0"/>
              <a:t>Timur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95400" y="1981200"/>
            <a:ext cx="7401744" cy="4147865"/>
          </a:xfrm>
        </p:spPr>
        <p:txBody>
          <a:bodyPr/>
          <a:lstStyle/>
          <a:p>
            <a:endParaRPr lang="en-US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id-ID" dirty="0" smtClean="0"/>
              <a:t>Partisipasi dari </a:t>
            </a:r>
            <a:r>
              <a:rPr lang="en-US" dirty="0" err="1" smtClean="0"/>
              <a:t>peserta</a:t>
            </a:r>
            <a:r>
              <a:rPr lang="en-US" dirty="0" smtClean="0"/>
              <a:t> seminar</a:t>
            </a:r>
            <a:r>
              <a:rPr lang="id-ID" dirty="0" smtClean="0"/>
              <a:t>/workshop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 smtClean="0"/>
              <a:t> </a:t>
            </a:r>
            <a:r>
              <a:rPr lang="id-ID" dirty="0" smtClean="0"/>
              <a:t>Bantuan </a:t>
            </a:r>
            <a:r>
              <a:rPr lang="en-US" dirty="0" smtClean="0"/>
              <a:t>IPI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id-ID" dirty="0" smtClean="0"/>
              <a:t>(via Perpustakaan Nasional RI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id-ID" dirty="0" smtClean="0"/>
              <a:t>bantuan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id-ID" dirty="0" smtClean="0"/>
              <a:t>untuk kegiatan </a:t>
            </a:r>
            <a:r>
              <a:rPr lang="en-US" dirty="0" smtClean="0"/>
              <a:t>seminar</a:t>
            </a:r>
            <a:r>
              <a:rPr lang="id-ID" dirty="0" smtClean="0"/>
              <a:t>/workshop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per </a:t>
            </a:r>
            <a:r>
              <a:rPr lang="en-US" dirty="0" err="1" smtClean="0"/>
              <a:t>tahun</a:t>
            </a:r>
            <a:endParaRPr lang="en-US" sz="2400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id-ID" dirty="0" smtClean="0"/>
              <a:t>Partisipasi dari CSR</a:t>
            </a:r>
            <a:r>
              <a:rPr lang="en-US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2082</Words>
  <Application>Microsoft Office PowerPoint</Application>
  <PresentationFormat>On-screen Show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Slide 1</vt:lpstr>
      <vt:lpstr> PROGRAM KERJA IPI JATIM</vt:lpstr>
      <vt:lpstr> Program Kerja</vt:lpstr>
      <vt:lpstr> Program Kerja</vt:lpstr>
      <vt:lpstr> Kepengurusan IPI Jawa Timur</vt:lpstr>
      <vt:lpstr> Kepengurusan IPI Jawa Timur</vt:lpstr>
      <vt:lpstr> Kepengurusan IPI Jawa Timur</vt:lpstr>
      <vt:lpstr> Kepengurusan IPI Jawa Timur</vt:lpstr>
      <vt:lpstr>Pendanaan IPI Jawa Timur</vt:lpstr>
      <vt:lpstr> PELAKSANAAN KEGIATAN IPI JAWA TIMUR</vt:lpstr>
      <vt:lpstr>Pembentukan dan Pelantikan Kepengurusan IPI Daerah Kabupaten/Kota</vt:lpstr>
      <vt:lpstr>Rapat Koordinasi Intern</vt:lpstr>
      <vt:lpstr>Turutserta dalam Rakerpus IPI dan Kongres IPI</vt:lpstr>
      <vt:lpstr>Kerjasama dan Koordinasi Bidang Kepustakawanan</vt:lpstr>
      <vt:lpstr>Kerjasama dan Koordinasi Bidang Kepustakawanan</vt:lpstr>
      <vt:lpstr>Kerjasama dan Koordinasi Bidang Kepustakawanan</vt:lpstr>
      <vt:lpstr>Kerjasama dan Koordinasi Bidang Kepustakawanan</vt:lpstr>
      <vt:lpstr>Kerjasama dan Koordinasi Bidang Kepustakawanan</vt:lpstr>
      <vt:lpstr>Mengadakan Seminar Ilmiah/ Workshop/ Pertemuan Teknis/event lain kepustakawanan </vt:lpstr>
      <vt:lpstr>Mengadakan Seminar Ilmiah/ Workshop/ Pertemuan Teknis/event lain kepustakawanan </vt:lpstr>
      <vt:lpstr>Mengadakan Seminar Ilmiah/ Workshop/ Pertemuan Teknis/event lain kepustakawanan </vt:lpstr>
      <vt:lpstr>Slide 22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Corporate Edition</cp:lastModifiedBy>
  <cp:revision>32</cp:revision>
  <dcterms:created xsi:type="dcterms:W3CDTF">2014-04-01T16:35:38Z</dcterms:created>
  <dcterms:modified xsi:type="dcterms:W3CDTF">2018-10-31T01:31:53Z</dcterms:modified>
</cp:coreProperties>
</file>