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87" r:id="rId4"/>
    <p:sldId id="258" r:id="rId5"/>
    <p:sldId id="262" r:id="rId6"/>
    <p:sldId id="264" r:id="rId7"/>
    <p:sldId id="265" r:id="rId8"/>
    <p:sldId id="267" r:id="rId9"/>
    <p:sldId id="279" r:id="rId10"/>
    <p:sldId id="276" r:id="rId11"/>
    <p:sldId id="277" r:id="rId12"/>
    <p:sldId id="268" r:id="rId13"/>
    <p:sldId id="274" r:id="rId14"/>
    <p:sldId id="281" r:id="rId15"/>
    <p:sldId id="284" r:id="rId16"/>
    <p:sldId id="285" r:id="rId17"/>
    <p:sldId id="286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rnalcowok.com/2016/04/apa-itu-generasi-millennia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rnalcowok.com/search/label/Gadgets" TargetMode="External"/><Relationship Id="rId2" Type="http://schemas.openxmlformats.org/officeDocument/2006/relationships/hyperlink" Target="http://www.jurnalcowok.com/2016/04/apa-itu-generasi-millenni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Memaknai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di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2" y="2113280"/>
            <a:ext cx="6015937" cy="4551680"/>
          </a:xfrm>
        </p:spPr>
      </p:pic>
    </p:spTree>
    <p:extLst>
      <p:ext uri="{BB962C8B-B14F-4D97-AF65-F5344CB8AC3E}">
        <p14:creationId xmlns:p14="http://schemas.microsoft.com/office/powerpoint/2010/main" val="80205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867660"/>
            <a:ext cx="5364479" cy="377698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2867660"/>
            <a:ext cx="5384800" cy="37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" y="2357120"/>
            <a:ext cx="5445760" cy="384556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36" y="2357120"/>
            <a:ext cx="4469924" cy="38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b="1" kern="0" dirty="0">
                <a:solidFill>
                  <a:schemeClr val="tx1"/>
                </a:solidFill>
                <a:latin typeface="Arial"/>
              </a:rPr>
              <a:t>Bahasa sebagai sistem tanda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10122646" cy="4020820"/>
          </a:xfrm>
        </p:spPr>
        <p:txBody>
          <a:bodyPr>
            <a:normAutofit fontScale="92500" lnSpcReduction="1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d-ID" sz="3000" kern="0" dirty="0">
                <a:solidFill>
                  <a:srgbClr val="000000"/>
                </a:solidFill>
                <a:latin typeface="+mj-lt"/>
              </a:rPr>
              <a:t>Bahasa merupakan medium utama dari karya </a:t>
            </a:r>
            <a:r>
              <a:rPr lang="id-ID" sz="3000" kern="0" dirty="0" smtClean="0">
                <a:solidFill>
                  <a:srgbClr val="000000"/>
                </a:solidFill>
                <a:latin typeface="+mj-lt"/>
              </a:rPr>
              <a:t>sastra</a:t>
            </a:r>
            <a:r>
              <a:rPr lang="en-US" sz="3000" kern="0" dirty="0" smtClean="0">
                <a:solidFill>
                  <a:srgbClr val="000000"/>
                </a:solidFill>
                <a:latin typeface="+mj-lt"/>
              </a:rPr>
              <a:t>/ </a:t>
            </a:r>
            <a:r>
              <a:rPr lang="en-US" sz="3000" kern="0" dirty="0" err="1" smtClean="0">
                <a:solidFill>
                  <a:srgbClr val="000000"/>
                </a:solidFill>
                <a:latin typeface="+mj-lt"/>
              </a:rPr>
              <a:t>komunikasi</a:t>
            </a:r>
            <a:r>
              <a:rPr lang="id-ID" sz="3000" kern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id-ID" sz="3000" kern="0" dirty="0">
              <a:solidFill>
                <a:srgbClr val="000000"/>
              </a:solidFill>
              <a:latin typeface="+mj-lt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d-ID" sz="3000" kern="0" dirty="0">
                <a:solidFill>
                  <a:srgbClr val="000000"/>
                </a:solidFill>
                <a:latin typeface="+mj-lt"/>
              </a:rPr>
              <a:t>Bahasa sebagai ujaran yang dihasilkan dari alat ucap manusia mengandung suatu kekuatan tanda di dalamnya.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d-ID" sz="3000" kern="0" dirty="0">
                <a:solidFill>
                  <a:srgbClr val="000000"/>
                </a:solidFill>
                <a:latin typeface="+mj-lt"/>
              </a:rPr>
              <a:t>Kekuatan tanda itu muncul dari hubungan tanda dengan tanda (sintaksis), hubungan tanda dengan maknanya (semantik), dan hubungan tanda dengan pengguna (pragmatik).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70560"/>
            <a:ext cx="9695926" cy="1010072"/>
          </a:xfrm>
        </p:spPr>
        <p:txBody>
          <a:bodyPr/>
          <a:lstStyle/>
          <a:p>
            <a:r>
              <a:rPr lang="id-ID" b="1" dirty="0"/>
              <a:t>Hubungan tanda dengan acuan menurut Peirce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1950720"/>
            <a:ext cx="11684000" cy="4069080"/>
          </a:xfrm>
        </p:spPr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id-ID" sz="3200" kern="0" dirty="0">
                <a:solidFill>
                  <a:srgbClr val="000000"/>
                </a:solidFill>
                <a:latin typeface="Arial"/>
              </a:rPr>
              <a:t>Berdasarkan hubungan tanda dengan acuan atau denotatumnya, tanda terbagi menjadi tiga</a:t>
            </a:r>
            <a:r>
              <a:rPr lang="id-ID" sz="32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3200" kern="0" dirty="0" smtClean="0">
              <a:solidFill>
                <a:srgbClr val="000000"/>
              </a:solidFill>
              <a:latin typeface="Arial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id-ID" sz="32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18" y="3156724"/>
            <a:ext cx="9371962" cy="31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2032000"/>
            <a:ext cx="1095248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2603500"/>
            <a:ext cx="11724640" cy="3695700"/>
          </a:xfrm>
        </p:spPr>
        <p:txBody>
          <a:bodyPr>
            <a:normAutofit fontScale="92500" lnSpcReduction="1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d-ID" sz="3200" kern="0" dirty="0">
                <a:solidFill>
                  <a:srgbClr val="000000"/>
                </a:solidFill>
                <a:latin typeface="+mj-lt"/>
              </a:rPr>
              <a:t>Analisis aspek sintaksis berupa analisis terhadap satuan-satuan linguistik. Analisis ini dapat mengacu pada tata bahasa baku atau pedoman ejaan.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d-ID" sz="3200" kern="0" dirty="0">
                <a:solidFill>
                  <a:srgbClr val="000000"/>
                </a:solidFill>
                <a:latin typeface="+mj-lt"/>
              </a:rPr>
              <a:t>Analisis aspek semantik dapat berupa analisis denotasi, konotasi, majas, dan isotopi.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d-ID" sz="3200" kern="0" dirty="0">
                <a:solidFill>
                  <a:srgbClr val="000000"/>
                </a:solidFill>
                <a:latin typeface="+mj-lt"/>
              </a:rPr>
              <a:t>Analisis aspek pragmatik berupa analisis terhadap pengujaran yang terlaksana dalam rangka komunikasi yang menuntut kehadiran pengirim dan penerima.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183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2377440"/>
            <a:ext cx="4511039" cy="3881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40" y="2377440"/>
            <a:ext cx="5278120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171220-WA007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" y="386080"/>
            <a:ext cx="11602720" cy="5791200"/>
          </a:xfrm>
        </p:spPr>
      </p:pic>
    </p:spTree>
    <p:extLst>
      <p:ext uri="{BB962C8B-B14F-4D97-AF65-F5344CB8AC3E}">
        <p14:creationId xmlns:p14="http://schemas.microsoft.com/office/powerpoint/2010/main" val="39286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60" y="2603500"/>
            <a:ext cx="10586720" cy="4254500"/>
          </a:xfrm>
        </p:spPr>
        <p:txBody>
          <a:bodyPr>
            <a:normAutofit/>
          </a:bodyPr>
          <a:lstStyle/>
          <a:p>
            <a:r>
              <a:rPr lang="en-US" sz="2400" dirty="0"/>
              <a:t>Kids </a:t>
            </a:r>
            <a:r>
              <a:rPr lang="en-US" sz="2400" dirty="0" err="1"/>
              <a:t>Jaman</a:t>
            </a:r>
            <a:r>
              <a:rPr lang="en-US" sz="2400" dirty="0"/>
              <a:t> Now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yang </a:t>
            </a:r>
            <a:r>
              <a:rPr lang="en-US" sz="2400" dirty="0" err="1"/>
              <a:t>belakangan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ramai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maya</a:t>
            </a:r>
            <a:r>
              <a:rPr lang="en-US" sz="2400" dirty="0"/>
              <a:t>.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yang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penggunaannya</a:t>
            </a:r>
            <a:r>
              <a:rPr lang="en-US" sz="2400" dirty="0"/>
              <a:t>. </a:t>
            </a:r>
            <a:r>
              <a:rPr lang="en-US" sz="2400" dirty="0" err="1"/>
              <a:t>Jejaring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twitter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facebook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medium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ditelusuri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simpulkan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Z,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6FA8DC"/>
                </a:solidFill>
                <a:hlinkClick r:id="rId2"/>
              </a:rPr>
              <a:t>Millennials</a:t>
            </a:r>
            <a:r>
              <a:rPr lang="en-US" sz="2400" dirty="0"/>
              <a:t>,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anak-anak</a:t>
            </a:r>
            <a:r>
              <a:rPr lang="en-US" sz="2400" dirty="0"/>
              <a:t> </a:t>
            </a:r>
            <a:r>
              <a:rPr lang="en-US" sz="2400" dirty="0" err="1"/>
              <a:t>muda</a:t>
            </a:r>
            <a:r>
              <a:rPr lang="en-US" sz="2400" dirty="0"/>
              <a:t> yang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2000.</a:t>
            </a:r>
          </a:p>
        </p:txBody>
      </p:sp>
    </p:spTree>
    <p:extLst>
      <p:ext uri="{BB962C8B-B14F-4D97-AF65-F5344CB8AC3E}">
        <p14:creationId xmlns:p14="http://schemas.microsoft.com/office/powerpoint/2010/main" val="326163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680632"/>
            <a:ext cx="12049760" cy="51773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+mj-lt"/>
                <a:hlinkClick r:id="rId2"/>
              </a:rPr>
              <a:t>Generasi</a:t>
            </a:r>
            <a:r>
              <a:rPr lang="en-US" sz="2800" b="1" dirty="0">
                <a:solidFill>
                  <a:schemeClr val="tx1"/>
                </a:solidFill>
                <a:latin typeface="+mj-lt"/>
                <a:hlinkClick r:id="rId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hlinkClick r:id="rId2"/>
              </a:rPr>
              <a:t>Millenial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memiliki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karakteristik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khas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lahir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zaman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TV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sudah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berwarna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memakai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remote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sejak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masa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sekolah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sudah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menggunakan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hlinkClick r:id="rId3"/>
              </a:rPr>
              <a:t>handphone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sekarang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tiap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tahun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ganti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  <a:hlinkClick r:id="rId3"/>
              </a:rPr>
              <a:t>smartphone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internet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menjadi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pokok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berusaha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selalu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terkoneksi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manapun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eksistensi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sosial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ditentukan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jumlah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follower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like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punya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tokoh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idola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afeksi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genre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musik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budaya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pop yang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sedang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hype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ikut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latah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hashstag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ini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#hashtag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anu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pray for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ini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anu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semua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gejala-gejala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kekinian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tak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habis-habisnya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membuat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generasi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orangtua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kita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kebingungan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mengikutinya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0" y="2908300"/>
            <a:ext cx="4549552" cy="34163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4" y="2908300"/>
            <a:ext cx="512858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" y="2194560"/>
            <a:ext cx="4877594" cy="485981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43" y="2194560"/>
            <a:ext cx="3948677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4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6" y="2194560"/>
            <a:ext cx="6136033" cy="4368800"/>
          </a:xfrm>
        </p:spPr>
      </p:pic>
    </p:spTree>
    <p:extLst>
      <p:ext uri="{BB962C8B-B14F-4D97-AF65-F5344CB8AC3E}">
        <p14:creationId xmlns:p14="http://schemas.microsoft.com/office/powerpoint/2010/main" val="332165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580641"/>
            <a:ext cx="3071606" cy="38608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66" y="2580641"/>
            <a:ext cx="3785394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326641"/>
            <a:ext cx="8757920" cy="4531359"/>
          </a:xfrm>
        </p:spPr>
      </p:pic>
    </p:spTree>
    <p:extLst>
      <p:ext uri="{BB962C8B-B14F-4D97-AF65-F5344CB8AC3E}">
        <p14:creationId xmlns:p14="http://schemas.microsoft.com/office/powerpoint/2010/main" val="294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gunanya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174240"/>
            <a:ext cx="9916160" cy="4389120"/>
          </a:xfrm>
        </p:spPr>
      </p:pic>
    </p:spTree>
    <p:extLst>
      <p:ext uri="{BB962C8B-B14F-4D97-AF65-F5344CB8AC3E}">
        <p14:creationId xmlns:p14="http://schemas.microsoft.com/office/powerpoint/2010/main" val="380656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319</Words>
  <Application>Microsoft Office PowerPoint</Application>
  <PresentationFormat>Widescreen</PresentationFormat>
  <Paragraphs>14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Memaknai Tanda di Perpustakaan oleh Pengguna Zaman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gunanya ???</vt:lpstr>
      <vt:lpstr>PowerPoint Presentation</vt:lpstr>
      <vt:lpstr>PowerPoint Presentation</vt:lpstr>
      <vt:lpstr>PowerPoint Presentation</vt:lpstr>
      <vt:lpstr>Bahasa sebagai sistem tanda</vt:lpstr>
      <vt:lpstr>Hubungan tanda dengan acuan menurut Peirce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Memaknai Tanda di Perpustakaan oleh Pengguna Zaman Now</dc:title>
  <dc:creator>acer</dc:creator>
  <cp:lastModifiedBy>acer</cp:lastModifiedBy>
  <cp:revision>16</cp:revision>
  <dcterms:created xsi:type="dcterms:W3CDTF">2017-12-20T22:03:32Z</dcterms:created>
  <dcterms:modified xsi:type="dcterms:W3CDTF">2017-12-21T00:33:51Z</dcterms:modified>
</cp:coreProperties>
</file>