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0" r:id="rId1"/>
  </p:sldMasterIdLst>
  <p:notesMasterIdLst>
    <p:notesMasterId r:id="rId27"/>
  </p:notesMasterIdLst>
  <p:handoutMasterIdLst>
    <p:handoutMasterId r:id="rId28"/>
  </p:handoutMasterIdLst>
  <p:sldIdLst>
    <p:sldId id="256" r:id="rId2"/>
    <p:sldId id="298" r:id="rId3"/>
    <p:sldId id="282" r:id="rId4"/>
    <p:sldId id="303" r:id="rId5"/>
    <p:sldId id="283" r:id="rId6"/>
    <p:sldId id="284" r:id="rId7"/>
    <p:sldId id="304" r:id="rId8"/>
    <p:sldId id="305" r:id="rId9"/>
    <p:sldId id="301" r:id="rId10"/>
    <p:sldId id="306" r:id="rId11"/>
    <p:sldId id="309" r:id="rId12"/>
    <p:sldId id="310" r:id="rId13"/>
    <p:sldId id="311" r:id="rId14"/>
    <p:sldId id="312" r:id="rId15"/>
    <p:sldId id="313" r:id="rId16"/>
    <p:sldId id="314" r:id="rId17"/>
    <p:sldId id="316" r:id="rId18"/>
    <p:sldId id="263" r:id="rId19"/>
    <p:sldId id="278" r:id="rId20"/>
    <p:sldId id="295" r:id="rId21"/>
    <p:sldId id="296" r:id="rId22"/>
    <p:sldId id="280" r:id="rId23"/>
    <p:sldId id="297" r:id="rId24"/>
    <p:sldId id="291" r:id="rId25"/>
    <p:sldId id="307" r:id="rId26"/>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CCCC"/>
    <a:srgbClr val="FF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324" autoAdjust="0"/>
    <p:restoredTop sz="94660"/>
  </p:normalViewPr>
  <p:slideViewPr>
    <p:cSldViewPr>
      <p:cViewPr varScale="1">
        <p:scale>
          <a:sx n="68" d="100"/>
          <a:sy n="68" d="100"/>
        </p:scale>
        <p:origin x="-141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430AC1-E455-44F1-9310-B2A43B0454A8}" type="doc">
      <dgm:prSet loTypeId="urn:microsoft.com/office/officeart/2005/8/layout/vList3#1" loCatId="list" qsTypeId="urn:microsoft.com/office/officeart/2005/8/quickstyle/simple1" qsCatId="simple" csTypeId="urn:microsoft.com/office/officeart/2005/8/colors/accent1_2" csCatId="accent1" phldr="1"/>
      <dgm:spPr/>
    </dgm:pt>
    <dgm:pt modelId="{E20062EE-F885-4638-BF12-AE276F82B2DD}">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b="1" dirty="0" err="1" smtClean="0">
              <a:solidFill>
                <a:schemeClr val="bg1"/>
              </a:solidFill>
            </a:rPr>
            <a:t>Inpassing</a:t>
          </a:r>
          <a:r>
            <a:rPr lang="en-US" b="1" dirty="0" smtClean="0">
              <a:solidFill>
                <a:schemeClr val="bg1"/>
              </a:solidFill>
            </a:rPr>
            <a:t>/</a:t>
          </a:r>
          <a:r>
            <a:rPr lang="en-US" b="1" dirty="0" err="1" smtClean="0">
              <a:solidFill>
                <a:schemeClr val="bg1"/>
              </a:solidFill>
            </a:rPr>
            <a:t>Penyesuaian</a:t>
          </a:r>
          <a:endParaRPr lang="en-US" b="1" dirty="0">
            <a:solidFill>
              <a:schemeClr val="bg1"/>
            </a:solidFill>
          </a:endParaRPr>
        </a:p>
      </dgm:t>
    </dgm:pt>
    <dgm:pt modelId="{6ADB959B-91D5-484E-903B-F0ED4F637203}" type="parTrans" cxnId="{B862BEE4-DD8D-420F-9A89-669BC2FBA5B9}">
      <dgm:prSet/>
      <dgm:spPr/>
      <dgm:t>
        <a:bodyPr/>
        <a:lstStyle/>
        <a:p>
          <a:endParaRPr lang="en-US"/>
        </a:p>
      </dgm:t>
    </dgm:pt>
    <dgm:pt modelId="{919F4497-3B12-42B9-B9E3-061927C3712C}" type="sibTrans" cxnId="{B862BEE4-DD8D-420F-9A89-669BC2FBA5B9}">
      <dgm:prSet/>
      <dgm:spPr/>
      <dgm:t>
        <a:bodyPr/>
        <a:lstStyle/>
        <a:p>
          <a:endParaRPr lang="en-US"/>
        </a:p>
      </dgm:t>
    </dgm:pt>
    <dgm:pt modelId="{1A18A311-EA5A-49A7-911B-8C10388D5E99}">
      <dgm:prSet phldrT="[Text]">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US" b="1" dirty="0" err="1" smtClean="0">
              <a:solidFill>
                <a:schemeClr val="bg1"/>
              </a:solidFill>
            </a:rPr>
            <a:t>Pengangkatan</a:t>
          </a:r>
          <a:r>
            <a:rPr lang="en-US" b="1" dirty="0" smtClean="0">
              <a:solidFill>
                <a:schemeClr val="bg1"/>
              </a:solidFill>
            </a:rPr>
            <a:t> </a:t>
          </a:r>
          <a:r>
            <a:rPr lang="en-US" b="1" dirty="0" err="1" smtClean="0">
              <a:solidFill>
                <a:schemeClr val="bg1"/>
              </a:solidFill>
            </a:rPr>
            <a:t>Pertama</a:t>
          </a:r>
          <a:r>
            <a:rPr lang="en-US" b="1" dirty="0" smtClean="0">
              <a:solidFill>
                <a:schemeClr val="bg1"/>
              </a:solidFill>
            </a:rPr>
            <a:t> Kali</a:t>
          </a:r>
          <a:endParaRPr lang="en-US" b="1" dirty="0">
            <a:solidFill>
              <a:schemeClr val="bg1"/>
            </a:solidFill>
          </a:endParaRPr>
        </a:p>
      </dgm:t>
    </dgm:pt>
    <dgm:pt modelId="{1A5744B4-4FE3-48CB-86C4-7D09A4AE5250}" type="parTrans" cxnId="{A8D5094F-0DB5-4788-8543-CC8655E19FF3}">
      <dgm:prSet/>
      <dgm:spPr/>
      <dgm:t>
        <a:bodyPr/>
        <a:lstStyle/>
        <a:p>
          <a:endParaRPr lang="en-US"/>
        </a:p>
      </dgm:t>
    </dgm:pt>
    <dgm:pt modelId="{7FD49247-103F-4B0C-9202-1E9896580647}" type="sibTrans" cxnId="{A8D5094F-0DB5-4788-8543-CC8655E19FF3}">
      <dgm:prSet/>
      <dgm:spPr/>
      <dgm:t>
        <a:bodyPr/>
        <a:lstStyle/>
        <a:p>
          <a:endParaRPr lang="en-US"/>
        </a:p>
      </dgm:t>
    </dgm:pt>
    <dgm:pt modelId="{837F657C-1244-45A5-ACAB-A387A4548ED1}">
      <dgm:prSet phldrT="[Text]">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b="1" dirty="0" err="1" smtClean="0">
              <a:solidFill>
                <a:schemeClr val="bg1"/>
              </a:solidFill>
            </a:rPr>
            <a:t>Perpindahan</a:t>
          </a:r>
          <a:r>
            <a:rPr lang="en-US" b="1" dirty="0" smtClean="0">
              <a:solidFill>
                <a:schemeClr val="bg1"/>
              </a:solidFill>
            </a:rPr>
            <a:t> </a:t>
          </a:r>
          <a:r>
            <a:rPr lang="en-US" b="1" dirty="0" err="1" smtClean="0">
              <a:solidFill>
                <a:schemeClr val="bg1"/>
              </a:solidFill>
            </a:rPr>
            <a:t>Jabatan</a:t>
          </a:r>
          <a:r>
            <a:rPr lang="en-US" b="1" dirty="0" smtClean="0">
              <a:solidFill>
                <a:schemeClr val="bg1"/>
              </a:solidFill>
            </a:rPr>
            <a:t> </a:t>
          </a:r>
          <a:r>
            <a:rPr lang="en-US" b="1" dirty="0" err="1" smtClean="0">
              <a:solidFill>
                <a:schemeClr val="bg1"/>
              </a:solidFill>
            </a:rPr>
            <a:t>dari</a:t>
          </a:r>
          <a:r>
            <a:rPr lang="en-US" b="1" dirty="0" smtClean="0">
              <a:solidFill>
                <a:schemeClr val="bg1"/>
              </a:solidFill>
            </a:rPr>
            <a:t> </a:t>
          </a:r>
          <a:r>
            <a:rPr lang="en-US" b="1" dirty="0" err="1" smtClean="0">
              <a:solidFill>
                <a:schemeClr val="bg1"/>
              </a:solidFill>
            </a:rPr>
            <a:t>Jabatan</a:t>
          </a:r>
          <a:r>
            <a:rPr lang="en-US" b="1" dirty="0" smtClean="0">
              <a:solidFill>
                <a:schemeClr val="bg1"/>
              </a:solidFill>
            </a:rPr>
            <a:t> Lain </a:t>
          </a:r>
          <a:r>
            <a:rPr lang="en-US" b="1" dirty="0" err="1" smtClean="0">
              <a:solidFill>
                <a:schemeClr val="bg1"/>
              </a:solidFill>
            </a:rPr>
            <a:t>ke</a:t>
          </a:r>
          <a:r>
            <a:rPr lang="en-US" b="1" dirty="0" smtClean="0">
              <a:solidFill>
                <a:schemeClr val="bg1"/>
              </a:solidFill>
            </a:rPr>
            <a:t> </a:t>
          </a:r>
          <a:r>
            <a:rPr lang="en-US" b="1" dirty="0" err="1" smtClean="0">
              <a:solidFill>
                <a:schemeClr val="bg1"/>
              </a:solidFill>
            </a:rPr>
            <a:t>Jabatan</a:t>
          </a:r>
          <a:r>
            <a:rPr lang="en-US" b="1" dirty="0" smtClean="0">
              <a:solidFill>
                <a:schemeClr val="bg1"/>
              </a:solidFill>
            </a:rPr>
            <a:t> </a:t>
          </a:r>
          <a:r>
            <a:rPr lang="en-US" b="1" dirty="0" err="1" smtClean="0">
              <a:solidFill>
                <a:schemeClr val="bg1"/>
              </a:solidFill>
            </a:rPr>
            <a:t>Fungsional</a:t>
          </a:r>
          <a:endParaRPr lang="en-US" b="1" dirty="0">
            <a:solidFill>
              <a:schemeClr val="bg1"/>
            </a:solidFill>
          </a:endParaRPr>
        </a:p>
      </dgm:t>
    </dgm:pt>
    <dgm:pt modelId="{29D6E090-BFF4-4B40-A88C-1AD2F13364B8}" type="parTrans" cxnId="{0B21F44E-58F4-4303-96C8-A04E7439EAD1}">
      <dgm:prSet/>
      <dgm:spPr/>
      <dgm:t>
        <a:bodyPr/>
        <a:lstStyle/>
        <a:p>
          <a:endParaRPr lang="en-US"/>
        </a:p>
      </dgm:t>
    </dgm:pt>
    <dgm:pt modelId="{C97FE4F0-D9DC-4B4A-BE1F-ABE61F315DED}" type="sibTrans" cxnId="{0B21F44E-58F4-4303-96C8-A04E7439EAD1}">
      <dgm:prSet/>
      <dgm:spPr/>
      <dgm:t>
        <a:bodyPr/>
        <a:lstStyle/>
        <a:p>
          <a:endParaRPr lang="en-US"/>
        </a:p>
      </dgm:t>
    </dgm:pt>
    <dgm:pt modelId="{29D2B365-FFE8-44E8-BBB0-E922FD11E284}" type="pres">
      <dgm:prSet presAssocID="{6B430AC1-E455-44F1-9310-B2A43B0454A8}" presName="linearFlow" presStyleCnt="0">
        <dgm:presLayoutVars>
          <dgm:dir/>
          <dgm:resizeHandles val="exact"/>
        </dgm:presLayoutVars>
      </dgm:prSet>
      <dgm:spPr/>
    </dgm:pt>
    <dgm:pt modelId="{AA3D4A3B-1416-4BF9-8E88-871EB85E2108}" type="pres">
      <dgm:prSet presAssocID="{E20062EE-F885-4638-BF12-AE276F82B2DD}" presName="composite" presStyleCnt="0"/>
      <dgm:spPr/>
    </dgm:pt>
    <dgm:pt modelId="{B967D477-9A71-4268-9632-42D585BCD2B1}" type="pres">
      <dgm:prSet presAssocID="{E20062EE-F885-4638-BF12-AE276F82B2DD}" presName="imgShp" presStyleLbl="fgImgPlace1" presStyleIdx="0" presStyleCnt="3">
        <dgm:style>
          <a:lnRef idx="1">
            <a:schemeClr val="accent2"/>
          </a:lnRef>
          <a:fillRef idx="2">
            <a:schemeClr val="accent2"/>
          </a:fillRef>
          <a:effectRef idx="1">
            <a:schemeClr val="accent2"/>
          </a:effectRef>
          <a:fontRef idx="minor">
            <a:schemeClr val="dk1"/>
          </a:fontRef>
        </dgm:style>
      </dgm:prSet>
      <dgm:spPr/>
    </dgm:pt>
    <dgm:pt modelId="{8DA07E3B-3C0E-475E-B8A9-D2A5C8BB1A14}" type="pres">
      <dgm:prSet presAssocID="{E20062EE-F885-4638-BF12-AE276F82B2DD}" presName="txShp" presStyleLbl="node1" presStyleIdx="0" presStyleCnt="3" custScaleX="106817" custScaleY="52577">
        <dgm:presLayoutVars>
          <dgm:bulletEnabled val="1"/>
        </dgm:presLayoutVars>
      </dgm:prSet>
      <dgm:spPr/>
      <dgm:t>
        <a:bodyPr/>
        <a:lstStyle/>
        <a:p>
          <a:endParaRPr lang="en-US"/>
        </a:p>
      </dgm:t>
    </dgm:pt>
    <dgm:pt modelId="{C4A5212A-DE1E-4150-AD5B-A1FBDA387190}" type="pres">
      <dgm:prSet presAssocID="{919F4497-3B12-42B9-B9E3-061927C3712C}" presName="spacing" presStyleCnt="0"/>
      <dgm:spPr/>
    </dgm:pt>
    <dgm:pt modelId="{2C69C67E-5F9A-44C1-9F50-1FC90FEA5EEF}" type="pres">
      <dgm:prSet presAssocID="{1A18A311-EA5A-49A7-911B-8C10388D5E99}" presName="composite" presStyleCnt="0"/>
      <dgm:spPr/>
    </dgm:pt>
    <dgm:pt modelId="{674FA591-ED5E-4A9E-A076-717FB678E338}" type="pres">
      <dgm:prSet presAssocID="{1A18A311-EA5A-49A7-911B-8C10388D5E99}" presName="imgShp" presStyleLbl="fgImgPlace1" presStyleIdx="1" presStyleCnt="3">
        <dgm:style>
          <a:lnRef idx="1">
            <a:schemeClr val="accent3"/>
          </a:lnRef>
          <a:fillRef idx="2">
            <a:schemeClr val="accent3"/>
          </a:fillRef>
          <a:effectRef idx="1">
            <a:schemeClr val="accent3"/>
          </a:effectRef>
          <a:fontRef idx="minor">
            <a:schemeClr val="dk1"/>
          </a:fontRef>
        </dgm:style>
      </dgm:prSet>
      <dgm:spPr/>
    </dgm:pt>
    <dgm:pt modelId="{962816A1-325D-4DB1-AF3F-7AB17B3FB7D9}" type="pres">
      <dgm:prSet presAssocID="{1A18A311-EA5A-49A7-911B-8C10388D5E99}" presName="txShp" presStyleLbl="node1" presStyleIdx="1" presStyleCnt="3" custScaleX="110577" custScaleY="65408">
        <dgm:presLayoutVars>
          <dgm:bulletEnabled val="1"/>
        </dgm:presLayoutVars>
      </dgm:prSet>
      <dgm:spPr/>
      <dgm:t>
        <a:bodyPr/>
        <a:lstStyle/>
        <a:p>
          <a:endParaRPr lang="en-US"/>
        </a:p>
      </dgm:t>
    </dgm:pt>
    <dgm:pt modelId="{C2F32CBE-AF6F-4F72-BAF2-CE1F53E66977}" type="pres">
      <dgm:prSet presAssocID="{7FD49247-103F-4B0C-9202-1E9896580647}" presName="spacing" presStyleCnt="0"/>
      <dgm:spPr/>
    </dgm:pt>
    <dgm:pt modelId="{172B20FC-BBF4-46B0-9EE5-D5903B5776B6}" type="pres">
      <dgm:prSet presAssocID="{837F657C-1244-45A5-ACAB-A387A4548ED1}" presName="composite" presStyleCnt="0"/>
      <dgm:spPr/>
    </dgm:pt>
    <dgm:pt modelId="{64B8BA19-BF8C-4B09-8AE5-CB29EB52A0DE}" type="pres">
      <dgm:prSet presAssocID="{837F657C-1244-45A5-ACAB-A387A4548ED1}" presName="imgShp" presStyleLbl="fgImgPlace1" presStyleIdx="2" presStyleCnt="3">
        <dgm:style>
          <a:lnRef idx="1">
            <a:schemeClr val="accent1"/>
          </a:lnRef>
          <a:fillRef idx="2">
            <a:schemeClr val="accent1"/>
          </a:fillRef>
          <a:effectRef idx="1">
            <a:schemeClr val="accent1"/>
          </a:effectRef>
          <a:fontRef idx="minor">
            <a:schemeClr val="dk1"/>
          </a:fontRef>
        </dgm:style>
      </dgm:prSet>
      <dgm:spPr/>
    </dgm:pt>
    <dgm:pt modelId="{D787C5EA-46EF-436F-A713-1130913E13CD}" type="pres">
      <dgm:prSet presAssocID="{837F657C-1244-45A5-ACAB-A387A4548ED1}" presName="txShp" presStyleLbl="node1" presStyleIdx="2" presStyleCnt="3" custScaleX="106817" custScaleY="74380">
        <dgm:presLayoutVars>
          <dgm:bulletEnabled val="1"/>
        </dgm:presLayoutVars>
      </dgm:prSet>
      <dgm:spPr/>
      <dgm:t>
        <a:bodyPr/>
        <a:lstStyle/>
        <a:p>
          <a:endParaRPr lang="en-US"/>
        </a:p>
      </dgm:t>
    </dgm:pt>
  </dgm:ptLst>
  <dgm:cxnLst>
    <dgm:cxn modelId="{B862BEE4-DD8D-420F-9A89-669BC2FBA5B9}" srcId="{6B430AC1-E455-44F1-9310-B2A43B0454A8}" destId="{E20062EE-F885-4638-BF12-AE276F82B2DD}" srcOrd="0" destOrd="0" parTransId="{6ADB959B-91D5-484E-903B-F0ED4F637203}" sibTransId="{919F4497-3B12-42B9-B9E3-061927C3712C}"/>
    <dgm:cxn modelId="{0B21F44E-58F4-4303-96C8-A04E7439EAD1}" srcId="{6B430AC1-E455-44F1-9310-B2A43B0454A8}" destId="{837F657C-1244-45A5-ACAB-A387A4548ED1}" srcOrd="2" destOrd="0" parTransId="{29D6E090-BFF4-4B40-A88C-1AD2F13364B8}" sibTransId="{C97FE4F0-D9DC-4B4A-BE1F-ABE61F315DED}"/>
    <dgm:cxn modelId="{A8D5094F-0DB5-4788-8543-CC8655E19FF3}" srcId="{6B430AC1-E455-44F1-9310-B2A43B0454A8}" destId="{1A18A311-EA5A-49A7-911B-8C10388D5E99}" srcOrd="1" destOrd="0" parTransId="{1A5744B4-4FE3-48CB-86C4-7D09A4AE5250}" sibTransId="{7FD49247-103F-4B0C-9202-1E9896580647}"/>
    <dgm:cxn modelId="{5331754D-6100-43F7-AF90-219494809F56}" type="presOf" srcId="{1A18A311-EA5A-49A7-911B-8C10388D5E99}" destId="{962816A1-325D-4DB1-AF3F-7AB17B3FB7D9}" srcOrd="0" destOrd="0" presId="urn:microsoft.com/office/officeart/2005/8/layout/vList3#1"/>
    <dgm:cxn modelId="{C5F08513-FEA0-496A-A661-62AA53174237}" type="presOf" srcId="{837F657C-1244-45A5-ACAB-A387A4548ED1}" destId="{D787C5EA-46EF-436F-A713-1130913E13CD}" srcOrd="0" destOrd="0" presId="urn:microsoft.com/office/officeart/2005/8/layout/vList3#1"/>
    <dgm:cxn modelId="{49692AD5-3678-489C-89DE-21F4BA6FCD9D}" type="presOf" srcId="{E20062EE-F885-4638-BF12-AE276F82B2DD}" destId="{8DA07E3B-3C0E-475E-B8A9-D2A5C8BB1A14}" srcOrd="0" destOrd="0" presId="urn:microsoft.com/office/officeart/2005/8/layout/vList3#1"/>
    <dgm:cxn modelId="{FB069327-9AA8-4585-9A42-1F6740578FF7}" type="presOf" srcId="{6B430AC1-E455-44F1-9310-B2A43B0454A8}" destId="{29D2B365-FFE8-44E8-BBB0-E922FD11E284}" srcOrd="0" destOrd="0" presId="urn:microsoft.com/office/officeart/2005/8/layout/vList3#1"/>
    <dgm:cxn modelId="{52208EC2-7620-40A7-A1AC-12A2043715A6}" type="presParOf" srcId="{29D2B365-FFE8-44E8-BBB0-E922FD11E284}" destId="{AA3D4A3B-1416-4BF9-8E88-871EB85E2108}" srcOrd="0" destOrd="0" presId="urn:microsoft.com/office/officeart/2005/8/layout/vList3#1"/>
    <dgm:cxn modelId="{73470802-F1A2-4E8D-A8BE-019E29EE42D0}" type="presParOf" srcId="{AA3D4A3B-1416-4BF9-8E88-871EB85E2108}" destId="{B967D477-9A71-4268-9632-42D585BCD2B1}" srcOrd="0" destOrd="0" presId="urn:microsoft.com/office/officeart/2005/8/layout/vList3#1"/>
    <dgm:cxn modelId="{C9834D0E-774A-40B5-8697-8C7F36503D54}" type="presParOf" srcId="{AA3D4A3B-1416-4BF9-8E88-871EB85E2108}" destId="{8DA07E3B-3C0E-475E-B8A9-D2A5C8BB1A14}" srcOrd="1" destOrd="0" presId="urn:microsoft.com/office/officeart/2005/8/layout/vList3#1"/>
    <dgm:cxn modelId="{05A692AC-05BB-4D69-AA58-2C0824738E6C}" type="presParOf" srcId="{29D2B365-FFE8-44E8-BBB0-E922FD11E284}" destId="{C4A5212A-DE1E-4150-AD5B-A1FBDA387190}" srcOrd="1" destOrd="0" presId="urn:microsoft.com/office/officeart/2005/8/layout/vList3#1"/>
    <dgm:cxn modelId="{0305C647-8CE5-4234-BE0B-48340E934FFE}" type="presParOf" srcId="{29D2B365-FFE8-44E8-BBB0-E922FD11E284}" destId="{2C69C67E-5F9A-44C1-9F50-1FC90FEA5EEF}" srcOrd="2" destOrd="0" presId="urn:microsoft.com/office/officeart/2005/8/layout/vList3#1"/>
    <dgm:cxn modelId="{1FB13DC8-87BD-4016-90FD-C346C43B85F8}" type="presParOf" srcId="{2C69C67E-5F9A-44C1-9F50-1FC90FEA5EEF}" destId="{674FA591-ED5E-4A9E-A076-717FB678E338}" srcOrd="0" destOrd="0" presId="urn:microsoft.com/office/officeart/2005/8/layout/vList3#1"/>
    <dgm:cxn modelId="{B46EC5DA-A71A-47BE-AC67-9F5D711478D8}" type="presParOf" srcId="{2C69C67E-5F9A-44C1-9F50-1FC90FEA5EEF}" destId="{962816A1-325D-4DB1-AF3F-7AB17B3FB7D9}" srcOrd="1" destOrd="0" presId="urn:microsoft.com/office/officeart/2005/8/layout/vList3#1"/>
    <dgm:cxn modelId="{93C020AD-38C7-4976-B3B6-B5F150D56A56}" type="presParOf" srcId="{29D2B365-FFE8-44E8-BBB0-E922FD11E284}" destId="{C2F32CBE-AF6F-4F72-BAF2-CE1F53E66977}" srcOrd="3" destOrd="0" presId="urn:microsoft.com/office/officeart/2005/8/layout/vList3#1"/>
    <dgm:cxn modelId="{8E6C83AC-E439-40A6-A279-6CA599D98ABA}" type="presParOf" srcId="{29D2B365-FFE8-44E8-BBB0-E922FD11E284}" destId="{172B20FC-BBF4-46B0-9EE5-D5903B5776B6}" srcOrd="4" destOrd="0" presId="urn:microsoft.com/office/officeart/2005/8/layout/vList3#1"/>
    <dgm:cxn modelId="{1FB2F3EB-D554-44C8-A87F-836AB418A6C2}" type="presParOf" srcId="{172B20FC-BBF4-46B0-9EE5-D5903B5776B6}" destId="{64B8BA19-BF8C-4B09-8AE5-CB29EB52A0DE}" srcOrd="0" destOrd="0" presId="urn:microsoft.com/office/officeart/2005/8/layout/vList3#1"/>
    <dgm:cxn modelId="{BABF82AA-128E-4CC1-8D3F-24B066C046C2}" type="presParOf" srcId="{172B20FC-BBF4-46B0-9EE5-D5903B5776B6}" destId="{D787C5EA-46EF-436F-A713-1130913E13CD}" srcOrd="1" destOrd="0" presId="urn:microsoft.com/office/officeart/2005/8/layout/vList3#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A07E3B-3C0E-475E-B8A9-D2A5C8BB1A14}">
      <dsp:nvSpPr>
        <dsp:cNvPr id="0" name=""/>
        <dsp:cNvSpPr/>
      </dsp:nvSpPr>
      <dsp:spPr>
        <a:xfrm rot="10800000">
          <a:off x="1163317" y="331770"/>
          <a:ext cx="4330190" cy="735027"/>
        </a:xfrm>
        <a:prstGeom prst="homePlate">
          <a:avLst/>
        </a:prstGeom>
        <a:solidFill>
          <a:schemeClr val="accent2"/>
        </a:solidFill>
        <a:ln w="1905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616480" tIns="83820" rIns="156464" bIns="83820" numCol="1" spcCol="1270" anchor="ctr" anchorCtr="0">
          <a:noAutofit/>
        </a:bodyPr>
        <a:lstStyle/>
        <a:p>
          <a:pPr lvl="0" algn="ctr" defTabSz="977900">
            <a:lnSpc>
              <a:spcPct val="90000"/>
            </a:lnSpc>
            <a:spcBef>
              <a:spcPct val="0"/>
            </a:spcBef>
            <a:spcAft>
              <a:spcPct val="35000"/>
            </a:spcAft>
          </a:pPr>
          <a:r>
            <a:rPr lang="en-US" sz="2200" b="1" kern="1200" dirty="0" err="1" smtClean="0">
              <a:solidFill>
                <a:schemeClr val="bg1"/>
              </a:solidFill>
            </a:rPr>
            <a:t>Inpassing</a:t>
          </a:r>
          <a:r>
            <a:rPr lang="en-US" sz="2200" b="1" kern="1200" dirty="0" smtClean="0">
              <a:solidFill>
                <a:schemeClr val="bg1"/>
              </a:solidFill>
            </a:rPr>
            <a:t>/</a:t>
          </a:r>
          <a:r>
            <a:rPr lang="en-US" sz="2200" b="1" kern="1200" dirty="0" err="1" smtClean="0">
              <a:solidFill>
                <a:schemeClr val="bg1"/>
              </a:solidFill>
            </a:rPr>
            <a:t>Penyesuaian</a:t>
          </a:r>
          <a:endParaRPr lang="en-US" sz="2200" b="1" kern="1200" dirty="0">
            <a:solidFill>
              <a:schemeClr val="bg1"/>
            </a:solidFill>
          </a:endParaRPr>
        </a:p>
      </dsp:txBody>
      <dsp:txXfrm rot="10800000">
        <a:off x="1347074" y="331770"/>
        <a:ext cx="4146433" cy="735027"/>
      </dsp:txXfrm>
    </dsp:sp>
    <dsp:sp modelId="{B967D477-9A71-4268-9632-42D585BCD2B1}">
      <dsp:nvSpPr>
        <dsp:cNvPr id="0" name=""/>
        <dsp:cNvSpPr/>
      </dsp:nvSpPr>
      <dsp:spPr>
        <a:xfrm>
          <a:off x="602491" y="282"/>
          <a:ext cx="1398002" cy="1398002"/>
        </a:xfrm>
        <a:prstGeom prst="ellipse">
          <a:avLst/>
        </a:prstGeom>
        <a:solidFill>
          <a:schemeClr val="accent2">
            <a:tint val="50000"/>
          </a:schemeClr>
        </a:solidFill>
        <a:ln w="10000" cap="flat"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sp>
    <dsp:sp modelId="{962816A1-325D-4DB1-AF3F-7AB17B3FB7D9}">
      <dsp:nvSpPr>
        <dsp:cNvPr id="0" name=""/>
        <dsp:cNvSpPr/>
      </dsp:nvSpPr>
      <dsp:spPr>
        <a:xfrm rot="10800000">
          <a:off x="1048999" y="2057397"/>
          <a:ext cx="4482614" cy="914405"/>
        </a:xfrm>
        <a:prstGeom prst="homePlate">
          <a:avLst/>
        </a:prstGeom>
        <a:solidFill>
          <a:schemeClr val="accent3"/>
        </a:solidFill>
        <a:ln w="1905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616480" tIns="83820" rIns="156464" bIns="83820" numCol="1" spcCol="1270" anchor="ctr" anchorCtr="0">
          <a:noAutofit/>
        </a:bodyPr>
        <a:lstStyle/>
        <a:p>
          <a:pPr lvl="0" algn="ctr" defTabSz="977900">
            <a:lnSpc>
              <a:spcPct val="90000"/>
            </a:lnSpc>
            <a:spcBef>
              <a:spcPct val="0"/>
            </a:spcBef>
            <a:spcAft>
              <a:spcPct val="35000"/>
            </a:spcAft>
          </a:pPr>
          <a:r>
            <a:rPr lang="en-US" sz="2200" b="1" kern="1200" dirty="0" err="1" smtClean="0">
              <a:solidFill>
                <a:schemeClr val="bg1"/>
              </a:solidFill>
            </a:rPr>
            <a:t>Pengangkatan</a:t>
          </a:r>
          <a:r>
            <a:rPr lang="en-US" sz="2200" b="1" kern="1200" dirty="0" smtClean="0">
              <a:solidFill>
                <a:schemeClr val="bg1"/>
              </a:solidFill>
            </a:rPr>
            <a:t> </a:t>
          </a:r>
          <a:r>
            <a:rPr lang="en-US" sz="2200" b="1" kern="1200" dirty="0" err="1" smtClean="0">
              <a:solidFill>
                <a:schemeClr val="bg1"/>
              </a:solidFill>
            </a:rPr>
            <a:t>Pertama</a:t>
          </a:r>
          <a:r>
            <a:rPr lang="en-US" sz="2200" b="1" kern="1200" dirty="0" smtClean="0">
              <a:solidFill>
                <a:schemeClr val="bg1"/>
              </a:solidFill>
            </a:rPr>
            <a:t> Kali</a:t>
          </a:r>
          <a:endParaRPr lang="en-US" sz="2200" b="1" kern="1200" dirty="0">
            <a:solidFill>
              <a:schemeClr val="bg1"/>
            </a:solidFill>
          </a:endParaRPr>
        </a:p>
      </dsp:txBody>
      <dsp:txXfrm rot="10800000">
        <a:off x="1277600" y="2057397"/>
        <a:ext cx="4254013" cy="914405"/>
      </dsp:txXfrm>
    </dsp:sp>
    <dsp:sp modelId="{674FA591-ED5E-4A9E-A076-717FB678E338}">
      <dsp:nvSpPr>
        <dsp:cNvPr id="0" name=""/>
        <dsp:cNvSpPr/>
      </dsp:nvSpPr>
      <dsp:spPr>
        <a:xfrm>
          <a:off x="564385" y="1815598"/>
          <a:ext cx="1398002" cy="1398002"/>
        </a:xfrm>
        <a:prstGeom prst="ellipse">
          <a:avLst/>
        </a:prstGeom>
        <a:solidFill>
          <a:schemeClr val="accent3">
            <a:tint val="50000"/>
          </a:schemeClr>
        </a:solidFill>
        <a:ln w="10000" cap="flat"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sp>
    <dsp:sp modelId="{D787C5EA-46EF-436F-A713-1130913E13CD}">
      <dsp:nvSpPr>
        <dsp:cNvPr id="0" name=""/>
        <dsp:cNvSpPr/>
      </dsp:nvSpPr>
      <dsp:spPr>
        <a:xfrm rot="10800000">
          <a:off x="1163317" y="3809999"/>
          <a:ext cx="4330190" cy="1039833"/>
        </a:xfrm>
        <a:prstGeom prst="homePlate">
          <a:avLst/>
        </a:prstGeom>
        <a:solidFill>
          <a:schemeClr val="accent1"/>
        </a:solidFill>
        <a:ln w="1905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616480" tIns="83820" rIns="156464" bIns="83820" numCol="1" spcCol="1270" anchor="ctr" anchorCtr="0">
          <a:noAutofit/>
        </a:bodyPr>
        <a:lstStyle/>
        <a:p>
          <a:pPr lvl="0" algn="ctr" defTabSz="977900">
            <a:lnSpc>
              <a:spcPct val="90000"/>
            </a:lnSpc>
            <a:spcBef>
              <a:spcPct val="0"/>
            </a:spcBef>
            <a:spcAft>
              <a:spcPct val="35000"/>
            </a:spcAft>
          </a:pPr>
          <a:r>
            <a:rPr lang="en-US" sz="2200" b="1" kern="1200" dirty="0" err="1" smtClean="0">
              <a:solidFill>
                <a:schemeClr val="bg1"/>
              </a:solidFill>
            </a:rPr>
            <a:t>Perpindahan</a:t>
          </a:r>
          <a:r>
            <a:rPr lang="en-US" sz="2200" b="1" kern="1200" dirty="0" smtClean="0">
              <a:solidFill>
                <a:schemeClr val="bg1"/>
              </a:solidFill>
            </a:rPr>
            <a:t> </a:t>
          </a:r>
          <a:r>
            <a:rPr lang="en-US" sz="2200" b="1" kern="1200" dirty="0" err="1" smtClean="0">
              <a:solidFill>
                <a:schemeClr val="bg1"/>
              </a:solidFill>
            </a:rPr>
            <a:t>Jabatan</a:t>
          </a:r>
          <a:r>
            <a:rPr lang="en-US" sz="2200" b="1" kern="1200" dirty="0" smtClean="0">
              <a:solidFill>
                <a:schemeClr val="bg1"/>
              </a:solidFill>
            </a:rPr>
            <a:t> </a:t>
          </a:r>
          <a:r>
            <a:rPr lang="en-US" sz="2200" b="1" kern="1200" dirty="0" err="1" smtClean="0">
              <a:solidFill>
                <a:schemeClr val="bg1"/>
              </a:solidFill>
            </a:rPr>
            <a:t>dari</a:t>
          </a:r>
          <a:r>
            <a:rPr lang="en-US" sz="2200" b="1" kern="1200" dirty="0" smtClean="0">
              <a:solidFill>
                <a:schemeClr val="bg1"/>
              </a:solidFill>
            </a:rPr>
            <a:t> </a:t>
          </a:r>
          <a:r>
            <a:rPr lang="en-US" sz="2200" b="1" kern="1200" dirty="0" err="1" smtClean="0">
              <a:solidFill>
                <a:schemeClr val="bg1"/>
              </a:solidFill>
            </a:rPr>
            <a:t>Jabatan</a:t>
          </a:r>
          <a:r>
            <a:rPr lang="en-US" sz="2200" b="1" kern="1200" dirty="0" smtClean="0">
              <a:solidFill>
                <a:schemeClr val="bg1"/>
              </a:solidFill>
            </a:rPr>
            <a:t> Lain </a:t>
          </a:r>
          <a:r>
            <a:rPr lang="en-US" sz="2200" b="1" kern="1200" dirty="0" err="1" smtClean="0">
              <a:solidFill>
                <a:schemeClr val="bg1"/>
              </a:solidFill>
            </a:rPr>
            <a:t>ke</a:t>
          </a:r>
          <a:r>
            <a:rPr lang="en-US" sz="2200" b="1" kern="1200" dirty="0" smtClean="0">
              <a:solidFill>
                <a:schemeClr val="bg1"/>
              </a:solidFill>
            </a:rPr>
            <a:t> </a:t>
          </a:r>
          <a:r>
            <a:rPr lang="en-US" sz="2200" b="1" kern="1200" dirty="0" err="1" smtClean="0">
              <a:solidFill>
                <a:schemeClr val="bg1"/>
              </a:solidFill>
            </a:rPr>
            <a:t>Jabatan</a:t>
          </a:r>
          <a:r>
            <a:rPr lang="en-US" sz="2200" b="1" kern="1200" dirty="0" smtClean="0">
              <a:solidFill>
                <a:schemeClr val="bg1"/>
              </a:solidFill>
            </a:rPr>
            <a:t> </a:t>
          </a:r>
          <a:r>
            <a:rPr lang="en-US" sz="2200" b="1" kern="1200" dirty="0" err="1" smtClean="0">
              <a:solidFill>
                <a:schemeClr val="bg1"/>
              </a:solidFill>
            </a:rPr>
            <a:t>Fungsional</a:t>
          </a:r>
          <a:endParaRPr lang="en-US" sz="2200" b="1" kern="1200" dirty="0">
            <a:solidFill>
              <a:schemeClr val="bg1"/>
            </a:solidFill>
          </a:endParaRPr>
        </a:p>
      </dsp:txBody>
      <dsp:txXfrm rot="10800000">
        <a:off x="1423275" y="3809999"/>
        <a:ext cx="4070232" cy="1039833"/>
      </dsp:txXfrm>
    </dsp:sp>
    <dsp:sp modelId="{64B8BA19-BF8C-4B09-8AE5-CB29EB52A0DE}">
      <dsp:nvSpPr>
        <dsp:cNvPr id="0" name=""/>
        <dsp:cNvSpPr/>
      </dsp:nvSpPr>
      <dsp:spPr>
        <a:xfrm>
          <a:off x="602491" y="3630915"/>
          <a:ext cx="1398002" cy="1398002"/>
        </a:xfrm>
        <a:prstGeom prst="ellipse">
          <a:avLst/>
        </a:prstGeom>
        <a:solidFill>
          <a:schemeClr val="accent1">
            <a:tint val="50000"/>
          </a:schemeClr>
        </a:solidFill>
        <a:ln w="10000" cap="flat"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7053" cy="465616"/>
          </a:xfrm>
          <a:prstGeom prst="rect">
            <a:avLst/>
          </a:prstGeom>
        </p:spPr>
        <p:txBody>
          <a:bodyPr vert="horz" lIns="92089" tIns="46045" rIns="92089" bIns="46045" rtlCol="0"/>
          <a:lstStyle>
            <a:lvl1pPr algn="l">
              <a:defRPr sz="1200"/>
            </a:lvl1pPr>
          </a:lstStyle>
          <a:p>
            <a:endParaRPr lang="en-US"/>
          </a:p>
        </p:txBody>
      </p:sp>
      <p:sp>
        <p:nvSpPr>
          <p:cNvPr id="3" name="Date Placeholder 2"/>
          <p:cNvSpPr>
            <a:spLocks noGrp="1"/>
          </p:cNvSpPr>
          <p:nvPr>
            <p:ph type="dt" sz="quarter" idx="1"/>
          </p:nvPr>
        </p:nvSpPr>
        <p:spPr>
          <a:xfrm>
            <a:off x="3994614" y="0"/>
            <a:ext cx="3057053" cy="465616"/>
          </a:xfrm>
          <a:prstGeom prst="rect">
            <a:avLst/>
          </a:prstGeom>
        </p:spPr>
        <p:txBody>
          <a:bodyPr vert="horz" lIns="92089" tIns="46045" rIns="92089" bIns="46045" rtlCol="0"/>
          <a:lstStyle>
            <a:lvl1pPr algn="r">
              <a:defRPr sz="1200"/>
            </a:lvl1pPr>
          </a:lstStyle>
          <a:p>
            <a:fld id="{64F69800-5185-4840-B7E0-F0D913AEE985}" type="datetimeFigureOut">
              <a:rPr lang="en-US" smtClean="0"/>
              <a:pPr/>
              <a:t>12/21/2017</a:t>
            </a:fld>
            <a:endParaRPr lang="en-US"/>
          </a:p>
        </p:txBody>
      </p:sp>
      <p:sp>
        <p:nvSpPr>
          <p:cNvPr id="4" name="Footer Placeholder 3"/>
          <p:cNvSpPr>
            <a:spLocks noGrp="1"/>
          </p:cNvSpPr>
          <p:nvPr>
            <p:ph type="ftr" sz="quarter" idx="2"/>
          </p:nvPr>
        </p:nvSpPr>
        <p:spPr>
          <a:xfrm>
            <a:off x="0" y="8841885"/>
            <a:ext cx="3057053" cy="465616"/>
          </a:xfrm>
          <a:prstGeom prst="rect">
            <a:avLst/>
          </a:prstGeom>
        </p:spPr>
        <p:txBody>
          <a:bodyPr vert="horz" lIns="92089" tIns="46045" rIns="92089" bIns="46045" rtlCol="0" anchor="b"/>
          <a:lstStyle>
            <a:lvl1pPr algn="l">
              <a:defRPr sz="1200"/>
            </a:lvl1pPr>
          </a:lstStyle>
          <a:p>
            <a:endParaRPr lang="en-US"/>
          </a:p>
        </p:txBody>
      </p:sp>
      <p:sp>
        <p:nvSpPr>
          <p:cNvPr id="5" name="Slide Number Placeholder 4"/>
          <p:cNvSpPr>
            <a:spLocks noGrp="1"/>
          </p:cNvSpPr>
          <p:nvPr>
            <p:ph type="sldNum" sz="quarter" idx="3"/>
          </p:nvPr>
        </p:nvSpPr>
        <p:spPr>
          <a:xfrm>
            <a:off x="3994614" y="8841885"/>
            <a:ext cx="3057053" cy="465616"/>
          </a:xfrm>
          <a:prstGeom prst="rect">
            <a:avLst/>
          </a:prstGeom>
        </p:spPr>
        <p:txBody>
          <a:bodyPr vert="horz" lIns="92089" tIns="46045" rIns="92089" bIns="46045" rtlCol="0" anchor="b"/>
          <a:lstStyle>
            <a:lvl1pPr algn="r">
              <a:defRPr sz="1200"/>
            </a:lvl1pPr>
          </a:lstStyle>
          <a:p>
            <a:fld id="{37292AE6-6732-437F-9087-C9E349F7A0BC}" type="slidenum">
              <a:rPr lang="en-US" smtClean="0"/>
              <a:pPr/>
              <a:t>‹#›</a:t>
            </a:fld>
            <a:endParaRPr lang="en-US"/>
          </a:p>
        </p:txBody>
      </p:sp>
    </p:spTree>
    <p:extLst>
      <p:ext uri="{BB962C8B-B14F-4D97-AF65-F5344CB8AC3E}">
        <p14:creationId xmlns:p14="http://schemas.microsoft.com/office/powerpoint/2010/main" xmlns="" val="12848383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57053" cy="465085"/>
          </a:xfrm>
          <a:prstGeom prst="rect">
            <a:avLst/>
          </a:prstGeom>
        </p:spPr>
        <p:txBody>
          <a:bodyPr vert="horz" lIns="92089" tIns="46045" rIns="92089" bIns="46045" rtlCol="0"/>
          <a:lstStyle>
            <a:lvl1pPr algn="l">
              <a:defRPr sz="1200"/>
            </a:lvl1pPr>
          </a:lstStyle>
          <a:p>
            <a:endParaRPr lang="en-US"/>
          </a:p>
        </p:txBody>
      </p:sp>
      <p:sp>
        <p:nvSpPr>
          <p:cNvPr id="3" name="Date Placeholder 2"/>
          <p:cNvSpPr>
            <a:spLocks noGrp="1"/>
          </p:cNvSpPr>
          <p:nvPr>
            <p:ph type="dt" idx="1"/>
          </p:nvPr>
        </p:nvSpPr>
        <p:spPr>
          <a:xfrm>
            <a:off x="3994615" y="1"/>
            <a:ext cx="3057053" cy="465085"/>
          </a:xfrm>
          <a:prstGeom prst="rect">
            <a:avLst/>
          </a:prstGeom>
        </p:spPr>
        <p:txBody>
          <a:bodyPr vert="horz" lIns="92089" tIns="46045" rIns="92089" bIns="46045" rtlCol="0"/>
          <a:lstStyle>
            <a:lvl1pPr algn="r">
              <a:defRPr sz="1200"/>
            </a:lvl1pPr>
          </a:lstStyle>
          <a:p>
            <a:fld id="{5C4B4EB7-0AAE-4559-B75A-07DCFBC6D980}" type="datetimeFigureOut">
              <a:rPr lang="en-US" smtClean="0"/>
              <a:pPr/>
              <a:t>12/21/2017</a:t>
            </a:fld>
            <a:endParaRPr lang="en-US"/>
          </a:p>
        </p:txBody>
      </p:sp>
      <p:sp>
        <p:nvSpPr>
          <p:cNvPr id="4" name="Slide Image Placeholder 3"/>
          <p:cNvSpPr>
            <a:spLocks noGrp="1" noRot="1" noChangeAspect="1"/>
          </p:cNvSpPr>
          <p:nvPr>
            <p:ph type="sldImg" idx="2"/>
          </p:nvPr>
        </p:nvSpPr>
        <p:spPr>
          <a:xfrm>
            <a:off x="1198563" y="696913"/>
            <a:ext cx="4656137" cy="3492500"/>
          </a:xfrm>
          <a:prstGeom prst="rect">
            <a:avLst/>
          </a:prstGeom>
          <a:noFill/>
          <a:ln w="12700">
            <a:solidFill>
              <a:prstClr val="black"/>
            </a:solidFill>
          </a:ln>
        </p:spPr>
        <p:txBody>
          <a:bodyPr vert="horz" lIns="92089" tIns="46045" rIns="92089" bIns="46045" rtlCol="0" anchor="ctr"/>
          <a:lstStyle/>
          <a:p>
            <a:endParaRPr lang="en-US"/>
          </a:p>
        </p:txBody>
      </p:sp>
      <p:sp>
        <p:nvSpPr>
          <p:cNvPr id="5" name="Notes Placeholder 4"/>
          <p:cNvSpPr>
            <a:spLocks noGrp="1"/>
          </p:cNvSpPr>
          <p:nvPr>
            <p:ph type="body" sz="quarter" idx="3"/>
          </p:nvPr>
        </p:nvSpPr>
        <p:spPr>
          <a:xfrm>
            <a:off x="705965" y="4421391"/>
            <a:ext cx="5641333" cy="4189465"/>
          </a:xfrm>
          <a:prstGeom prst="rect">
            <a:avLst/>
          </a:prstGeom>
        </p:spPr>
        <p:txBody>
          <a:bodyPr vert="horz" lIns="92089" tIns="46045" rIns="92089" bIns="4604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1549"/>
            <a:ext cx="3057053" cy="466319"/>
          </a:xfrm>
          <a:prstGeom prst="rect">
            <a:avLst/>
          </a:prstGeom>
        </p:spPr>
        <p:txBody>
          <a:bodyPr vert="horz" lIns="92089" tIns="46045" rIns="92089" bIns="46045" rtlCol="0" anchor="b"/>
          <a:lstStyle>
            <a:lvl1pPr algn="l">
              <a:defRPr sz="1200"/>
            </a:lvl1pPr>
          </a:lstStyle>
          <a:p>
            <a:endParaRPr lang="en-US"/>
          </a:p>
        </p:txBody>
      </p:sp>
      <p:sp>
        <p:nvSpPr>
          <p:cNvPr id="7" name="Slide Number Placeholder 6"/>
          <p:cNvSpPr>
            <a:spLocks noGrp="1"/>
          </p:cNvSpPr>
          <p:nvPr>
            <p:ph type="sldNum" sz="quarter" idx="5"/>
          </p:nvPr>
        </p:nvSpPr>
        <p:spPr>
          <a:xfrm>
            <a:off x="3994615" y="8841549"/>
            <a:ext cx="3057053" cy="466319"/>
          </a:xfrm>
          <a:prstGeom prst="rect">
            <a:avLst/>
          </a:prstGeom>
        </p:spPr>
        <p:txBody>
          <a:bodyPr vert="horz" lIns="92089" tIns="46045" rIns="92089" bIns="46045" rtlCol="0" anchor="b"/>
          <a:lstStyle>
            <a:lvl1pPr algn="r">
              <a:defRPr sz="1200"/>
            </a:lvl1pPr>
          </a:lstStyle>
          <a:p>
            <a:fld id="{7A1031D3-20D3-48B4-A287-38BEF5F25000}" type="slidenum">
              <a:rPr lang="en-US" smtClean="0"/>
              <a:pPr/>
              <a:t>‹#›</a:t>
            </a:fld>
            <a:endParaRPr lang="en-US"/>
          </a:p>
        </p:txBody>
      </p:sp>
    </p:spTree>
    <p:extLst>
      <p:ext uri="{BB962C8B-B14F-4D97-AF65-F5344CB8AC3E}">
        <p14:creationId xmlns:p14="http://schemas.microsoft.com/office/powerpoint/2010/main" xmlns="" val="1300773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1031D3-20D3-48B4-A287-38BEF5F25000}" type="slidenum">
              <a:rPr lang="en-US" smtClean="0"/>
              <a:pPr/>
              <a:t>1</a:t>
            </a:fld>
            <a:endParaRPr lang="en-US"/>
          </a:p>
        </p:txBody>
      </p:sp>
    </p:spTree>
    <p:extLst>
      <p:ext uri="{BB962C8B-B14F-4D97-AF65-F5344CB8AC3E}">
        <p14:creationId xmlns:p14="http://schemas.microsoft.com/office/powerpoint/2010/main" xmlns="" val="369878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p:txBody>
          <a:bodyPr/>
          <a:lstStyle/>
          <a:p>
            <a:pPr defTabSz="800985">
              <a:defRPr/>
            </a:pPr>
            <a:fld id="{4A57BFD1-13A0-4AE9-B175-19310C23B22C}" type="slidenum">
              <a:rPr lang="en-GB" smtClean="0">
                <a:solidFill>
                  <a:schemeClr val="tx2"/>
                </a:solidFill>
                <a:latin typeface="Tahoma" pitchFamily="34" charset="0"/>
              </a:rPr>
              <a:pPr defTabSz="800985">
                <a:defRPr/>
              </a:pPr>
              <a:t>5</a:t>
            </a:fld>
            <a:endParaRPr lang="en-GB" smtClean="0">
              <a:solidFill>
                <a:schemeClr val="tx2"/>
              </a:solidFill>
              <a:latin typeface="Tahoma" pitchFamily="34"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id-ID"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p:txBody>
          <a:bodyPr/>
          <a:lstStyle/>
          <a:p>
            <a:pPr defTabSz="800985">
              <a:defRPr/>
            </a:pPr>
            <a:fld id="{9AFAF52D-BDE3-4E6A-AC5A-9FE7C913F5DA}" type="slidenum">
              <a:rPr lang="en-GB" smtClean="0">
                <a:solidFill>
                  <a:schemeClr val="tx2"/>
                </a:solidFill>
                <a:latin typeface="Tahoma" pitchFamily="34" charset="0"/>
              </a:rPr>
              <a:pPr defTabSz="800985">
                <a:defRPr/>
              </a:pPr>
              <a:t>6</a:t>
            </a:fld>
            <a:endParaRPr lang="en-GB" smtClean="0">
              <a:solidFill>
                <a:schemeClr val="tx2"/>
              </a:solidFill>
              <a:latin typeface="Tahoma" pitchFamily="34"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id-ID"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p:txBody>
          <a:bodyPr/>
          <a:lstStyle/>
          <a:p>
            <a:pPr>
              <a:defRPr/>
            </a:pPr>
            <a:fld id="{6265B667-66F7-4BBB-B32E-D14219A6CE91}" type="slidenum">
              <a:rPr lang="en-GB" smtClean="0"/>
              <a:pPr>
                <a:defRPr/>
              </a:pPr>
              <a:t>24</a:t>
            </a:fld>
            <a:endParaRPr lang="en-GB" smtClean="0"/>
          </a:p>
        </p:txBody>
      </p:sp>
      <p:sp>
        <p:nvSpPr>
          <p:cNvPr id="63491" name="Rectangle 2"/>
          <p:cNvSpPr>
            <a:spLocks noGrp="1" noRot="1" noChangeAspect="1" noChangeArrowheads="1" noTextEdit="1"/>
          </p:cNvSpPr>
          <p:nvPr>
            <p:ph type="sldImg"/>
          </p:nvPr>
        </p:nvSpPr>
        <p:spPr>
          <a:xfrm>
            <a:off x="1219200" y="711200"/>
            <a:ext cx="4665663" cy="3500438"/>
          </a:xfrm>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id-ID"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C8111322-3154-4C18-94F9-5E89B228E6C6}" type="datetime1">
              <a:rPr lang="en-US" smtClean="0"/>
              <a:pPr/>
              <a:t>12/21/2017</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A5A4AB32-B05E-4D5F-B94D-86F9B6B03573}"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18A876-32DA-4A91-8906-E990423850C6}" type="datetime1">
              <a:rPr lang="en-US" smtClean="0"/>
              <a:pPr/>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4AB32-B05E-4D5F-B94D-86F9B6B035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A889FE-168D-4E1C-8BFB-984AEE053B54}" type="datetime1">
              <a:rPr lang="en-US" smtClean="0"/>
              <a:pPr/>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A5A4AB32-B05E-4D5F-B94D-86F9B6B035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B5CC67-1726-43C1-BFBE-1999C059F3A9}" type="datetime1">
              <a:rPr lang="en-US" smtClean="0"/>
              <a:pPr/>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4AB32-B05E-4D5F-B94D-86F9B6B03573}"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4007D3EE-6F81-419B-8778-8DE236974A1F}" type="datetime1">
              <a:rPr lang="en-US" smtClean="0"/>
              <a:pPr/>
              <a:t>12/21/2017</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A5A4AB32-B05E-4D5F-B94D-86F9B6B03573}"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31F9BC-DB3B-495B-ABCC-E1C3C09DF4AD}" type="datetime1">
              <a:rPr lang="en-US" smtClean="0"/>
              <a:pPr/>
              <a:t>12/21/2017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4AB32-B05E-4D5F-B94D-86F9B6B03573}"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C73400-62BB-4A4D-BC42-5AF048353832}" type="datetime1">
              <a:rPr lang="en-US" smtClean="0"/>
              <a:pPr/>
              <a:t>12/21/2017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A4AB32-B05E-4D5F-B94D-86F9B6B03573}"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9F5E9C5-6BAE-42B8-B6B2-6DAFC9A6A7F2}" type="datetime1">
              <a:rPr lang="en-US" smtClean="0"/>
              <a:pPr/>
              <a:t>12/21/2017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A4AB32-B05E-4D5F-B94D-86F9B6B03573}"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B6DF3F8-8574-4B29-BB16-FF16ED577AD1}" type="datetime1">
              <a:rPr lang="en-US" smtClean="0"/>
              <a:pPr/>
              <a:t>12/21/2017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A4AB32-B05E-4D5F-B94D-86F9B6B035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8E25BA-09C4-4CEC-A110-3B8EF1469C7D}" type="datetime1">
              <a:rPr lang="en-US" smtClean="0"/>
              <a:pPr/>
              <a:t>12/21/2017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A5A4AB32-B05E-4D5F-B94D-86F9B6B03573}"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D0F39A-238B-47B5-B751-A65629CE7438}" type="datetime1">
              <a:rPr lang="en-US" smtClean="0"/>
              <a:pPr/>
              <a:t>12/21/2017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4AB32-B05E-4D5F-B94D-86F9B6B03573}"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481FB7A0-C4C5-475F-A2DB-77B2B4C49212}" type="datetime1">
              <a:rPr lang="en-US" smtClean="0"/>
              <a:pPr/>
              <a:t>12/21/2017</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A5A4AB32-B05E-4D5F-B94D-86F9B6B035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5830" y="928670"/>
            <a:ext cx="6530426" cy="1924266"/>
          </a:xfrm>
        </p:spPr>
        <p:txBody>
          <a:bodyPr anchor="ctr">
            <a:normAutofit/>
            <a:scene3d>
              <a:camera prst="orthographicFront"/>
              <a:lightRig rig="soft" dir="t">
                <a:rot lat="0" lon="0" rev="17220000"/>
              </a:lightRig>
            </a:scene3d>
            <a:sp3d prstMaterial="softEdge">
              <a:bevelT w="38100" h="38100"/>
            </a:sp3d>
          </a:bodyPr>
          <a:lstStyle/>
          <a:p>
            <a:r>
              <a:rPr lang="id-ID" sz="2800" i="1" dirty="0" smtClean="0">
                <a:solidFill>
                  <a:schemeClr val="bg1"/>
                </a:solidFill>
              </a:rPr>
              <a:t>PENYUSUNAN </a:t>
            </a:r>
            <a:r>
              <a:rPr lang="en-US" sz="2800" dirty="0" smtClean="0">
                <a:solidFill>
                  <a:schemeClr val="bg1"/>
                </a:solidFill>
              </a:rPr>
              <a:t> </a:t>
            </a:r>
            <a:r>
              <a:rPr lang="id-ID" sz="2800" dirty="0" smtClean="0">
                <a:solidFill>
                  <a:schemeClr val="bg1"/>
                </a:solidFill>
              </a:rPr>
              <a:t>DUPAK </a:t>
            </a:r>
            <a:r>
              <a:rPr lang="en-US" sz="2800" dirty="0" smtClean="0">
                <a:solidFill>
                  <a:schemeClr val="bg1"/>
                </a:solidFill>
              </a:rPr>
              <a:t>PUSTAKAWAN</a:t>
            </a:r>
            <a:r>
              <a:rPr lang="id-ID" sz="2800" dirty="0" smtClean="0">
                <a:solidFill>
                  <a:schemeClr val="bg1"/>
                </a:solidFill>
              </a:rPr>
              <a:t/>
            </a:r>
            <a:br>
              <a:rPr lang="id-ID" sz="2800" dirty="0" smtClean="0">
                <a:solidFill>
                  <a:schemeClr val="bg1"/>
                </a:solidFill>
              </a:rPr>
            </a:br>
            <a:r>
              <a:rPr lang="id-ID" sz="2800" dirty="0" smtClean="0">
                <a:solidFill>
                  <a:schemeClr val="bg1"/>
                </a:solidFill>
              </a:rPr>
              <a:t>SESUAI perMenpanrb dan  perka perpusnansri no. 11 tahun 2015</a:t>
            </a:r>
            <a:endParaRPr lang="en-US" sz="2200" dirty="0">
              <a:solidFill>
                <a:schemeClr val="bg1"/>
              </a:solidFill>
            </a:endParaRPr>
          </a:p>
        </p:txBody>
      </p:sp>
      <p:sp>
        <p:nvSpPr>
          <p:cNvPr id="5" name="TextBox 4"/>
          <p:cNvSpPr txBox="1"/>
          <p:nvPr/>
        </p:nvSpPr>
        <p:spPr>
          <a:xfrm>
            <a:off x="533400" y="4077072"/>
            <a:ext cx="4800600" cy="923330"/>
          </a:xfrm>
          <a:prstGeom prst="rect">
            <a:avLst/>
          </a:prstGeom>
          <a:noFill/>
        </p:spPr>
        <p:txBody>
          <a:bodyPr wrap="square" rtlCol="0">
            <a:spAutoFit/>
          </a:bodyPr>
          <a:lstStyle/>
          <a:p>
            <a:pPr algn="ctr"/>
            <a:r>
              <a:rPr lang="en-US" dirty="0" smtClean="0">
                <a:solidFill>
                  <a:schemeClr val="bg1"/>
                </a:solidFill>
                <a:latin typeface="Leelawadee" pitchFamily="34" charset="-34"/>
                <a:cs typeface="Leelawadee" pitchFamily="34" charset="-34"/>
              </a:rPr>
              <a:t>D</a:t>
            </a:r>
            <a:r>
              <a:rPr lang="id-ID" dirty="0" smtClean="0">
                <a:solidFill>
                  <a:schemeClr val="bg1"/>
                </a:solidFill>
                <a:latin typeface="Leelawadee" pitchFamily="34" charset="-34"/>
                <a:cs typeface="Leelawadee" pitchFamily="34" charset="-34"/>
              </a:rPr>
              <a:t>isampaikan oleh </a:t>
            </a:r>
          </a:p>
          <a:p>
            <a:pPr algn="ctr"/>
            <a:r>
              <a:rPr lang="id-ID" dirty="0" smtClean="0">
                <a:solidFill>
                  <a:schemeClr val="bg1"/>
                </a:solidFill>
                <a:latin typeface="Leelawadee" pitchFamily="34" charset="-34"/>
                <a:cs typeface="Leelawadee" pitchFamily="34" charset="-34"/>
              </a:rPr>
              <a:t>Sri Rahayu</a:t>
            </a:r>
          </a:p>
          <a:p>
            <a:pPr algn="ctr"/>
            <a:r>
              <a:rPr lang="id-ID" dirty="0" smtClean="0">
                <a:solidFill>
                  <a:schemeClr val="bg1"/>
                </a:solidFill>
                <a:latin typeface="Leelawadee" pitchFamily="34" charset="-34"/>
                <a:cs typeface="Leelawadee" pitchFamily="34" charset="-34"/>
              </a:rPr>
              <a:t>(Pustakawan Madya)</a:t>
            </a:r>
            <a:endParaRPr lang="en-US" dirty="0">
              <a:solidFill>
                <a:schemeClr val="bg1"/>
              </a:solidFill>
              <a:latin typeface="Leelawadee" pitchFamily="34" charset="-34"/>
              <a:cs typeface="Leelawadee" pitchFamily="34" charset="-34"/>
            </a:endParaRPr>
          </a:p>
        </p:txBody>
      </p:sp>
      <p:pic>
        <p:nvPicPr>
          <p:cNvPr id="3" name="Picture 2"/>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33400" y="2895600"/>
            <a:ext cx="6270848" cy="1066800"/>
          </a:xfrm>
          <a:prstGeom prst="rect">
            <a:avLst/>
          </a:prstGeom>
        </p:spPr>
      </p:pic>
    </p:spTree>
    <p:extLst>
      <p:ext uri="{BB962C8B-B14F-4D97-AF65-F5344CB8AC3E}">
        <p14:creationId xmlns:p14="http://schemas.microsoft.com/office/powerpoint/2010/main" xmlns="" val="1986948377"/>
      </p:ext>
    </p:extLst>
  </p:cSld>
  <p:clrMapOvr>
    <a:masterClrMapping/>
  </p:clrMapOvr>
  <mc:AlternateContent xmlns:mc="http://schemas.openxmlformats.org/markup-compatibility/2006">
    <mc:Choice xmlns:p14="http://schemas.microsoft.com/office/powerpoint/2010/main" xmlns=""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1612"/>
            <a:ext cx="8229600" cy="4500594"/>
          </a:xfrm>
        </p:spPr>
        <p:txBody>
          <a:bodyPr>
            <a:noAutofit/>
          </a:bodyPr>
          <a:lstStyle/>
          <a:p>
            <a:pPr>
              <a:buNone/>
            </a:pPr>
            <a:r>
              <a:rPr lang="id-ID" sz="3600" dirty="0" smtClean="0"/>
              <a:t>4. Diberhentikan sementara dari PNS</a:t>
            </a:r>
          </a:p>
          <a:p>
            <a:pPr>
              <a:buNone/>
            </a:pPr>
            <a:r>
              <a:rPr lang="id-ID" sz="3600" dirty="0" smtClean="0"/>
              <a:t>5. Ditugaskan secara penuh di luar Jabatan     Fungsional Pustakawan  </a:t>
            </a:r>
          </a:p>
          <a:p>
            <a:pPr>
              <a:buNone/>
            </a:pPr>
            <a:r>
              <a:rPr lang="id-ID" sz="3600" dirty="0" smtClean="0"/>
              <a:t>6. Menjalani cuti di luar tanggungan negara kecuali untuk persalinan anak keempat dan seterusnya</a:t>
            </a:r>
            <a:endParaRPr lang="en-US" sz="3600" dirty="0"/>
          </a:p>
        </p:txBody>
      </p:sp>
      <p:sp>
        <p:nvSpPr>
          <p:cNvPr id="2" name="Title 1"/>
          <p:cNvSpPr>
            <a:spLocks noGrp="1"/>
          </p:cNvSpPr>
          <p:nvPr>
            <p:ph type="title"/>
          </p:nvPr>
        </p:nvSpPr>
        <p:spPr>
          <a:xfrm>
            <a:off x="457200" y="357166"/>
            <a:ext cx="8329642" cy="1500198"/>
          </a:xfrm>
        </p:spPr>
        <p:txBody>
          <a:bodyPr/>
          <a:lstStyle/>
          <a:p>
            <a:r>
              <a:rPr lang="id-ID" dirty="0" smtClean="0"/>
              <a:t>PEMBEBASAN SEMENTARA (2)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57364"/>
            <a:ext cx="8229600" cy="4214842"/>
          </a:xfrm>
        </p:spPr>
        <p:txBody>
          <a:bodyPr>
            <a:normAutofit fontScale="32500" lnSpcReduction="20000"/>
          </a:bodyPr>
          <a:lstStyle/>
          <a:p>
            <a:pPr>
              <a:buNone/>
            </a:pPr>
            <a:r>
              <a:rPr lang="id-ID" sz="8600" dirty="0" smtClean="0"/>
              <a:t>1. </a:t>
            </a:r>
            <a:r>
              <a:rPr lang="en-US" sz="8600" dirty="0" smtClean="0"/>
              <a:t>P</a:t>
            </a:r>
            <a:r>
              <a:rPr lang="id-ID" sz="8600" dirty="0" smtClean="0"/>
              <a:t>aling lama dalam waktu 1(satu) sejak dibebaskan sementara telah memenuhi angka kredit yang disyaratkan</a:t>
            </a:r>
          </a:p>
          <a:p>
            <a:pPr>
              <a:buNone/>
            </a:pPr>
            <a:r>
              <a:rPr lang="id-ID" sz="8600" dirty="0" smtClean="0"/>
              <a:t>2. Hasil pemeriksaan tidak bersalah oleh keputusan hukum yang tetap</a:t>
            </a:r>
          </a:p>
          <a:p>
            <a:pPr>
              <a:buNone/>
            </a:pPr>
            <a:r>
              <a:rPr lang="id-ID" sz="8600" dirty="0" smtClean="0"/>
              <a:t>3. menduduki jabatan Administrator ke bawah, dapat diangkat kembali dalam Jabatan Fungsional Pustakawan Ahli Madya, Pertama dan Keterampilan, pengajuan DUPAK 6 (enam) bulan sebelum usia 56 tahun</a:t>
            </a:r>
            <a:endParaRPr lang="en-US" dirty="0"/>
          </a:p>
        </p:txBody>
      </p:sp>
      <p:sp>
        <p:nvSpPr>
          <p:cNvPr id="2" name="Title 1"/>
          <p:cNvSpPr>
            <a:spLocks noGrp="1"/>
          </p:cNvSpPr>
          <p:nvPr>
            <p:ph type="title"/>
          </p:nvPr>
        </p:nvSpPr>
        <p:spPr>
          <a:xfrm>
            <a:off x="457200" y="357166"/>
            <a:ext cx="8329642" cy="1285884"/>
          </a:xfrm>
        </p:spPr>
        <p:txBody>
          <a:bodyPr>
            <a:normAutofit/>
          </a:bodyPr>
          <a:lstStyle/>
          <a:p>
            <a:r>
              <a:rPr lang="id-ID" dirty="0" smtClean="0"/>
              <a:t>PENGANGKATAN KEMBALI DALAM JABATAN PUSTAKAWAN (1)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57364"/>
            <a:ext cx="8229600" cy="4500594"/>
          </a:xfrm>
        </p:spPr>
        <p:txBody>
          <a:bodyPr>
            <a:normAutofit fontScale="25000" lnSpcReduction="20000"/>
          </a:bodyPr>
          <a:lstStyle/>
          <a:p>
            <a:pPr>
              <a:buNone/>
            </a:pPr>
            <a:r>
              <a:rPr lang="id-ID" sz="8600" dirty="0" smtClean="0"/>
              <a:t>4</a:t>
            </a:r>
            <a:r>
              <a:rPr lang="id-ID" sz="9600" dirty="0" smtClean="0"/>
              <a:t>. </a:t>
            </a:r>
            <a:r>
              <a:rPr lang="en-US" sz="9600" dirty="0" smtClean="0"/>
              <a:t>P</a:t>
            </a:r>
            <a:r>
              <a:rPr lang="id-ID" sz="9600" dirty="0" smtClean="0"/>
              <a:t>ustakawan yang dibebaskan sementara karena ditugaskan secara penuh di luar Jabatan Fungsional Pustakawan, diangkat dalam Jabatan Pimpinan Tinggi Utama, Pimpinan Tinggi Madya atau Pimpinan Tinggi  Pratama dapat diangkat kembali dalam Jabatan Fungsional Pustakawan apabila berusia paling tinggi 58 tahun bagi Pustakawan Ahli Madya dan Pustakawan Ahli Utama, pengajuan DUPAK 6 (enam) bulan sebelum usia 58 tahun</a:t>
            </a:r>
          </a:p>
          <a:p>
            <a:pPr>
              <a:buNone/>
            </a:pPr>
            <a:r>
              <a:rPr lang="id-ID" sz="9600" dirty="0" smtClean="0"/>
              <a:t>5. Pembebasan sementara karena tugas belajar lebih dari 6 bulan , dapat diangkat kembali dalam Jabatan Fungsional Pustakawan setelah selesai menjalankan  tugas belajar wajib lapor ke bag. Kepegawaian unit kerjamasing-masing</a:t>
            </a:r>
          </a:p>
        </p:txBody>
      </p:sp>
      <p:sp>
        <p:nvSpPr>
          <p:cNvPr id="2" name="Title 1"/>
          <p:cNvSpPr>
            <a:spLocks noGrp="1"/>
          </p:cNvSpPr>
          <p:nvPr>
            <p:ph type="title"/>
          </p:nvPr>
        </p:nvSpPr>
        <p:spPr>
          <a:xfrm>
            <a:off x="457200" y="357166"/>
            <a:ext cx="8329642" cy="1285884"/>
          </a:xfrm>
        </p:spPr>
        <p:txBody>
          <a:bodyPr>
            <a:normAutofit/>
          </a:bodyPr>
          <a:lstStyle/>
          <a:p>
            <a:r>
              <a:rPr lang="id-ID" dirty="0" smtClean="0"/>
              <a:t>PENGANGKATAN KEMBALI DALAM JABATAN PUSTAKAWAN (2)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4488"/>
            <a:ext cx="8229600" cy="4643470"/>
          </a:xfrm>
        </p:spPr>
        <p:txBody>
          <a:bodyPr>
            <a:normAutofit fontScale="25000" lnSpcReduction="20000"/>
          </a:bodyPr>
          <a:lstStyle/>
          <a:p>
            <a:pPr>
              <a:buNone/>
            </a:pPr>
            <a:r>
              <a:rPr lang="id-ID" sz="8600" dirty="0" smtClean="0"/>
              <a:t>1. </a:t>
            </a:r>
            <a:r>
              <a:rPr lang="en-US" sz="9600" dirty="0" smtClean="0"/>
              <a:t>D</a:t>
            </a:r>
            <a:r>
              <a:rPr lang="id-ID" sz="9600" dirty="0" smtClean="0"/>
              <a:t>alam jangka waktu 1 (satu) tahun sejak dibebaskan sementara dari jabatannya, tidak dapat memenuhi angka kredit yang disyaratkan</a:t>
            </a:r>
          </a:p>
          <a:p>
            <a:pPr>
              <a:buNone/>
            </a:pPr>
            <a:r>
              <a:rPr lang="id-ID" sz="9600" dirty="0" smtClean="0"/>
              <a:t>2. Dalam jangka waktu 1 (satu) tahun sejak dibebaskan sementara dari jabatannya karena tidak dapat mengumpulkan paling kurang 10 a.k. Dari tugas pokok bagi Pustakawan Penyelia dan paling kurang 25 a.k. Dari tugas pokok dan / atau pengembangan profesi</a:t>
            </a:r>
          </a:p>
          <a:p>
            <a:pPr>
              <a:buNone/>
            </a:pPr>
            <a:r>
              <a:rPr lang="id-ID" sz="9600" dirty="0" smtClean="0"/>
              <a:t>3. Dijatuhi hukuman disiplin tingkat berat</a:t>
            </a:r>
          </a:p>
          <a:p>
            <a:pPr>
              <a:buNone/>
            </a:pPr>
            <a:r>
              <a:rPr lang="id-ID" sz="9600" dirty="0" smtClean="0"/>
              <a:t>4. Pustakawan yang sudah diberhentikan dari Jabatan Fungsional Pustakawan </a:t>
            </a:r>
            <a:r>
              <a:rPr lang="id-ID" sz="9600" b="1" dirty="0" smtClean="0"/>
              <a:t>tidak dapat diangkat kembali</a:t>
            </a:r>
            <a:r>
              <a:rPr lang="id-ID" sz="9600" dirty="0" smtClean="0"/>
              <a:t> dalam Jabatan Funsional Pustakawan</a:t>
            </a:r>
          </a:p>
        </p:txBody>
      </p:sp>
      <p:sp>
        <p:nvSpPr>
          <p:cNvPr id="2" name="Title 1"/>
          <p:cNvSpPr>
            <a:spLocks noGrp="1"/>
          </p:cNvSpPr>
          <p:nvPr>
            <p:ph type="title"/>
          </p:nvPr>
        </p:nvSpPr>
        <p:spPr>
          <a:xfrm>
            <a:off x="457200" y="357166"/>
            <a:ext cx="8329642" cy="1285884"/>
          </a:xfrm>
        </p:spPr>
        <p:txBody>
          <a:bodyPr>
            <a:normAutofit/>
          </a:bodyPr>
          <a:lstStyle/>
          <a:p>
            <a:r>
              <a:rPr lang="id-ID" dirty="0" smtClean="0"/>
              <a:t>PEMBERHENTIAN DARI JABATAN PUSTAKAWAN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4488"/>
            <a:ext cx="8229600" cy="4643470"/>
          </a:xfrm>
        </p:spPr>
        <p:txBody>
          <a:bodyPr>
            <a:normAutofit fontScale="25000" lnSpcReduction="20000"/>
          </a:bodyPr>
          <a:lstStyle/>
          <a:p>
            <a:pPr>
              <a:buFont typeface="Wingdings" pitchFamily="2" charset="2"/>
              <a:buChar char="Ø"/>
            </a:pPr>
            <a:r>
              <a:rPr lang="en-US" sz="9600" dirty="0" smtClean="0"/>
              <a:t>B</a:t>
            </a:r>
            <a:r>
              <a:rPr lang="id-ID" sz="9600" dirty="0" smtClean="0"/>
              <a:t>ulan Januari untuk </a:t>
            </a:r>
            <a:r>
              <a:rPr lang="id-ID" sz="9600" b="1" dirty="0" smtClean="0"/>
              <a:t>kenaikan</a:t>
            </a:r>
            <a:r>
              <a:rPr lang="id-ID" sz="9600" dirty="0" smtClean="0"/>
              <a:t> </a:t>
            </a:r>
            <a:r>
              <a:rPr lang="id-ID" sz="9600" b="1" dirty="0" smtClean="0"/>
              <a:t>Pangkat/Jabatan bulan April</a:t>
            </a:r>
            <a:r>
              <a:rPr lang="id-ID" sz="9600" dirty="0" smtClean="0"/>
              <a:t>, Penyerahan DUPAK,bukti fisik dan persyaratan lainnya ke Tim Penilai Angka kredit Jabatan Pustakawan Prov. Jatim paling lambat </a:t>
            </a:r>
            <a:r>
              <a:rPr lang="id-ID" sz="9600" b="1" dirty="0" smtClean="0"/>
              <a:t>akhir bulan Desember</a:t>
            </a:r>
          </a:p>
          <a:p>
            <a:pPr>
              <a:buNone/>
            </a:pPr>
            <a:r>
              <a:rPr lang="id-ID" sz="9600" b="1" dirty="0" smtClean="0"/>
              <a:t> </a:t>
            </a:r>
          </a:p>
          <a:p>
            <a:pPr>
              <a:buFont typeface="Wingdings" pitchFamily="2" charset="2"/>
              <a:buChar char="Ø"/>
            </a:pPr>
            <a:r>
              <a:rPr lang="id-ID" sz="9600" dirty="0" smtClean="0"/>
              <a:t>Bulan Juni untuk </a:t>
            </a:r>
            <a:r>
              <a:rPr lang="id-ID" sz="9600" b="1" dirty="0" smtClean="0"/>
              <a:t>kenaikan Pangkat/Jabatan bulan Oktober , </a:t>
            </a:r>
            <a:r>
              <a:rPr lang="id-ID" sz="9600" dirty="0" smtClean="0"/>
              <a:t>Penyerahan DUPAK,bukti fisik dan persyaratan lainnya ke Tim Penilai Angka kredit Jabatan Pustakawan Prov. Jatim paling lambat </a:t>
            </a:r>
            <a:r>
              <a:rPr lang="id-ID" sz="9600" b="1" dirty="0" smtClean="0"/>
              <a:t>akhir bulan Mei</a:t>
            </a:r>
          </a:p>
        </p:txBody>
      </p:sp>
      <p:sp>
        <p:nvSpPr>
          <p:cNvPr id="2" name="Title 1"/>
          <p:cNvSpPr>
            <a:spLocks noGrp="1"/>
          </p:cNvSpPr>
          <p:nvPr>
            <p:ph type="title"/>
          </p:nvPr>
        </p:nvSpPr>
        <p:spPr>
          <a:xfrm>
            <a:off x="457200" y="357166"/>
            <a:ext cx="8329642" cy="1285884"/>
          </a:xfrm>
        </p:spPr>
        <p:txBody>
          <a:bodyPr>
            <a:normAutofit/>
          </a:bodyPr>
          <a:lstStyle/>
          <a:p>
            <a:r>
              <a:rPr lang="id-ID" dirty="0" smtClean="0"/>
              <a:t>PERIODE PENILAIAN DUPAK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4488"/>
            <a:ext cx="8229600" cy="4643470"/>
          </a:xfrm>
        </p:spPr>
        <p:txBody>
          <a:bodyPr>
            <a:normAutofit fontScale="32500" lnSpcReduction="20000"/>
          </a:bodyPr>
          <a:lstStyle/>
          <a:p>
            <a:pPr>
              <a:buFont typeface="Wingdings" pitchFamily="2" charset="2"/>
              <a:buChar char="Ø"/>
            </a:pPr>
            <a:r>
              <a:rPr lang="en-US" sz="9600" dirty="0" smtClean="0"/>
              <a:t>D</a:t>
            </a:r>
            <a:r>
              <a:rPr lang="id-ID" sz="9600" dirty="0" smtClean="0"/>
              <a:t>UPAK,  Surat Pernyataan Melakukan Kegiatan disertai surat pengantar  harus ditandatangani Pejabat Pengusul DUPAK ( Kepala Dinas/ Badan/ Kantor/Instansi) dan disertai surat pengantar </a:t>
            </a:r>
          </a:p>
          <a:p>
            <a:pPr>
              <a:buNone/>
            </a:pPr>
            <a:r>
              <a:rPr lang="id-ID" sz="9600" dirty="0" smtClean="0"/>
              <a:t> </a:t>
            </a:r>
          </a:p>
          <a:p>
            <a:pPr>
              <a:buFont typeface="Wingdings" pitchFamily="2" charset="2"/>
              <a:buChar char="Ø"/>
            </a:pPr>
            <a:r>
              <a:rPr lang="id-ID" sz="9600" dirty="0" smtClean="0"/>
              <a:t>Bukti fisik kegiatan harus disertai surat tugas dan diketahui atasan langsung pustakawan dan diberi stempel unit kerja</a:t>
            </a:r>
          </a:p>
          <a:p>
            <a:pPr>
              <a:buNone/>
            </a:pPr>
            <a:endParaRPr lang="id-ID" sz="9600" dirty="0" smtClean="0"/>
          </a:p>
          <a:p>
            <a:pPr>
              <a:buFont typeface="Wingdings" pitchFamily="2" charset="2"/>
              <a:buChar char="Ø"/>
            </a:pPr>
            <a:endParaRPr lang="id-ID" sz="9600" dirty="0" smtClean="0"/>
          </a:p>
        </p:txBody>
      </p:sp>
      <p:sp>
        <p:nvSpPr>
          <p:cNvPr id="2" name="Title 1"/>
          <p:cNvSpPr>
            <a:spLocks noGrp="1"/>
          </p:cNvSpPr>
          <p:nvPr>
            <p:ph type="title"/>
          </p:nvPr>
        </p:nvSpPr>
        <p:spPr>
          <a:xfrm>
            <a:off x="457200" y="357166"/>
            <a:ext cx="8329642" cy="1285884"/>
          </a:xfrm>
        </p:spPr>
        <p:txBody>
          <a:bodyPr>
            <a:normAutofit/>
          </a:bodyPr>
          <a:lstStyle/>
          <a:p>
            <a:r>
              <a:rPr lang="id-ID" dirty="0" smtClean="0"/>
              <a:t>TEKNIK PENYUSUNAN   DUPAK (1)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4488"/>
            <a:ext cx="8229600" cy="4643470"/>
          </a:xfrm>
        </p:spPr>
        <p:txBody>
          <a:bodyPr>
            <a:normAutofit fontScale="32500" lnSpcReduction="20000"/>
          </a:bodyPr>
          <a:lstStyle/>
          <a:p>
            <a:pPr>
              <a:buFont typeface="Wingdings" pitchFamily="2" charset="2"/>
              <a:buChar char="Ø"/>
            </a:pPr>
            <a:r>
              <a:rPr lang="en-US" sz="9600" dirty="0" smtClean="0"/>
              <a:t>P</a:t>
            </a:r>
            <a:r>
              <a:rPr lang="id-ID" sz="9600" dirty="0" smtClean="0"/>
              <a:t>enyusunan berkas :</a:t>
            </a:r>
          </a:p>
          <a:p>
            <a:pPr marL="1481328" indent="-1371600">
              <a:buAutoNum type="arabicPeriod"/>
            </a:pPr>
            <a:r>
              <a:rPr lang="id-ID" sz="9600" dirty="0" smtClean="0"/>
              <a:t>Penyusunan  bukti fisik sesuai DUPAK yang diajukan </a:t>
            </a:r>
          </a:p>
          <a:p>
            <a:pPr marL="1481328" indent="-1371600">
              <a:buAutoNum type="arabicPeriod"/>
            </a:pPr>
            <a:r>
              <a:rPr lang="id-ID" sz="9600" dirty="0" smtClean="0"/>
              <a:t>Penyusunan  bukti fisik setiap unsur kegiatan dan butir kegiatannya, kemudian diurutkan  per bulan atau pertahun ( tahun yang termuda  di urutan depan baru diikuti tahun berikutnya)</a:t>
            </a:r>
          </a:p>
          <a:p>
            <a:pPr marL="1481328" indent="-1371600">
              <a:buAutoNum type="arabicPeriod"/>
            </a:pPr>
            <a:r>
              <a:rPr lang="id-ID" sz="9600" dirty="0" smtClean="0"/>
              <a:t>Setiap bukti fisik harus diketahui atasan langsung pustakawan</a:t>
            </a:r>
          </a:p>
          <a:p>
            <a:pPr marL="1481328" indent="-1371600">
              <a:buNone/>
            </a:pPr>
            <a:endParaRPr lang="id-ID" sz="9600" dirty="0" smtClean="0"/>
          </a:p>
          <a:p>
            <a:pPr marL="1481328" indent="-1371600">
              <a:buAutoNum type="arabicPeriod"/>
            </a:pPr>
            <a:endParaRPr lang="id-ID" sz="9600" dirty="0" smtClean="0"/>
          </a:p>
          <a:p>
            <a:pPr>
              <a:buFont typeface="Wingdings" pitchFamily="2" charset="2"/>
              <a:buChar char="Ø"/>
            </a:pPr>
            <a:endParaRPr lang="id-ID" sz="9600" dirty="0" smtClean="0"/>
          </a:p>
        </p:txBody>
      </p:sp>
      <p:sp>
        <p:nvSpPr>
          <p:cNvPr id="2" name="Title 1"/>
          <p:cNvSpPr>
            <a:spLocks noGrp="1"/>
          </p:cNvSpPr>
          <p:nvPr>
            <p:ph type="title"/>
          </p:nvPr>
        </p:nvSpPr>
        <p:spPr>
          <a:xfrm>
            <a:off x="457200" y="357166"/>
            <a:ext cx="8329642" cy="1285884"/>
          </a:xfrm>
        </p:spPr>
        <p:txBody>
          <a:bodyPr>
            <a:normAutofit/>
          </a:bodyPr>
          <a:lstStyle/>
          <a:p>
            <a:r>
              <a:rPr lang="id-ID" dirty="0" smtClean="0"/>
              <a:t>TEKNIK PENYUSUNAN   DUPAK (2)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20888"/>
            <a:ext cx="8507288" cy="3937070"/>
          </a:xfrm>
        </p:spPr>
        <p:txBody>
          <a:bodyPr>
            <a:normAutofit/>
          </a:bodyPr>
          <a:lstStyle/>
          <a:p>
            <a:pPr>
              <a:buFont typeface="Wingdings" pitchFamily="2" charset="2"/>
              <a:buChar char="Ø"/>
            </a:pPr>
            <a:r>
              <a:rPr lang="en-US" sz="3200" dirty="0" smtClean="0"/>
              <a:t>K</a:t>
            </a:r>
            <a:r>
              <a:rPr lang="id-ID" sz="3200" dirty="0" smtClean="0"/>
              <a:t>egiatan yang dikerjakan tim pengajuan a.k.nya  harus dibagi tim yang mengerjakan </a:t>
            </a:r>
          </a:p>
          <a:p>
            <a:pPr>
              <a:buFont typeface="Wingdings" pitchFamily="2" charset="2"/>
              <a:buChar char="Ø"/>
            </a:pPr>
            <a:r>
              <a:rPr lang="id-ID" sz="3200" dirty="0" smtClean="0"/>
              <a:t>Tugas Limpah satu tingkat di atas atau satu tingkat di bawahnya pada jenjang jabatan yang sama </a:t>
            </a:r>
          </a:p>
        </p:txBody>
      </p:sp>
      <p:sp>
        <p:nvSpPr>
          <p:cNvPr id="2" name="Title 1"/>
          <p:cNvSpPr>
            <a:spLocks noGrp="1"/>
          </p:cNvSpPr>
          <p:nvPr>
            <p:ph type="title"/>
          </p:nvPr>
        </p:nvSpPr>
        <p:spPr>
          <a:xfrm>
            <a:off x="457200" y="428604"/>
            <a:ext cx="8329642" cy="1071570"/>
          </a:xfrm>
        </p:spPr>
        <p:txBody>
          <a:bodyPr>
            <a:normAutofit/>
          </a:bodyPr>
          <a:lstStyle/>
          <a:p>
            <a:r>
              <a:rPr lang="id-ID" dirty="0" smtClean="0"/>
              <a:t>TEKNIK PENYUSUNAN   DUPAK (3)</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36000"/>
            <a:lum/>
          </a:blip>
          <a:srcRect/>
          <a:stretch>
            <a:fillRect t="-17000" b="-17000"/>
          </a:stretch>
        </a:blipFill>
        <a:effectLst/>
      </p:bgPr>
    </p:bg>
    <p:spTree>
      <p:nvGrpSpPr>
        <p:cNvPr id="1" name=""/>
        <p:cNvGrpSpPr/>
        <p:nvPr/>
      </p:nvGrpSpPr>
      <p:grpSpPr>
        <a:xfrm>
          <a:off x="0" y="0"/>
          <a:ext cx="0" cy="0"/>
          <a:chOff x="0" y="0"/>
          <a:chExt cx="0" cy="0"/>
        </a:xfrm>
      </p:grpSpPr>
      <p:sp>
        <p:nvSpPr>
          <p:cNvPr id="16" name="TextBox 15"/>
          <p:cNvSpPr txBox="1"/>
          <p:nvPr/>
        </p:nvSpPr>
        <p:spPr>
          <a:xfrm>
            <a:off x="4894008" y="5014420"/>
            <a:ext cx="3581400" cy="147732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685800"/>
            <a:r>
              <a:rPr lang="en-US" dirty="0" err="1" smtClean="0"/>
              <a:t>Pengangkatan</a:t>
            </a:r>
            <a:r>
              <a:rPr lang="en-US" dirty="0" smtClean="0"/>
              <a:t> </a:t>
            </a:r>
            <a:r>
              <a:rPr lang="en-US" dirty="0" err="1" smtClean="0"/>
              <a:t>yg</a:t>
            </a:r>
            <a:r>
              <a:rPr lang="en-US" dirty="0" smtClean="0"/>
              <a:t> </a:t>
            </a:r>
            <a:r>
              <a:rPr lang="en-US" dirty="0" err="1" smtClean="0"/>
              <a:t>dilakukan</a:t>
            </a:r>
            <a:r>
              <a:rPr lang="en-US" dirty="0" smtClean="0"/>
              <a:t> </a:t>
            </a:r>
            <a:r>
              <a:rPr lang="en-US" dirty="0" err="1" smtClean="0"/>
              <a:t>melalui</a:t>
            </a:r>
            <a:r>
              <a:rPr lang="en-US" dirty="0" smtClean="0"/>
              <a:t> </a:t>
            </a:r>
            <a:r>
              <a:rPr lang="en-US" dirty="0" err="1" smtClean="0"/>
              <a:t>perpindahan</a:t>
            </a:r>
            <a:r>
              <a:rPr lang="en-US" dirty="0" smtClean="0"/>
              <a:t> </a:t>
            </a:r>
            <a:r>
              <a:rPr lang="en-US" dirty="0" err="1" smtClean="0"/>
              <a:t>dari</a:t>
            </a:r>
            <a:r>
              <a:rPr lang="en-US" dirty="0" smtClean="0"/>
              <a:t> JS </a:t>
            </a:r>
            <a:r>
              <a:rPr lang="en-US" dirty="0" err="1" smtClean="0"/>
              <a:t>atau</a:t>
            </a:r>
            <a:r>
              <a:rPr lang="en-US" dirty="0" smtClean="0"/>
              <a:t> JF lain </a:t>
            </a:r>
            <a:r>
              <a:rPr lang="en-US" dirty="0" err="1" smtClean="0"/>
              <a:t>ke</a:t>
            </a:r>
            <a:r>
              <a:rPr lang="en-US" dirty="0" smtClean="0"/>
              <a:t> </a:t>
            </a:r>
            <a:r>
              <a:rPr lang="en-US" dirty="0" err="1" smtClean="0"/>
              <a:t>dlm</a:t>
            </a:r>
            <a:r>
              <a:rPr lang="en-US" dirty="0" smtClean="0"/>
              <a:t> </a:t>
            </a:r>
            <a:r>
              <a:rPr lang="en-US" dirty="0" err="1" smtClean="0"/>
              <a:t>jabfung</a:t>
            </a:r>
            <a:r>
              <a:rPr lang="en-US" dirty="0" smtClean="0"/>
              <a:t> </a:t>
            </a:r>
            <a:r>
              <a:rPr lang="en-US" dirty="0" err="1" smtClean="0"/>
              <a:t>tertentu</a:t>
            </a:r>
            <a:endParaRPr lang="en-US" dirty="0"/>
          </a:p>
        </p:txBody>
      </p:sp>
      <p:sp>
        <p:nvSpPr>
          <p:cNvPr id="15" name="TextBox 14"/>
          <p:cNvSpPr txBox="1"/>
          <p:nvPr/>
        </p:nvSpPr>
        <p:spPr>
          <a:xfrm>
            <a:off x="4892040" y="3511018"/>
            <a:ext cx="3581400" cy="92333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685800"/>
            <a:r>
              <a:rPr lang="en-US" dirty="0" err="1" smtClean="0"/>
              <a:t>Pengangkatan</a:t>
            </a:r>
            <a:r>
              <a:rPr lang="en-US" dirty="0" smtClean="0"/>
              <a:t> </a:t>
            </a:r>
            <a:r>
              <a:rPr lang="en-US" dirty="0" err="1" smtClean="0"/>
              <a:t>utk</a:t>
            </a:r>
            <a:r>
              <a:rPr lang="en-US" dirty="0" smtClean="0"/>
              <a:t> </a:t>
            </a:r>
            <a:r>
              <a:rPr lang="en-US" dirty="0" err="1" smtClean="0"/>
              <a:t>mengisi</a:t>
            </a:r>
            <a:r>
              <a:rPr lang="en-US" dirty="0" smtClean="0"/>
              <a:t> </a:t>
            </a:r>
            <a:r>
              <a:rPr lang="en-US" dirty="0" err="1" smtClean="0"/>
              <a:t>lowongan</a:t>
            </a:r>
            <a:r>
              <a:rPr lang="en-US" dirty="0" smtClean="0"/>
              <a:t> </a:t>
            </a:r>
            <a:r>
              <a:rPr lang="en-US" dirty="0" err="1" smtClean="0"/>
              <a:t>formasi</a:t>
            </a:r>
            <a:r>
              <a:rPr lang="en-US" dirty="0" smtClean="0"/>
              <a:t> </a:t>
            </a:r>
            <a:r>
              <a:rPr lang="en-US" dirty="0" err="1" smtClean="0"/>
              <a:t>melalui</a:t>
            </a:r>
            <a:r>
              <a:rPr lang="en-US" dirty="0" smtClean="0"/>
              <a:t> CPNS</a:t>
            </a:r>
            <a:endParaRPr lang="en-US" dirty="0"/>
          </a:p>
        </p:txBody>
      </p:sp>
      <p:sp>
        <p:nvSpPr>
          <p:cNvPr id="14" name="TextBox 13"/>
          <p:cNvSpPr txBox="1"/>
          <p:nvPr/>
        </p:nvSpPr>
        <p:spPr>
          <a:xfrm>
            <a:off x="4876800" y="1691640"/>
            <a:ext cx="3581400"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685800"/>
            <a:r>
              <a:rPr lang="en-US" dirty="0" err="1" smtClean="0"/>
              <a:t>Pengangkatan</a:t>
            </a:r>
            <a:r>
              <a:rPr lang="en-US" dirty="0" smtClean="0"/>
              <a:t> </a:t>
            </a:r>
            <a:r>
              <a:rPr lang="en-US" dirty="0" err="1" smtClean="0"/>
              <a:t>yg</a:t>
            </a:r>
            <a:r>
              <a:rPr lang="en-US" dirty="0" smtClean="0"/>
              <a:t> </a:t>
            </a:r>
            <a:r>
              <a:rPr lang="en-US" dirty="0" err="1" smtClean="0"/>
              <a:t>dilakukan</a:t>
            </a:r>
            <a:r>
              <a:rPr lang="en-US" dirty="0" smtClean="0"/>
              <a:t> </a:t>
            </a:r>
            <a:r>
              <a:rPr lang="en-US" dirty="0" err="1" smtClean="0"/>
              <a:t>pada</a:t>
            </a:r>
            <a:r>
              <a:rPr lang="en-US" dirty="0" smtClean="0"/>
              <a:t> </a:t>
            </a:r>
            <a:r>
              <a:rPr lang="en-US" dirty="0" err="1" smtClean="0"/>
              <a:t>saat</a:t>
            </a:r>
            <a:r>
              <a:rPr lang="en-US" dirty="0" smtClean="0"/>
              <a:t> </a:t>
            </a:r>
            <a:r>
              <a:rPr lang="en-US" dirty="0" err="1" smtClean="0"/>
              <a:t>jabfung</a:t>
            </a:r>
            <a:r>
              <a:rPr lang="en-US" dirty="0" smtClean="0"/>
              <a:t> </a:t>
            </a:r>
            <a:r>
              <a:rPr lang="en-US" dirty="0" err="1" smtClean="0"/>
              <a:t>baru</a:t>
            </a:r>
            <a:r>
              <a:rPr lang="en-US" dirty="0" smtClean="0"/>
              <a:t> </a:t>
            </a:r>
            <a:r>
              <a:rPr lang="en-US" dirty="0" err="1" smtClean="0"/>
              <a:t>ditetapkan</a:t>
            </a:r>
            <a:endParaRPr lang="en-US" dirty="0"/>
          </a:p>
        </p:txBody>
      </p:sp>
      <p:sp>
        <p:nvSpPr>
          <p:cNvPr id="3" name="Slide Number Placeholder 2"/>
          <p:cNvSpPr>
            <a:spLocks noGrp="1"/>
          </p:cNvSpPr>
          <p:nvPr>
            <p:ph type="sldNum" sz="quarter" idx="12"/>
          </p:nvPr>
        </p:nvSpPr>
        <p:spPr/>
        <p:txBody>
          <a:bodyPr/>
          <a:lstStyle/>
          <a:p>
            <a:fld id="{A5A4AB32-B05E-4D5F-B94D-86F9B6B03573}" type="slidenum">
              <a:rPr lang="en-US" smtClean="0"/>
              <a:pPr/>
              <a:t>18</a:t>
            </a:fld>
            <a:endParaRPr lang="en-US"/>
          </a:p>
        </p:txBody>
      </p:sp>
      <p:sp>
        <p:nvSpPr>
          <p:cNvPr id="2" name="Title 1"/>
          <p:cNvSpPr>
            <a:spLocks noGrp="1"/>
          </p:cNvSpPr>
          <p:nvPr>
            <p:ph type="title"/>
          </p:nvPr>
        </p:nvSpPr>
        <p:spPr>
          <a:xfrm>
            <a:off x="457200" y="304800"/>
            <a:ext cx="9067800" cy="715962"/>
          </a:xfrm>
        </p:spPr>
        <p:txBody>
          <a:bodyPr>
            <a:noAutofit/>
          </a:bodyPr>
          <a:lstStyle/>
          <a:p>
            <a:pPr algn="l"/>
            <a:r>
              <a:rPr lang="en-US" sz="3600" dirty="0" err="1" smtClean="0">
                <a:solidFill>
                  <a:schemeClr val="tx1"/>
                </a:solidFill>
                <a:latin typeface="Aharoni" pitchFamily="2" charset="-79"/>
                <a:cs typeface="Aharoni" pitchFamily="2" charset="-79"/>
              </a:rPr>
              <a:t>Pengangkatan</a:t>
            </a:r>
            <a:r>
              <a:rPr lang="en-US" sz="3600" dirty="0" smtClean="0">
                <a:solidFill>
                  <a:schemeClr val="tx1"/>
                </a:solidFill>
                <a:latin typeface="Aharoni" pitchFamily="2" charset="-79"/>
                <a:cs typeface="Aharoni" pitchFamily="2" charset="-79"/>
              </a:rPr>
              <a:t> </a:t>
            </a:r>
            <a:r>
              <a:rPr lang="en-US" sz="3600" dirty="0" err="1" smtClean="0">
                <a:solidFill>
                  <a:schemeClr val="tx1"/>
                </a:solidFill>
                <a:latin typeface="Aharoni" pitchFamily="2" charset="-79"/>
                <a:cs typeface="Aharoni" pitchFamily="2" charset="-79"/>
              </a:rPr>
              <a:t>Dalam</a:t>
            </a:r>
            <a:r>
              <a:rPr lang="en-US" sz="3600" dirty="0" smtClean="0">
                <a:solidFill>
                  <a:schemeClr val="tx1"/>
                </a:solidFill>
                <a:latin typeface="Aharoni" pitchFamily="2" charset="-79"/>
                <a:cs typeface="Aharoni" pitchFamily="2" charset="-79"/>
              </a:rPr>
              <a:t> </a:t>
            </a:r>
            <a:r>
              <a:rPr lang="en-US" sz="3600" dirty="0" err="1" smtClean="0">
                <a:solidFill>
                  <a:schemeClr val="tx1"/>
                </a:solidFill>
                <a:latin typeface="Aharoni" pitchFamily="2" charset="-79"/>
                <a:cs typeface="Aharoni" pitchFamily="2" charset="-79"/>
              </a:rPr>
              <a:t>Jabatan</a:t>
            </a:r>
            <a:endParaRPr lang="en-US" sz="3600" dirty="0">
              <a:solidFill>
                <a:schemeClr val="tx1"/>
              </a:solidFill>
              <a:latin typeface="Aharoni" pitchFamily="2" charset="-79"/>
              <a:cs typeface="Aharoni" pitchFamily="2" charset="-79"/>
            </a:endParaRPr>
          </a:p>
        </p:txBody>
      </p:sp>
      <p:graphicFrame>
        <p:nvGraphicFramePr>
          <p:cNvPr id="10" name="Diagram 9"/>
          <p:cNvGraphicFramePr/>
          <p:nvPr>
            <p:extLst>
              <p:ext uri="{D42A27DB-BD31-4B8C-83A1-F6EECF244321}">
                <p14:modId xmlns:p14="http://schemas.microsoft.com/office/powerpoint/2010/main" xmlns="" val="3688401613"/>
              </p:ext>
            </p:extLst>
          </p:nvPr>
        </p:nvGraphicFramePr>
        <p:xfrm>
          <a:off x="-76200" y="1447800"/>
          <a:ext cx="60960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Striped Right Arrow 10"/>
          <p:cNvSpPr/>
          <p:nvPr/>
        </p:nvSpPr>
        <p:spPr>
          <a:xfrm>
            <a:off x="822960" y="1676400"/>
            <a:ext cx="822960" cy="990600"/>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 name="Striped Right Arrow 11"/>
          <p:cNvSpPr/>
          <p:nvPr/>
        </p:nvSpPr>
        <p:spPr>
          <a:xfrm>
            <a:off x="822960" y="3489960"/>
            <a:ext cx="822960" cy="990600"/>
          </a:xfrm>
          <a:prstGeom prst="striped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3" name="Striped Right Arrow 12"/>
          <p:cNvSpPr/>
          <p:nvPr/>
        </p:nvSpPr>
        <p:spPr>
          <a:xfrm>
            <a:off x="822960" y="5303520"/>
            <a:ext cx="822960" cy="9906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p:nvPr/>
        </p:nvCxnSpPr>
        <p:spPr>
          <a:xfrm>
            <a:off x="410496" y="1039764"/>
            <a:ext cx="8458200"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21" name="Straight Connector 20"/>
          <p:cNvCxnSpPr/>
          <p:nvPr/>
        </p:nvCxnSpPr>
        <p:spPr>
          <a:xfrm>
            <a:off x="717756" y="1143000"/>
            <a:ext cx="7816644" cy="0"/>
          </a:xfrm>
          <a:prstGeom prst="line">
            <a:avLst/>
          </a:prstGeom>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xmlns="" val="1875281586"/>
      </p:ext>
    </p:extLst>
  </p:cSld>
  <p:clrMapOvr>
    <a:masterClrMapping/>
  </p:clrMapOvr>
  <mc:AlternateContent xmlns:mc="http://schemas.openxmlformats.org/markup-compatibility/2006">
    <mc:Choice xmlns:p14="http://schemas.microsoft.com/office/powerpoint/2010/main" xmlns="" Requires="p14">
      <p:transition spd="slow" p14:dur="2000">
        <p:push dir="u"/>
      </p:transition>
    </mc:Choice>
    <mc:Fallback>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ppt_x"/>
                                          </p:val>
                                        </p:tav>
                                        <p:tav tm="100000">
                                          <p:val>
                                            <p:strVal val="#ppt_x"/>
                                          </p:val>
                                        </p:tav>
                                      </p:tavLst>
                                    </p:anim>
                                    <p:anim calcmode="lin" valueType="num">
                                      <p:cBhvr additive="base">
                                        <p:cTn id="23" dur="500" fill="hold"/>
                                        <p:tgtEl>
                                          <p:spTgt spid="12"/>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additive="base">
                                        <p:cTn id="26" dur="500" fill="hold"/>
                                        <p:tgtEl>
                                          <p:spTgt spid="13"/>
                                        </p:tgtEl>
                                        <p:attrNameLst>
                                          <p:attrName>ppt_x</p:attrName>
                                        </p:attrNameLst>
                                      </p:cBhvr>
                                      <p:tavLst>
                                        <p:tav tm="0">
                                          <p:val>
                                            <p:strVal val="#ppt_x"/>
                                          </p:val>
                                        </p:tav>
                                        <p:tav tm="100000">
                                          <p:val>
                                            <p:strVal val="#ppt_x"/>
                                          </p:val>
                                        </p:tav>
                                      </p:tavLst>
                                    </p:anim>
                                    <p:anim calcmode="lin" valueType="num">
                                      <p:cBhvr additive="base">
                                        <p:cTn id="2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1000"/>
                                        <p:tgtEl>
                                          <p:spTgt spid="14"/>
                                        </p:tgtEl>
                                      </p:cBhvr>
                                    </p:animEffect>
                                    <p:anim calcmode="lin" valueType="num">
                                      <p:cBhvr>
                                        <p:cTn id="33" dur="1000" fill="hold"/>
                                        <p:tgtEl>
                                          <p:spTgt spid="14"/>
                                        </p:tgtEl>
                                        <p:attrNameLst>
                                          <p:attrName>ppt_x</p:attrName>
                                        </p:attrNameLst>
                                      </p:cBhvr>
                                      <p:tavLst>
                                        <p:tav tm="0">
                                          <p:val>
                                            <p:strVal val="#ppt_x"/>
                                          </p:val>
                                        </p:tav>
                                        <p:tav tm="100000">
                                          <p:val>
                                            <p:strVal val="#ppt_x"/>
                                          </p:val>
                                        </p:tav>
                                      </p:tavLst>
                                    </p:anim>
                                    <p:anim calcmode="lin" valueType="num">
                                      <p:cBhvr>
                                        <p:cTn id="34" dur="1000" fill="hold"/>
                                        <p:tgtEl>
                                          <p:spTgt spid="14"/>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1000"/>
                                        <p:tgtEl>
                                          <p:spTgt spid="15"/>
                                        </p:tgtEl>
                                      </p:cBhvr>
                                    </p:animEffect>
                                    <p:anim calcmode="lin" valueType="num">
                                      <p:cBhvr>
                                        <p:cTn id="38" dur="1000" fill="hold"/>
                                        <p:tgtEl>
                                          <p:spTgt spid="15"/>
                                        </p:tgtEl>
                                        <p:attrNameLst>
                                          <p:attrName>ppt_x</p:attrName>
                                        </p:attrNameLst>
                                      </p:cBhvr>
                                      <p:tavLst>
                                        <p:tav tm="0">
                                          <p:val>
                                            <p:strVal val="#ppt_x"/>
                                          </p:val>
                                        </p:tav>
                                        <p:tav tm="100000">
                                          <p:val>
                                            <p:strVal val="#ppt_x"/>
                                          </p:val>
                                        </p:tav>
                                      </p:tavLst>
                                    </p:anim>
                                    <p:anim calcmode="lin" valueType="num">
                                      <p:cBhvr>
                                        <p:cTn id="39" dur="1000" fill="hold"/>
                                        <p:tgtEl>
                                          <p:spTgt spid="15"/>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5" grpId="0" animBg="1"/>
      <p:bldP spid="14" grpId="0" animBg="1"/>
      <p:bldP spid="2" grpId="0"/>
      <p:bldGraphic spid="10" grpId="0">
        <p:bldAsOne/>
      </p:bldGraphic>
      <p:bldP spid="11" grpId="0" animBg="1"/>
      <p:bldP spid="12" grpId="0"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5A4AB32-B05E-4D5F-B94D-86F9B6B03573}" type="slidenum">
              <a:rPr lang="en-US" smtClean="0"/>
              <a:pPr/>
              <a:t>19</a:t>
            </a:fld>
            <a:endParaRPr lang="en-US"/>
          </a:p>
        </p:txBody>
      </p:sp>
      <p:grpSp>
        <p:nvGrpSpPr>
          <p:cNvPr id="5" name="Group 4"/>
          <p:cNvGrpSpPr/>
          <p:nvPr/>
        </p:nvGrpSpPr>
        <p:grpSpPr>
          <a:xfrm>
            <a:off x="914400" y="533400"/>
            <a:ext cx="4876800" cy="735027"/>
            <a:chOff x="1163317" y="331770"/>
            <a:chExt cx="4330190" cy="735027"/>
          </a:xfrm>
        </p:grpSpPr>
        <p:sp>
          <p:nvSpPr>
            <p:cNvPr id="7" name="Pentagon 6"/>
            <p:cNvSpPr/>
            <p:nvPr/>
          </p:nvSpPr>
          <p:spPr>
            <a:xfrm rot="10800000">
              <a:off x="1163317" y="331770"/>
              <a:ext cx="4330190" cy="735027"/>
            </a:xfrm>
            <a:prstGeom prst="homePlate">
              <a:avLst/>
            </a:prstGeom>
          </p:spPr>
          <p:style>
            <a:lnRef idx="2">
              <a:schemeClr val="accent2">
                <a:shade val="50000"/>
              </a:schemeClr>
            </a:lnRef>
            <a:fillRef idx="1">
              <a:schemeClr val="accent2"/>
            </a:fillRef>
            <a:effectRef idx="0">
              <a:schemeClr val="accent2"/>
            </a:effectRef>
            <a:fontRef idx="minor">
              <a:schemeClr val="lt1"/>
            </a:fontRef>
          </p:style>
        </p:sp>
        <p:sp>
          <p:nvSpPr>
            <p:cNvPr id="8" name="Pentagon 4"/>
            <p:cNvSpPr/>
            <p:nvPr/>
          </p:nvSpPr>
          <p:spPr>
            <a:xfrm rot="21600000">
              <a:off x="1347074" y="331770"/>
              <a:ext cx="4146433" cy="7350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16480" tIns="80010" rIns="149352" bIns="80010" numCol="1" spcCol="1270" anchor="ctr" anchorCtr="0">
              <a:noAutofit/>
            </a:bodyPr>
            <a:lstStyle/>
            <a:p>
              <a:pPr lvl="0" algn="ctr" defTabSz="933450">
                <a:lnSpc>
                  <a:spcPct val="90000"/>
                </a:lnSpc>
                <a:spcBef>
                  <a:spcPct val="0"/>
                </a:spcBef>
                <a:spcAft>
                  <a:spcPct val="35000"/>
                </a:spcAft>
              </a:pPr>
              <a:r>
                <a:rPr lang="en-US" sz="2400" b="1" i="1" kern="1200" dirty="0" err="1" smtClean="0">
                  <a:solidFill>
                    <a:schemeClr val="bg1"/>
                  </a:solidFill>
                </a:rPr>
                <a:t>Inpassing</a:t>
              </a:r>
              <a:r>
                <a:rPr lang="en-US" sz="2400" b="1" kern="1200" dirty="0" smtClean="0">
                  <a:solidFill>
                    <a:schemeClr val="bg1"/>
                  </a:solidFill>
                </a:rPr>
                <a:t>/</a:t>
              </a:r>
              <a:r>
                <a:rPr lang="en-US" sz="2400" b="1" kern="1200" dirty="0" err="1" smtClean="0">
                  <a:solidFill>
                    <a:schemeClr val="bg1"/>
                  </a:solidFill>
                </a:rPr>
                <a:t>Penyesuaian</a:t>
              </a:r>
              <a:endParaRPr lang="en-US" sz="2400" b="1" kern="1200" dirty="0">
                <a:solidFill>
                  <a:schemeClr val="bg1"/>
                </a:solidFill>
              </a:endParaRPr>
            </a:p>
          </p:txBody>
        </p:sp>
      </p:grpSp>
      <p:sp>
        <p:nvSpPr>
          <p:cNvPr id="6" name="Oval 5"/>
          <p:cNvSpPr/>
          <p:nvPr/>
        </p:nvSpPr>
        <p:spPr>
          <a:xfrm>
            <a:off x="353574" y="201912"/>
            <a:ext cx="1398002" cy="1398002"/>
          </a:xfrm>
          <a:prstGeom prst="ellipse">
            <a:avLst/>
          </a:prstGeom>
        </p:spPr>
        <p:style>
          <a:lnRef idx="1">
            <a:schemeClr val="accent2"/>
          </a:lnRef>
          <a:fillRef idx="2">
            <a:schemeClr val="accent2"/>
          </a:fillRef>
          <a:effectRef idx="1">
            <a:schemeClr val="accent2"/>
          </a:effectRef>
          <a:fontRef idx="minor">
            <a:schemeClr val="lt1">
              <a:hueOff val="0"/>
              <a:satOff val="0"/>
              <a:lumOff val="0"/>
              <a:alphaOff val="0"/>
            </a:schemeClr>
          </a:fontRef>
        </p:style>
      </p:sp>
      <p:sp>
        <p:nvSpPr>
          <p:cNvPr id="9" name="Striped Right Arrow 8"/>
          <p:cNvSpPr/>
          <p:nvPr/>
        </p:nvSpPr>
        <p:spPr>
          <a:xfrm>
            <a:off x="686677" y="405613"/>
            <a:ext cx="822960" cy="990600"/>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TextBox 10"/>
          <p:cNvSpPr txBox="1"/>
          <p:nvPr/>
        </p:nvSpPr>
        <p:spPr>
          <a:xfrm>
            <a:off x="457200" y="1905000"/>
            <a:ext cx="8382000" cy="4638193"/>
          </a:xfrm>
          <a:prstGeom prst="rect">
            <a:avLst/>
          </a:prstGeom>
          <a:noFill/>
        </p:spPr>
        <p:txBody>
          <a:bodyPr wrap="square" rtlCol="0">
            <a:spAutoFit/>
          </a:bodyPr>
          <a:lstStyle/>
          <a:p>
            <a:pPr>
              <a:spcAft>
                <a:spcPts val="600"/>
              </a:spcAft>
            </a:pPr>
            <a:r>
              <a:rPr lang="en-US" b="1" dirty="0" smtClean="0">
                <a:latin typeface="Tahoma" pitchFamily="34" charset="0"/>
                <a:ea typeface="Tahoma" pitchFamily="34" charset="0"/>
                <a:cs typeface="Tahoma" pitchFamily="34" charset="0"/>
              </a:rPr>
              <a:t>PERSYARATAN UMUM (1)</a:t>
            </a:r>
          </a:p>
          <a:p>
            <a:pPr marL="285750" indent="-285750">
              <a:lnSpc>
                <a:spcPct val="130000"/>
              </a:lnSpc>
              <a:buBlip>
                <a:blip r:embed="rId2"/>
              </a:buBlip>
            </a:pPr>
            <a:r>
              <a:rPr lang="en-US" b="1" dirty="0" err="1" smtClean="0">
                <a:latin typeface="Tahoma" pitchFamily="34" charset="0"/>
                <a:ea typeface="Tahoma" pitchFamily="34" charset="0"/>
                <a:cs typeface="Tahoma" pitchFamily="34" charset="0"/>
              </a:rPr>
              <a:t>Berijazah</a:t>
            </a:r>
            <a:r>
              <a:rPr lang="en-US" b="1" dirty="0" smtClean="0">
                <a:latin typeface="Tahoma" pitchFamily="34" charset="0"/>
                <a:ea typeface="Tahoma" pitchFamily="34" charset="0"/>
                <a:cs typeface="Tahoma" pitchFamily="34" charset="0"/>
              </a:rPr>
              <a:t> paling </a:t>
            </a:r>
            <a:r>
              <a:rPr lang="en-US" b="1" dirty="0" err="1" smtClean="0">
                <a:latin typeface="Tahoma" pitchFamily="34" charset="0"/>
                <a:ea typeface="Tahoma" pitchFamily="34" charset="0"/>
                <a:cs typeface="Tahoma" pitchFamily="34" charset="0"/>
              </a:rPr>
              <a:t>rendah</a:t>
            </a:r>
            <a:r>
              <a:rPr lang="en-US" b="1" dirty="0" smtClean="0">
                <a:latin typeface="Tahoma" pitchFamily="34" charset="0"/>
                <a:ea typeface="Tahoma" pitchFamily="34" charset="0"/>
                <a:cs typeface="Tahoma" pitchFamily="34" charset="0"/>
              </a:rPr>
              <a:t>:</a:t>
            </a:r>
          </a:p>
          <a:p>
            <a:pPr marL="566738" indent="-285750">
              <a:lnSpc>
                <a:spcPct val="130000"/>
              </a:lnSpc>
              <a:buFontTx/>
              <a:buChar char="-"/>
              <a:tabLst>
                <a:tab pos="515938" algn="l"/>
              </a:tabLst>
            </a:pPr>
            <a:r>
              <a:rPr lang="en-US" b="1" dirty="0" smtClean="0">
                <a:latin typeface="Tahoma" pitchFamily="34" charset="0"/>
                <a:ea typeface="Tahoma" pitchFamily="34" charset="0"/>
                <a:cs typeface="Tahoma" pitchFamily="34" charset="0"/>
              </a:rPr>
              <a:t>SLTA / </a:t>
            </a:r>
            <a:r>
              <a:rPr lang="en-US" b="1" dirty="0" err="1" smtClean="0">
                <a:latin typeface="Tahoma" pitchFamily="34" charset="0"/>
                <a:ea typeface="Tahoma" pitchFamily="34" charset="0"/>
                <a:cs typeface="Tahoma" pitchFamily="34" charset="0"/>
              </a:rPr>
              <a:t>sederajat</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bagi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yg</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diangkat</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dlm</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jafung</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Pustakawan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Katagori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Keterampilan</a:t>
            </a:r>
            <a:endParaRPr lang="en-US" b="1" dirty="0">
              <a:latin typeface="Tahoma" pitchFamily="34" charset="0"/>
              <a:ea typeface="Tahoma" pitchFamily="34" charset="0"/>
              <a:cs typeface="Tahoma" pitchFamily="34" charset="0"/>
            </a:endParaRPr>
          </a:p>
          <a:p>
            <a:pPr marL="566738" indent="-285750">
              <a:lnSpc>
                <a:spcPct val="130000"/>
              </a:lnSpc>
              <a:spcAft>
                <a:spcPts val="600"/>
              </a:spcAft>
              <a:buFontTx/>
              <a:buChar char="-"/>
              <a:tabLst>
                <a:tab pos="515938" algn="l"/>
              </a:tabLst>
            </a:pPr>
            <a:r>
              <a:rPr lang="en-US" b="1" dirty="0" err="1" smtClean="0">
                <a:latin typeface="Tahoma" pitchFamily="34" charset="0"/>
                <a:ea typeface="Tahoma" pitchFamily="34" charset="0"/>
                <a:cs typeface="Tahoma" pitchFamily="34" charset="0"/>
              </a:rPr>
              <a:t>Sarjana</a:t>
            </a:r>
            <a:r>
              <a:rPr lang="en-US" b="1" dirty="0" smtClean="0">
                <a:latin typeface="Tahoma" pitchFamily="34" charset="0"/>
                <a:ea typeface="Tahoma" pitchFamily="34" charset="0"/>
                <a:cs typeface="Tahoma" pitchFamily="34" charset="0"/>
              </a:rPr>
              <a:t> (S1) / DIV (Diploma IV) </a:t>
            </a:r>
            <a:r>
              <a:rPr lang="en-US" b="1" dirty="0" err="1">
                <a:latin typeface="Tahoma" pitchFamily="34" charset="0"/>
                <a:ea typeface="Tahoma" pitchFamily="34" charset="0"/>
                <a:cs typeface="Tahoma" pitchFamily="34" charset="0"/>
              </a:rPr>
              <a:t>bagi</a:t>
            </a:r>
            <a:r>
              <a:rPr lang="en-US" b="1" dirty="0">
                <a:latin typeface="Tahoma" pitchFamily="34" charset="0"/>
                <a:ea typeface="Tahoma" pitchFamily="34" charset="0"/>
                <a:cs typeface="Tahoma" pitchFamily="34" charset="0"/>
              </a:rPr>
              <a:t> </a:t>
            </a:r>
            <a:r>
              <a:rPr lang="en-US" b="1" dirty="0" err="1">
                <a:latin typeface="Tahoma" pitchFamily="34" charset="0"/>
                <a:ea typeface="Tahoma" pitchFamily="34" charset="0"/>
                <a:cs typeface="Tahoma" pitchFamily="34" charset="0"/>
              </a:rPr>
              <a:t>yg</a:t>
            </a:r>
            <a:r>
              <a:rPr lang="en-US" b="1" dirty="0">
                <a:latin typeface="Tahoma" pitchFamily="34" charset="0"/>
                <a:ea typeface="Tahoma" pitchFamily="34" charset="0"/>
                <a:cs typeface="Tahoma" pitchFamily="34" charset="0"/>
              </a:rPr>
              <a:t> </a:t>
            </a:r>
            <a:r>
              <a:rPr lang="en-US" b="1" dirty="0" err="1">
                <a:latin typeface="Tahoma" pitchFamily="34" charset="0"/>
                <a:ea typeface="Tahoma" pitchFamily="34" charset="0"/>
                <a:cs typeface="Tahoma" pitchFamily="34" charset="0"/>
              </a:rPr>
              <a:t>diangkat</a:t>
            </a:r>
            <a:r>
              <a:rPr lang="en-US" b="1" dirty="0">
                <a:latin typeface="Tahoma" pitchFamily="34" charset="0"/>
                <a:ea typeface="Tahoma" pitchFamily="34" charset="0"/>
                <a:cs typeface="Tahoma" pitchFamily="34" charset="0"/>
              </a:rPr>
              <a:t> </a:t>
            </a:r>
            <a:r>
              <a:rPr lang="en-US" b="1" dirty="0" err="1">
                <a:latin typeface="Tahoma" pitchFamily="34" charset="0"/>
                <a:ea typeface="Tahoma" pitchFamily="34" charset="0"/>
                <a:cs typeface="Tahoma" pitchFamily="34" charset="0"/>
              </a:rPr>
              <a:t>dlm</a:t>
            </a:r>
            <a:r>
              <a:rPr lang="en-US" b="1" dirty="0">
                <a:latin typeface="Tahoma" pitchFamily="34" charset="0"/>
                <a:ea typeface="Tahoma" pitchFamily="34" charset="0"/>
                <a:cs typeface="Tahoma" pitchFamily="34" charset="0"/>
              </a:rPr>
              <a:t> </a:t>
            </a:r>
            <a:r>
              <a:rPr lang="en-US" b="1" dirty="0" err="1">
                <a:latin typeface="Tahoma" pitchFamily="34" charset="0"/>
                <a:ea typeface="Tahoma" pitchFamily="34" charset="0"/>
                <a:cs typeface="Tahoma" pitchFamily="34" charset="0"/>
              </a:rPr>
              <a:t>jafung</a:t>
            </a:r>
            <a:r>
              <a:rPr lang="en-US" b="1" dirty="0">
                <a:latin typeface="Tahoma" pitchFamily="34" charset="0"/>
                <a:ea typeface="Tahoma" pitchFamily="34" charset="0"/>
                <a:cs typeface="Tahoma" pitchFamily="34" charset="0"/>
              </a:rPr>
              <a:t> </a:t>
            </a:r>
            <a:r>
              <a:rPr lang="en-US" b="1" dirty="0" err="1">
                <a:latin typeface="Tahoma" pitchFamily="34" charset="0"/>
                <a:ea typeface="Tahoma" pitchFamily="34" charset="0"/>
                <a:cs typeface="Tahoma" pitchFamily="34" charset="0"/>
              </a:rPr>
              <a:t>Pustakawan</a:t>
            </a:r>
            <a:r>
              <a:rPr lang="en-US" b="1" dirty="0">
                <a:latin typeface="Tahoma" pitchFamily="34" charset="0"/>
                <a:ea typeface="Tahoma" pitchFamily="34" charset="0"/>
                <a:cs typeface="Tahoma" pitchFamily="34" charset="0"/>
              </a:rPr>
              <a:t> </a:t>
            </a:r>
            <a:r>
              <a:rPr lang="en-US" b="1" dirty="0" err="1">
                <a:latin typeface="Tahoma" pitchFamily="34" charset="0"/>
                <a:ea typeface="Tahoma" pitchFamily="34" charset="0"/>
                <a:cs typeface="Tahoma" pitchFamily="34" charset="0"/>
              </a:rPr>
              <a:t>Katagori</a:t>
            </a:r>
            <a:r>
              <a:rPr lang="en-US" b="1" dirty="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Keahlian</a:t>
            </a:r>
            <a:endParaRPr lang="en-US" b="1" dirty="0" smtClean="0">
              <a:latin typeface="Tahoma" pitchFamily="34" charset="0"/>
              <a:ea typeface="Tahoma" pitchFamily="34" charset="0"/>
              <a:cs typeface="Tahoma" pitchFamily="34" charset="0"/>
            </a:endParaRPr>
          </a:p>
          <a:p>
            <a:pPr marL="285750" indent="-285750">
              <a:lnSpc>
                <a:spcPct val="130000"/>
              </a:lnSpc>
              <a:buBlip>
                <a:blip r:embed="rId2"/>
              </a:buBlip>
            </a:pPr>
            <a:r>
              <a:rPr lang="en-US" b="1" dirty="0" err="1" smtClean="0">
                <a:latin typeface="Tahoma" pitchFamily="34" charset="0"/>
                <a:ea typeface="Tahoma" pitchFamily="34" charset="0"/>
                <a:cs typeface="Tahoma" pitchFamily="34" charset="0"/>
              </a:rPr>
              <a:t>Pangkat</a:t>
            </a:r>
            <a:r>
              <a:rPr lang="en-US" b="1" dirty="0" smtClean="0">
                <a:latin typeface="Tahoma" pitchFamily="34" charset="0"/>
                <a:ea typeface="Tahoma" pitchFamily="34" charset="0"/>
                <a:cs typeface="Tahoma" pitchFamily="34" charset="0"/>
              </a:rPr>
              <a:t>/</a:t>
            </a:r>
            <a:r>
              <a:rPr lang="en-US" b="1" dirty="0" err="1" smtClean="0">
                <a:latin typeface="Tahoma" pitchFamily="34" charset="0"/>
                <a:ea typeface="Tahoma" pitchFamily="34" charset="0"/>
                <a:cs typeface="Tahoma" pitchFamily="34" charset="0"/>
              </a:rPr>
              <a:t>Gol</a:t>
            </a:r>
            <a:r>
              <a:rPr lang="en-US" b="1" dirty="0" smtClean="0">
                <a:latin typeface="Tahoma" pitchFamily="34" charset="0"/>
                <a:ea typeface="Tahoma" pitchFamily="34" charset="0"/>
                <a:cs typeface="Tahoma" pitchFamily="34" charset="0"/>
              </a:rPr>
              <a:t> paling </a:t>
            </a:r>
            <a:r>
              <a:rPr lang="en-US" b="1" dirty="0" err="1" smtClean="0">
                <a:latin typeface="Tahoma" pitchFamily="34" charset="0"/>
                <a:ea typeface="Tahoma" pitchFamily="34" charset="0"/>
                <a:cs typeface="Tahoma" pitchFamily="34" charset="0"/>
              </a:rPr>
              <a:t>rendah</a:t>
            </a:r>
            <a:r>
              <a:rPr lang="en-US" b="1" dirty="0" smtClean="0">
                <a:latin typeface="Tahoma" pitchFamily="34" charset="0"/>
                <a:ea typeface="Tahoma" pitchFamily="34" charset="0"/>
                <a:cs typeface="Tahoma" pitchFamily="34" charset="0"/>
              </a:rPr>
              <a:t>:</a:t>
            </a:r>
          </a:p>
          <a:p>
            <a:pPr marL="566738" indent="-285750">
              <a:lnSpc>
                <a:spcPct val="130000"/>
              </a:lnSpc>
              <a:buFontTx/>
              <a:buChar char="-"/>
              <a:tabLst>
                <a:tab pos="515938" algn="l"/>
              </a:tabLst>
            </a:pPr>
            <a:r>
              <a:rPr lang="en-US" b="1" dirty="0" err="1" smtClean="0">
                <a:latin typeface="Tahoma" pitchFamily="34" charset="0"/>
                <a:ea typeface="Tahoma" pitchFamily="34" charset="0"/>
                <a:cs typeface="Tahoma" pitchFamily="34" charset="0"/>
              </a:rPr>
              <a:t>Pengatur</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Muda</a:t>
            </a:r>
            <a:r>
              <a:rPr lang="en-US" b="1" dirty="0" smtClean="0">
                <a:latin typeface="Tahoma" pitchFamily="34" charset="0"/>
                <a:ea typeface="Tahoma" pitchFamily="34" charset="0"/>
                <a:cs typeface="Tahoma" pitchFamily="34" charset="0"/>
              </a:rPr>
              <a:t> Tk. I (II/b) </a:t>
            </a:r>
            <a:r>
              <a:rPr lang="en-US" b="1" dirty="0" err="1" smtClean="0">
                <a:latin typeface="Tahoma" pitchFamily="34" charset="0"/>
                <a:ea typeface="Tahoma" pitchFamily="34" charset="0"/>
                <a:cs typeface="Tahoma" pitchFamily="34" charset="0"/>
              </a:rPr>
              <a:t>utk</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katagori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Keterampilan</a:t>
            </a:r>
            <a:endParaRPr lang="en-US" b="1" dirty="0">
              <a:latin typeface="Tahoma" pitchFamily="34" charset="0"/>
              <a:ea typeface="Tahoma" pitchFamily="34" charset="0"/>
              <a:cs typeface="Tahoma" pitchFamily="34" charset="0"/>
            </a:endParaRPr>
          </a:p>
          <a:p>
            <a:pPr marL="566738" indent="-285750">
              <a:lnSpc>
                <a:spcPct val="130000"/>
              </a:lnSpc>
              <a:spcAft>
                <a:spcPts val="600"/>
              </a:spcAft>
              <a:buFontTx/>
              <a:buChar char="-"/>
              <a:tabLst>
                <a:tab pos="515938" algn="l"/>
              </a:tabLst>
            </a:pPr>
            <a:r>
              <a:rPr lang="en-US" b="1" dirty="0" err="1" smtClean="0">
                <a:latin typeface="Tahoma" pitchFamily="34" charset="0"/>
                <a:ea typeface="Tahoma" pitchFamily="34" charset="0"/>
                <a:cs typeface="Tahoma" pitchFamily="34" charset="0"/>
              </a:rPr>
              <a:t>Penata</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Muda</a:t>
            </a:r>
            <a:r>
              <a:rPr lang="en-US" b="1" dirty="0" smtClean="0">
                <a:latin typeface="Tahoma" pitchFamily="34" charset="0"/>
                <a:ea typeface="Tahoma" pitchFamily="34" charset="0"/>
                <a:cs typeface="Tahoma" pitchFamily="34" charset="0"/>
              </a:rPr>
              <a:t> (III/a) </a:t>
            </a:r>
            <a:r>
              <a:rPr lang="en-US" b="1" dirty="0" err="1" smtClean="0">
                <a:latin typeface="Tahoma" pitchFamily="34" charset="0"/>
                <a:ea typeface="Tahoma" pitchFamily="34" charset="0"/>
                <a:cs typeface="Tahoma" pitchFamily="34" charset="0"/>
              </a:rPr>
              <a:t>utk</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katagori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Keahlian</a:t>
            </a:r>
            <a:endParaRPr lang="en-US" b="1" dirty="0" smtClean="0">
              <a:latin typeface="Tahoma" pitchFamily="34" charset="0"/>
              <a:ea typeface="Tahoma" pitchFamily="34" charset="0"/>
              <a:cs typeface="Tahoma" pitchFamily="34" charset="0"/>
            </a:endParaRPr>
          </a:p>
          <a:p>
            <a:pPr marL="285750" indent="-285750">
              <a:lnSpc>
                <a:spcPct val="130000"/>
              </a:lnSpc>
              <a:spcAft>
                <a:spcPts val="600"/>
              </a:spcAft>
              <a:buBlip>
                <a:blip r:embed="rId2"/>
              </a:buBlip>
            </a:pPr>
            <a:r>
              <a:rPr lang="en-US" b="1" dirty="0" err="1" smtClean="0">
                <a:latin typeface="Tahoma" pitchFamily="34" charset="0"/>
                <a:ea typeface="Tahoma" pitchFamily="34" charset="0"/>
                <a:cs typeface="Tahoma" pitchFamily="34" charset="0"/>
              </a:rPr>
              <a:t>Berpengalaman</a:t>
            </a:r>
            <a:r>
              <a:rPr lang="en-US" b="1" dirty="0" smtClean="0">
                <a:latin typeface="Tahoma" pitchFamily="34" charset="0"/>
                <a:ea typeface="Tahoma" pitchFamily="34" charset="0"/>
                <a:cs typeface="Tahoma" pitchFamily="34" charset="0"/>
              </a:rPr>
              <a:t> di </a:t>
            </a:r>
            <a:r>
              <a:rPr lang="en-US" b="1" dirty="0" err="1" smtClean="0">
                <a:latin typeface="Tahoma" pitchFamily="34" charset="0"/>
                <a:ea typeface="Tahoma" pitchFamily="34" charset="0"/>
                <a:cs typeface="Tahoma" pitchFamily="34" charset="0"/>
              </a:rPr>
              <a:t>bidang</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kepustakawanan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pada</a:t>
            </a:r>
            <a:r>
              <a:rPr lang="en-US" b="1" dirty="0" smtClean="0">
                <a:latin typeface="Tahoma" pitchFamily="34" charset="0"/>
                <a:ea typeface="Tahoma" pitchFamily="34" charset="0"/>
                <a:cs typeface="Tahoma" pitchFamily="34" charset="0"/>
              </a:rPr>
              <a:t> unit </a:t>
            </a:r>
            <a:r>
              <a:rPr lang="en-US" b="1" dirty="0" err="1" smtClean="0">
                <a:latin typeface="Tahoma" pitchFamily="34" charset="0"/>
                <a:ea typeface="Tahoma" pitchFamily="34" charset="0"/>
                <a:cs typeface="Tahoma" pitchFamily="34" charset="0"/>
              </a:rPr>
              <a:t>Perpustakaan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Dokumentasi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dan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Informasi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secara</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kumulatif</a:t>
            </a:r>
            <a:r>
              <a:rPr lang="en-US" b="1" dirty="0" smtClean="0">
                <a:latin typeface="Tahoma" pitchFamily="34" charset="0"/>
                <a:ea typeface="Tahoma" pitchFamily="34" charset="0"/>
                <a:cs typeface="Tahoma" pitchFamily="34" charset="0"/>
              </a:rPr>
              <a:t> min. 2 </a:t>
            </a:r>
            <a:r>
              <a:rPr lang="en-US" b="1" dirty="0" err="1" smtClean="0">
                <a:latin typeface="Tahoma" pitchFamily="34" charset="0"/>
                <a:ea typeface="Tahoma" pitchFamily="34" charset="0"/>
                <a:cs typeface="Tahoma" pitchFamily="34" charset="0"/>
              </a:rPr>
              <a:t>th</a:t>
            </a:r>
            <a:endParaRPr lang="en-US" b="1" dirty="0" smtClean="0">
              <a:latin typeface="Tahoma" pitchFamily="34" charset="0"/>
              <a:ea typeface="Tahoma" pitchFamily="34" charset="0"/>
              <a:cs typeface="Tahoma" pitchFamily="34" charset="0"/>
            </a:endParaRPr>
          </a:p>
          <a:p>
            <a:pPr marL="285750" indent="-285750">
              <a:lnSpc>
                <a:spcPct val="130000"/>
              </a:lnSpc>
              <a:spcAft>
                <a:spcPts val="600"/>
              </a:spcAft>
              <a:buBlip>
                <a:blip r:embed="rId2"/>
              </a:buBlip>
            </a:pPr>
            <a:r>
              <a:rPr lang="en-US" b="1" dirty="0" err="1">
                <a:latin typeface="Tahoma" pitchFamily="34" charset="0"/>
                <a:ea typeface="Tahoma" pitchFamily="34" charset="0"/>
                <a:cs typeface="Tahoma" pitchFamily="34" charset="0"/>
              </a:rPr>
              <a:t>Formasi</a:t>
            </a:r>
            <a:r>
              <a:rPr lang="en-US" b="1" dirty="0">
                <a:latin typeface="Tahoma" pitchFamily="34" charset="0"/>
                <a:ea typeface="Tahoma" pitchFamily="34" charset="0"/>
                <a:cs typeface="Tahoma" pitchFamily="34" charset="0"/>
              </a:rPr>
              <a:t> </a:t>
            </a:r>
            <a:r>
              <a:rPr lang="en-US" b="1" dirty="0" err="1">
                <a:latin typeface="Tahoma" pitchFamily="34" charset="0"/>
                <a:ea typeface="Tahoma" pitchFamily="34" charset="0"/>
                <a:cs typeface="Tahoma" pitchFamily="34" charset="0"/>
              </a:rPr>
              <a:t>utk</a:t>
            </a:r>
            <a:r>
              <a:rPr lang="en-US" b="1" dirty="0">
                <a:latin typeface="Tahoma" pitchFamily="34" charset="0"/>
                <a:ea typeface="Tahoma" pitchFamily="34" charset="0"/>
                <a:cs typeface="Tahoma" pitchFamily="34" charset="0"/>
              </a:rPr>
              <a:t> </a:t>
            </a:r>
            <a:r>
              <a:rPr lang="en-US" b="1" dirty="0" err="1">
                <a:latin typeface="Tahoma" pitchFamily="34" charset="0"/>
                <a:ea typeface="Tahoma" pitchFamily="34" charset="0"/>
                <a:cs typeface="Tahoma" pitchFamily="34" charset="0"/>
              </a:rPr>
              <a:t>jabfung</a:t>
            </a:r>
            <a:r>
              <a:rPr lang="en-US" b="1" dirty="0">
                <a:latin typeface="Tahoma" pitchFamily="34" charset="0"/>
                <a:ea typeface="Tahoma" pitchFamily="34" charset="0"/>
                <a:cs typeface="Tahoma" pitchFamily="34" charset="0"/>
              </a:rPr>
              <a:t> </a:t>
            </a:r>
            <a:r>
              <a:rPr lang="en-US" b="1" dirty="0" err="1">
                <a:latin typeface="Tahoma" pitchFamily="34" charset="0"/>
                <a:ea typeface="Tahoma" pitchFamily="34" charset="0"/>
                <a:cs typeface="Tahoma" pitchFamily="34" charset="0"/>
              </a:rPr>
              <a:t>Pustakawan</a:t>
            </a:r>
            <a:r>
              <a:rPr lang="en-US" b="1" dirty="0">
                <a:latin typeface="Tahoma" pitchFamily="34" charset="0"/>
                <a:ea typeface="Tahoma" pitchFamily="34" charset="0"/>
                <a:cs typeface="Tahoma" pitchFamily="34" charset="0"/>
              </a:rPr>
              <a:t> </a:t>
            </a:r>
            <a:r>
              <a:rPr lang="en-US" b="1" dirty="0" err="1">
                <a:latin typeface="Tahoma" pitchFamily="34" charset="0"/>
                <a:ea typeface="Tahoma" pitchFamily="34" charset="0"/>
                <a:cs typeface="Tahoma" pitchFamily="34" charset="0"/>
              </a:rPr>
              <a:t>masih</a:t>
            </a:r>
            <a:r>
              <a:rPr lang="en-US" b="1" dirty="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memungkinkan</a:t>
            </a:r>
            <a:endParaRPr lang="en-US" b="1"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1353373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heel(1)">
                                      <p:cBhvr>
                                        <p:cTn id="23"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914400" y="228600"/>
            <a:ext cx="5105400" cy="708025"/>
          </a:xfrm>
          <a:prstGeom prst="rect">
            <a:avLst/>
          </a:prstGeom>
          <a:noFill/>
          <a:ln w="9525">
            <a:noFill/>
            <a:miter lim="800000"/>
            <a:headEnd/>
            <a:tailEnd/>
          </a:ln>
          <a:effectLst/>
        </p:spPr>
        <p:txBody>
          <a:bodyPr>
            <a:spAutoFit/>
          </a:bodyPr>
          <a:lstStyle/>
          <a:p>
            <a:pPr fontAlgn="auto">
              <a:spcBef>
                <a:spcPts val="0"/>
              </a:spcBef>
              <a:spcAft>
                <a:spcPts val="0"/>
              </a:spcAft>
              <a:defRPr/>
            </a:pPr>
            <a:r>
              <a:rPr lang="id-ID" sz="4000" dirty="0" smtClean="0">
                <a:solidFill>
                  <a:schemeClr val="bg1"/>
                </a:solidFill>
                <a:effectLst>
                  <a:outerShdw blurRad="38100" dist="38100" dir="2700000" algn="tl">
                    <a:srgbClr val="000000">
                      <a:alpha val="43137"/>
                    </a:srgbClr>
                  </a:outerShdw>
                </a:effectLst>
                <a:latin typeface="Cooper Black" pitchFamily="18" charset="0"/>
              </a:rPr>
              <a:t>PUSTAKAWAN</a:t>
            </a:r>
            <a:r>
              <a:rPr lang="fr-FR" sz="4000" dirty="0" smtClean="0">
                <a:solidFill>
                  <a:schemeClr val="bg1"/>
                </a:solidFill>
                <a:effectLst>
                  <a:outerShdw blurRad="38100" dist="38100" dir="2700000" algn="tl">
                    <a:srgbClr val="000000">
                      <a:alpha val="43137"/>
                    </a:srgbClr>
                  </a:outerShdw>
                </a:effectLst>
                <a:latin typeface="Cooper Black" pitchFamily="18" charset="0"/>
              </a:rPr>
              <a:t>:</a:t>
            </a:r>
            <a:endParaRPr lang="fr-FR" sz="4000" dirty="0">
              <a:solidFill>
                <a:schemeClr val="bg1"/>
              </a:solidFill>
              <a:effectLst>
                <a:outerShdw blurRad="38100" dist="38100" dir="2700000" algn="tl">
                  <a:srgbClr val="000000">
                    <a:alpha val="43137"/>
                  </a:srgbClr>
                </a:outerShdw>
              </a:effectLst>
              <a:latin typeface="Cooper Black" pitchFamily="18" charset="0"/>
            </a:endParaRPr>
          </a:p>
        </p:txBody>
      </p:sp>
      <p:sp>
        <p:nvSpPr>
          <p:cNvPr id="6" name="Isosceles Triangle 5"/>
          <p:cNvSpPr/>
          <p:nvPr/>
        </p:nvSpPr>
        <p:spPr>
          <a:xfrm rot="10800000">
            <a:off x="1143000" y="990600"/>
            <a:ext cx="3505200" cy="304800"/>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pic>
        <p:nvPicPr>
          <p:cNvPr id="8" name="Picture 2" descr="Flowe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781800" y="-647700"/>
            <a:ext cx="647700" cy="64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989" name="Text Box 1232"/>
          <p:cNvSpPr txBox="1">
            <a:spLocks noChangeArrowheads="1"/>
          </p:cNvSpPr>
          <p:nvPr/>
        </p:nvSpPr>
        <p:spPr bwMode="auto">
          <a:xfrm>
            <a:off x="533400" y="1357298"/>
            <a:ext cx="7620000" cy="4247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lnSpc>
                <a:spcPct val="125000"/>
              </a:lnSpc>
            </a:pPr>
            <a:r>
              <a:rPr lang="id-ID" sz="2000" b="1" dirty="0" smtClean="0">
                <a:solidFill>
                  <a:schemeClr val="bg1"/>
                </a:solidFill>
                <a:latin typeface="Arial Narrow" pitchFamily="34" charset="0"/>
              </a:rPr>
              <a:t>	</a:t>
            </a:r>
            <a:r>
              <a:rPr lang="id-ID" sz="3600" b="1" dirty="0" smtClean="0">
                <a:latin typeface="Arial Narrow" pitchFamily="34" charset="0"/>
              </a:rPr>
              <a:t>Adalah  Pegawai Negeri Sipil (PNS) yang diberi tugas, tanggung jawab, wewenang dan hak untuk melaksanakan kegiatan kepustawanan (PerMenpan Rb No. 9 Tahun 2014:   Bab I pasal 1)</a:t>
            </a:r>
            <a:endParaRPr lang="id-ID" sz="3600" b="1" dirty="0">
              <a:latin typeface="Arial Narrow" pitchFamily="34" charset="0"/>
            </a:endParaRPr>
          </a:p>
        </p:txBody>
      </p:sp>
    </p:spTree>
    <p:extLst>
      <p:ext uri="{BB962C8B-B14F-4D97-AF65-F5344CB8AC3E}">
        <p14:creationId xmlns:p14="http://schemas.microsoft.com/office/powerpoint/2010/main" xmlns="" val="3384640123"/>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0" presetClass="path" presetSubtype="0" repeatCount="indefinite" accel="50000" decel="50000" fill="remove" nodeType="withEffect">
                                  <p:stCondLst>
                                    <p:cond delay="800"/>
                                  </p:stCondLst>
                                  <p:endCondLst>
                                    <p:cond evt="onNext" delay="0">
                                      <p:tgtEl>
                                        <p:sldTgt/>
                                      </p:tgtEl>
                                    </p:cond>
                                  </p:endCondLst>
                                  <p:childTnLst>
                                    <p:animMotion origin="layout" path="M -6.11111E-6 -3.33333E-6 C -0.03768 0.15417 -0.07518 0.30857 -0.06771 0.41713 C -0.06025 0.5257 0.03767 0.54653 0.04513 0.65162 C 0.0526 0.75648 -0.01268 0.98125 -0.02258 1.04722 " pathEditMode="relative" rAng="0" ptsTypes="aaaA">
                                      <p:cBhvr>
                                        <p:cTn id="6" dur="11000" fill="hold"/>
                                        <p:tgtEl>
                                          <p:spTgt spid="8"/>
                                        </p:tgtEl>
                                        <p:attrNameLst>
                                          <p:attrName>ppt_x</p:attrName>
                                          <p:attrName>ppt_y</p:attrName>
                                        </p:attrNameLst>
                                      </p:cBhvr>
                                      <p:rCtr x="0" y="0"/>
                                    </p:animMotion>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down)">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1989"/>
                                        </p:tgtEl>
                                        <p:attrNameLst>
                                          <p:attrName>style.visibility</p:attrName>
                                        </p:attrNameLst>
                                      </p:cBhvr>
                                      <p:to>
                                        <p:strVal val="visible"/>
                                      </p:to>
                                    </p:set>
                                    <p:anim calcmode="lin" valueType="num">
                                      <p:cBhvr additive="base">
                                        <p:cTn id="21" dur="500" fill="hold"/>
                                        <p:tgtEl>
                                          <p:spTgt spid="41989"/>
                                        </p:tgtEl>
                                        <p:attrNameLst>
                                          <p:attrName>ppt_x</p:attrName>
                                        </p:attrNameLst>
                                      </p:cBhvr>
                                      <p:tavLst>
                                        <p:tav tm="0">
                                          <p:val>
                                            <p:strVal val="#ppt_x"/>
                                          </p:val>
                                        </p:tav>
                                        <p:tav tm="100000">
                                          <p:val>
                                            <p:strVal val="#ppt_x"/>
                                          </p:val>
                                        </p:tav>
                                      </p:tavLst>
                                    </p:anim>
                                    <p:anim calcmode="lin" valueType="num">
                                      <p:cBhvr additive="base">
                                        <p:cTn id="22" dur="500" fill="hold"/>
                                        <p:tgtEl>
                                          <p:spTgt spid="4198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41989"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8000">
              <a:srgbClr val="9CB86E"/>
            </a:gs>
            <a:gs pos="100000">
              <a:srgbClr val="92D050"/>
            </a:gs>
          </a:gsLst>
          <a:lin ang="5400000" scaled="0"/>
        </a:gra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5A4AB32-B05E-4D5F-B94D-86F9B6B03573}" type="slidenum">
              <a:rPr lang="en-US" smtClean="0"/>
              <a:pPr/>
              <a:t>20</a:t>
            </a:fld>
            <a:endParaRPr lang="en-US"/>
          </a:p>
        </p:txBody>
      </p:sp>
      <p:grpSp>
        <p:nvGrpSpPr>
          <p:cNvPr id="5" name="Group 4"/>
          <p:cNvGrpSpPr/>
          <p:nvPr/>
        </p:nvGrpSpPr>
        <p:grpSpPr>
          <a:xfrm>
            <a:off x="914400" y="533400"/>
            <a:ext cx="4876800" cy="735027"/>
            <a:chOff x="1163317" y="331770"/>
            <a:chExt cx="4330190" cy="735027"/>
          </a:xfrm>
        </p:grpSpPr>
        <p:sp>
          <p:nvSpPr>
            <p:cNvPr id="7" name="Pentagon 6"/>
            <p:cNvSpPr/>
            <p:nvPr/>
          </p:nvSpPr>
          <p:spPr>
            <a:xfrm rot="10800000">
              <a:off x="1163317" y="331770"/>
              <a:ext cx="4330190" cy="735027"/>
            </a:xfrm>
            <a:prstGeom prst="homePlate">
              <a:avLst/>
            </a:prstGeom>
          </p:spPr>
          <p:style>
            <a:lnRef idx="2">
              <a:schemeClr val="accent2">
                <a:shade val="50000"/>
              </a:schemeClr>
            </a:lnRef>
            <a:fillRef idx="1">
              <a:schemeClr val="accent2"/>
            </a:fillRef>
            <a:effectRef idx="0">
              <a:schemeClr val="accent2"/>
            </a:effectRef>
            <a:fontRef idx="minor">
              <a:schemeClr val="lt1"/>
            </a:fontRef>
          </p:style>
        </p:sp>
        <p:sp>
          <p:nvSpPr>
            <p:cNvPr id="8" name="Pentagon 4"/>
            <p:cNvSpPr/>
            <p:nvPr/>
          </p:nvSpPr>
          <p:spPr>
            <a:xfrm rot="21600000">
              <a:off x="1347074" y="331770"/>
              <a:ext cx="4146433" cy="7350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16480" tIns="80010" rIns="149352" bIns="80010" numCol="1" spcCol="1270" anchor="ctr" anchorCtr="0">
              <a:noAutofit/>
            </a:bodyPr>
            <a:lstStyle/>
            <a:p>
              <a:pPr lvl="0" algn="ctr" defTabSz="933450">
                <a:lnSpc>
                  <a:spcPct val="90000"/>
                </a:lnSpc>
                <a:spcBef>
                  <a:spcPct val="0"/>
                </a:spcBef>
                <a:spcAft>
                  <a:spcPct val="35000"/>
                </a:spcAft>
              </a:pPr>
              <a:r>
                <a:rPr lang="en-US" sz="2400" b="1" i="1" kern="1200" dirty="0" err="1" smtClean="0">
                  <a:solidFill>
                    <a:schemeClr val="bg1"/>
                  </a:solidFill>
                </a:rPr>
                <a:t>Inpassing</a:t>
              </a:r>
              <a:r>
                <a:rPr lang="en-US" sz="2400" b="1" kern="1200" dirty="0" smtClean="0">
                  <a:solidFill>
                    <a:schemeClr val="bg1"/>
                  </a:solidFill>
                </a:rPr>
                <a:t>/</a:t>
              </a:r>
              <a:r>
                <a:rPr lang="en-US" sz="2400" b="1" kern="1200" dirty="0" err="1" smtClean="0">
                  <a:solidFill>
                    <a:schemeClr val="bg1"/>
                  </a:solidFill>
                </a:rPr>
                <a:t>Penyesuaian</a:t>
              </a:r>
              <a:endParaRPr lang="en-US" sz="2400" b="1" kern="1200" dirty="0">
                <a:solidFill>
                  <a:schemeClr val="bg1"/>
                </a:solidFill>
              </a:endParaRPr>
            </a:p>
          </p:txBody>
        </p:sp>
      </p:grpSp>
      <p:sp>
        <p:nvSpPr>
          <p:cNvPr id="6" name="Oval 5"/>
          <p:cNvSpPr/>
          <p:nvPr/>
        </p:nvSpPr>
        <p:spPr>
          <a:xfrm>
            <a:off x="353574" y="201912"/>
            <a:ext cx="1398002" cy="1398002"/>
          </a:xfrm>
          <a:prstGeom prst="ellipse">
            <a:avLst/>
          </a:prstGeom>
        </p:spPr>
        <p:style>
          <a:lnRef idx="1">
            <a:schemeClr val="accent2"/>
          </a:lnRef>
          <a:fillRef idx="2">
            <a:schemeClr val="accent2"/>
          </a:fillRef>
          <a:effectRef idx="1">
            <a:schemeClr val="accent2"/>
          </a:effectRef>
          <a:fontRef idx="minor">
            <a:schemeClr val="lt1">
              <a:hueOff val="0"/>
              <a:satOff val="0"/>
              <a:lumOff val="0"/>
              <a:alphaOff val="0"/>
            </a:schemeClr>
          </a:fontRef>
        </p:style>
      </p:sp>
      <p:sp>
        <p:nvSpPr>
          <p:cNvPr id="9" name="Striped Right Arrow 8"/>
          <p:cNvSpPr/>
          <p:nvPr/>
        </p:nvSpPr>
        <p:spPr>
          <a:xfrm>
            <a:off x="686677" y="405613"/>
            <a:ext cx="822960" cy="990600"/>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TextBox 10"/>
          <p:cNvSpPr txBox="1"/>
          <p:nvPr/>
        </p:nvSpPr>
        <p:spPr>
          <a:xfrm>
            <a:off x="457200" y="1905000"/>
            <a:ext cx="8382000" cy="4324261"/>
          </a:xfrm>
          <a:prstGeom prst="rect">
            <a:avLst/>
          </a:prstGeom>
          <a:noFill/>
        </p:spPr>
        <p:txBody>
          <a:bodyPr wrap="square" rtlCol="0">
            <a:spAutoFit/>
          </a:bodyPr>
          <a:lstStyle/>
          <a:p>
            <a:pPr>
              <a:spcAft>
                <a:spcPts val="600"/>
              </a:spcAft>
            </a:pPr>
            <a:r>
              <a:rPr lang="en-US" b="1" dirty="0" smtClean="0">
                <a:latin typeface="Tahoma" pitchFamily="34" charset="0"/>
                <a:ea typeface="Tahoma" pitchFamily="34" charset="0"/>
                <a:cs typeface="Tahoma" pitchFamily="34" charset="0"/>
              </a:rPr>
              <a:t>PERSYARATAN UMUM (2)</a:t>
            </a:r>
          </a:p>
          <a:p>
            <a:pPr marL="285750" indent="-285750">
              <a:buBlip>
                <a:blip r:embed="rId2"/>
              </a:buBlip>
            </a:pPr>
            <a:r>
              <a:rPr lang="en-US" b="1" dirty="0" err="1" smtClean="0">
                <a:latin typeface="Tahoma" pitchFamily="34" charset="0"/>
                <a:ea typeface="Tahoma" pitchFamily="34" charset="0"/>
                <a:cs typeface="Tahoma" pitchFamily="34" charset="0"/>
              </a:rPr>
              <a:t>Ikut</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dan</a:t>
            </a:r>
            <a:r>
              <a:rPr lang="en-US" b="1" dirty="0" smtClean="0">
                <a:latin typeface="Tahoma" pitchFamily="34" charset="0"/>
                <a:ea typeface="Tahoma" pitchFamily="34" charset="0"/>
                <a:cs typeface="Tahoma" pitchFamily="34" charset="0"/>
              </a:rPr>
              <a:t> lulus </a:t>
            </a:r>
            <a:r>
              <a:rPr lang="en-US" b="1" dirty="0" err="1" smtClean="0">
                <a:latin typeface="Tahoma" pitchFamily="34" charset="0"/>
                <a:ea typeface="Tahoma" pitchFamily="34" charset="0"/>
                <a:cs typeface="Tahoma" pitchFamily="34" charset="0"/>
              </a:rPr>
              <a:t>uji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kompetensi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melalui</a:t>
            </a:r>
            <a:r>
              <a:rPr lang="en-US" b="1" dirty="0" smtClean="0">
                <a:latin typeface="Tahoma" pitchFamily="34" charset="0"/>
                <a:ea typeface="Tahoma" pitchFamily="34" charset="0"/>
                <a:cs typeface="Tahoma" pitchFamily="34" charset="0"/>
              </a:rPr>
              <a:t>:</a:t>
            </a:r>
          </a:p>
          <a:p>
            <a:pPr marL="633413" indent="-352425">
              <a:buFont typeface="+mj-lt"/>
              <a:buAutoNum type="arabicParenR"/>
            </a:pPr>
            <a:r>
              <a:rPr lang="en-US" b="1" dirty="0" err="1" smtClean="0">
                <a:latin typeface="Tahoma" pitchFamily="34" charset="0"/>
                <a:ea typeface="Tahoma" pitchFamily="34" charset="0"/>
                <a:cs typeface="Tahoma" pitchFamily="34" charset="0"/>
              </a:rPr>
              <a:t>Tes</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tertulis</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bagi</a:t>
            </a:r>
            <a:r>
              <a:rPr lang="en-US" b="1" dirty="0" smtClean="0">
                <a:latin typeface="Tahoma" pitchFamily="34" charset="0"/>
                <a:ea typeface="Tahoma" pitchFamily="34" charset="0"/>
                <a:cs typeface="Tahoma" pitchFamily="34" charset="0"/>
              </a:rPr>
              <a:t> PNS dg </a:t>
            </a:r>
            <a:r>
              <a:rPr lang="en-US" b="1" dirty="0" err="1" smtClean="0">
                <a:latin typeface="Tahoma" pitchFamily="34" charset="0"/>
                <a:ea typeface="Tahoma" pitchFamily="34" charset="0"/>
                <a:cs typeface="Tahoma" pitchFamily="34" charset="0"/>
              </a:rPr>
              <a:t>pendidikan</a:t>
            </a:r>
            <a:r>
              <a:rPr lang="en-US" b="1" dirty="0" smtClean="0">
                <a:latin typeface="Tahoma" pitchFamily="34" charset="0"/>
                <a:ea typeface="Tahoma" pitchFamily="34" charset="0"/>
                <a:cs typeface="Tahoma" pitchFamily="34" charset="0"/>
              </a:rPr>
              <a:t> SLTA s/d </a:t>
            </a:r>
            <a:r>
              <a:rPr lang="en-US" b="1" dirty="0" err="1" smtClean="0">
                <a:latin typeface="Tahoma" pitchFamily="34" charset="0"/>
                <a:ea typeface="Tahoma" pitchFamily="34" charset="0"/>
                <a:cs typeface="Tahoma" pitchFamily="34" charset="0"/>
              </a:rPr>
              <a:t>Doktor</a:t>
            </a:r>
            <a:r>
              <a:rPr lang="en-US" b="1" dirty="0" smtClean="0">
                <a:latin typeface="Tahoma" pitchFamily="34" charset="0"/>
                <a:ea typeface="Tahoma" pitchFamily="34" charset="0"/>
                <a:cs typeface="Tahoma" pitchFamily="34" charset="0"/>
              </a:rPr>
              <a:t> (S3) </a:t>
            </a:r>
            <a:r>
              <a:rPr lang="en-US" b="1" dirty="0" err="1" smtClean="0">
                <a:latin typeface="Tahoma" pitchFamily="34" charset="0"/>
                <a:ea typeface="Tahoma" pitchFamily="34" charset="0"/>
                <a:cs typeface="Tahoma" pitchFamily="34" charset="0"/>
              </a:rPr>
              <a:t>selain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bidang</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kepustakawanan</a:t>
            </a:r>
            <a:endParaRPr lang="en-US" b="1" dirty="0" smtClean="0">
              <a:latin typeface="Tahoma" pitchFamily="34" charset="0"/>
              <a:ea typeface="Tahoma" pitchFamily="34" charset="0"/>
              <a:cs typeface="Tahoma" pitchFamily="34" charset="0"/>
            </a:endParaRPr>
          </a:p>
          <a:p>
            <a:pPr marL="633413" indent="-352425">
              <a:buFont typeface="+mj-lt"/>
              <a:buAutoNum type="arabicParenR"/>
            </a:pPr>
            <a:r>
              <a:rPr lang="en-US" b="1" dirty="0" err="1" smtClean="0">
                <a:latin typeface="Tahoma" pitchFamily="34" charset="0"/>
                <a:ea typeface="Tahoma" pitchFamily="34" charset="0"/>
                <a:cs typeface="Tahoma" pitchFamily="34" charset="0"/>
              </a:rPr>
              <a:t>Portofolio</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bagi</a:t>
            </a:r>
            <a:r>
              <a:rPr lang="en-US" b="1" dirty="0" smtClean="0">
                <a:latin typeface="Tahoma" pitchFamily="34" charset="0"/>
                <a:ea typeface="Tahoma" pitchFamily="34" charset="0"/>
                <a:cs typeface="Tahoma" pitchFamily="34" charset="0"/>
              </a:rPr>
              <a:t>:</a:t>
            </a:r>
          </a:p>
          <a:p>
            <a:pPr marL="979488" indent="-285750">
              <a:buFont typeface="Wingdings" pitchFamily="2" charset="2"/>
              <a:buChar char="ü"/>
            </a:pPr>
            <a:r>
              <a:rPr lang="en-US" b="1" dirty="0" err="1" smtClean="0">
                <a:latin typeface="Tahoma" pitchFamily="34" charset="0"/>
                <a:ea typeface="Tahoma" pitchFamily="34" charset="0"/>
                <a:cs typeface="Tahoma" pitchFamily="34" charset="0"/>
              </a:rPr>
              <a:t>Pejabat</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fungsional</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Pustakawan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yg</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dibebaskan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sementara</a:t>
            </a:r>
            <a:endParaRPr lang="en-US" b="1" dirty="0" smtClean="0">
              <a:latin typeface="Tahoma" pitchFamily="34" charset="0"/>
              <a:ea typeface="Tahoma" pitchFamily="34" charset="0"/>
              <a:cs typeface="Tahoma" pitchFamily="34" charset="0"/>
            </a:endParaRPr>
          </a:p>
          <a:p>
            <a:pPr marL="979488" indent="-285750">
              <a:buFont typeface="Wingdings" pitchFamily="2" charset="2"/>
              <a:buChar char="ü"/>
            </a:pPr>
            <a:r>
              <a:rPr lang="en-US" b="1" dirty="0" smtClean="0">
                <a:latin typeface="Tahoma" pitchFamily="34" charset="0"/>
                <a:ea typeface="Tahoma" pitchFamily="34" charset="0"/>
                <a:cs typeface="Tahoma" pitchFamily="34" charset="0"/>
              </a:rPr>
              <a:t>PNS </a:t>
            </a:r>
            <a:r>
              <a:rPr lang="en-US" b="1" dirty="0" err="1" smtClean="0">
                <a:latin typeface="Tahoma" pitchFamily="34" charset="0"/>
                <a:ea typeface="Tahoma" pitchFamily="34" charset="0"/>
                <a:cs typeface="Tahoma" pitchFamily="34" charset="0"/>
              </a:rPr>
              <a:t>yg</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pengangkatannya</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berdasarkan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formasi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sebagai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Pustakawan</a:t>
            </a:r>
            <a:endParaRPr lang="en-US" b="1" dirty="0" smtClean="0">
              <a:latin typeface="Tahoma" pitchFamily="34" charset="0"/>
              <a:ea typeface="Tahoma" pitchFamily="34" charset="0"/>
              <a:cs typeface="Tahoma" pitchFamily="34" charset="0"/>
            </a:endParaRPr>
          </a:p>
          <a:p>
            <a:pPr marL="979488" indent="-285750">
              <a:buFont typeface="Wingdings" pitchFamily="2" charset="2"/>
              <a:buChar char="ü"/>
            </a:pPr>
            <a:r>
              <a:rPr lang="en-US" b="1" dirty="0" smtClean="0">
                <a:latin typeface="Tahoma" pitchFamily="34" charset="0"/>
                <a:ea typeface="Tahoma" pitchFamily="34" charset="0"/>
                <a:cs typeface="Tahoma" pitchFamily="34" charset="0"/>
              </a:rPr>
              <a:t>PNS dg </a:t>
            </a:r>
            <a:r>
              <a:rPr lang="en-US" b="1" dirty="0" err="1" smtClean="0">
                <a:latin typeface="Tahoma" pitchFamily="34" charset="0"/>
                <a:ea typeface="Tahoma" pitchFamily="34" charset="0"/>
                <a:cs typeface="Tahoma" pitchFamily="34" charset="0"/>
              </a:rPr>
              <a:t>pendidikan</a:t>
            </a:r>
            <a:r>
              <a:rPr lang="en-US" b="1" dirty="0" smtClean="0">
                <a:latin typeface="Tahoma" pitchFamily="34" charset="0"/>
                <a:ea typeface="Tahoma" pitchFamily="34" charset="0"/>
                <a:cs typeface="Tahoma" pitchFamily="34" charset="0"/>
              </a:rPr>
              <a:t> DII s/d S3 </a:t>
            </a:r>
            <a:r>
              <a:rPr lang="en-US" b="1" dirty="0" err="1" smtClean="0">
                <a:latin typeface="Tahoma" pitchFamily="34" charset="0"/>
                <a:ea typeface="Tahoma" pitchFamily="34" charset="0"/>
                <a:cs typeface="Tahoma" pitchFamily="34" charset="0"/>
              </a:rPr>
              <a:t>bidang</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perpustakaan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Dokumentasi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dan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Informasi</a:t>
            </a:r>
            <a:endParaRPr lang="en-US" b="1" dirty="0" smtClean="0">
              <a:latin typeface="Tahoma" pitchFamily="34" charset="0"/>
              <a:ea typeface="Tahoma" pitchFamily="34" charset="0"/>
              <a:cs typeface="Tahoma" pitchFamily="34" charset="0"/>
            </a:endParaRPr>
          </a:p>
          <a:p>
            <a:pPr marL="979488" indent="-285750">
              <a:buFont typeface="Wingdings" pitchFamily="2" charset="2"/>
              <a:buChar char="ü"/>
            </a:pPr>
            <a:r>
              <a:rPr lang="en-US" b="1" dirty="0" smtClean="0">
                <a:latin typeface="Tahoma" pitchFamily="34" charset="0"/>
                <a:ea typeface="Tahoma" pitchFamily="34" charset="0"/>
                <a:cs typeface="Tahoma" pitchFamily="34" charset="0"/>
              </a:rPr>
              <a:t>PNS dg </a:t>
            </a:r>
            <a:r>
              <a:rPr lang="en-US" b="1" dirty="0" err="1" smtClean="0">
                <a:latin typeface="Tahoma" pitchFamily="34" charset="0"/>
                <a:ea typeface="Tahoma" pitchFamily="34" charset="0"/>
                <a:cs typeface="Tahoma" pitchFamily="34" charset="0"/>
              </a:rPr>
              <a:t>pendidikan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selain</a:t>
            </a:r>
            <a:r>
              <a:rPr lang="en-US" b="1" dirty="0" smtClean="0">
                <a:latin typeface="Tahoma" pitchFamily="34" charset="0"/>
                <a:ea typeface="Tahoma" pitchFamily="34" charset="0"/>
                <a:cs typeface="Tahoma" pitchFamily="34" charset="0"/>
              </a:rPr>
              <a:t> </a:t>
            </a:r>
            <a:r>
              <a:rPr lang="en-US" b="1" dirty="0" err="1">
                <a:latin typeface="Tahoma" pitchFamily="34" charset="0"/>
                <a:ea typeface="Tahoma" pitchFamily="34" charset="0"/>
                <a:cs typeface="Tahoma" pitchFamily="34" charset="0"/>
              </a:rPr>
              <a:t>bidang</a:t>
            </a:r>
            <a:r>
              <a:rPr lang="en-US" b="1" dirty="0">
                <a:latin typeface="Tahoma" pitchFamily="34" charset="0"/>
                <a:ea typeface="Tahoma" pitchFamily="34" charset="0"/>
                <a:cs typeface="Tahoma" pitchFamily="34" charset="0"/>
              </a:rPr>
              <a:t> </a:t>
            </a:r>
            <a:r>
              <a:rPr lang="en-US" b="1" dirty="0" err="1">
                <a:latin typeface="Tahoma" pitchFamily="34" charset="0"/>
                <a:ea typeface="Tahoma" pitchFamily="34" charset="0"/>
                <a:cs typeface="Tahoma" pitchFamily="34" charset="0"/>
              </a:rPr>
              <a:t>perpustakaan</a:t>
            </a:r>
            <a:r>
              <a:rPr lang="en-US" b="1" dirty="0">
                <a:latin typeface="Tahoma" pitchFamily="34" charset="0"/>
                <a:ea typeface="Tahoma" pitchFamily="34" charset="0"/>
                <a:cs typeface="Tahoma" pitchFamily="34" charset="0"/>
              </a:rPr>
              <a:t>, </a:t>
            </a:r>
            <a:r>
              <a:rPr lang="en-US" b="1" dirty="0" err="1">
                <a:latin typeface="Tahoma" pitchFamily="34" charset="0"/>
                <a:ea typeface="Tahoma" pitchFamily="34" charset="0"/>
                <a:cs typeface="Tahoma" pitchFamily="34" charset="0"/>
              </a:rPr>
              <a:t>Dokumentasi</a:t>
            </a:r>
            <a:r>
              <a:rPr lang="en-US" b="1" dirty="0">
                <a:latin typeface="Tahoma" pitchFamily="34" charset="0"/>
                <a:ea typeface="Tahoma" pitchFamily="34" charset="0"/>
                <a:cs typeface="Tahoma" pitchFamily="34" charset="0"/>
              </a:rPr>
              <a:t> </a:t>
            </a:r>
            <a:r>
              <a:rPr lang="en-US" b="1" dirty="0" err="1">
                <a:latin typeface="Tahoma" pitchFamily="34" charset="0"/>
                <a:ea typeface="Tahoma" pitchFamily="34" charset="0"/>
                <a:cs typeface="Tahoma" pitchFamily="34" charset="0"/>
              </a:rPr>
              <a:t>dan</a:t>
            </a:r>
            <a:r>
              <a:rPr lang="en-US" b="1" dirty="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Informasi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yg</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memiliki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sertifikat</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diklat</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fungsional</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Pustakawan</a:t>
            </a:r>
            <a:endParaRPr lang="en-US" b="1" dirty="0">
              <a:latin typeface="Tahoma" pitchFamily="34" charset="0"/>
              <a:ea typeface="Tahoma" pitchFamily="34" charset="0"/>
              <a:cs typeface="Tahoma" pitchFamily="34" charset="0"/>
            </a:endParaRPr>
          </a:p>
          <a:p>
            <a:pPr marL="979488" indent="-285750">
              <a:buFont typeface="Wingdings" pitchFamily="2" charset="2"/>
              <a:buChar char="ü"/>
            </a:pPr>
            <a:r>
              <a:rPr lang="en-US" b="1" dirty="0" smtClean="0">
                <a:latin typeface="Tahoma" pitchFamily="34" charset="0"/>
                <a:ea typeface="Tahoma" pitchFamily="34" charset="0"/>
                <a:cs typeface="Tahoma" pitchFamily="34" charset="0"/>
              </a:rPr>
              <a:t>PNS </a:t>
            </a:r>
            <a:r>
              <a:rPr lang="en-US" b="1" dirty="0" err="1" smtClean="0">
                <a:latin typeface="Tahoma" pitchFamily="34" charset="0"/>
                <a:ea typeface="Tahoma" pitchFamily="34" charset="0"/>
                <a:cs typeface="Tahoma" pitchFamily="34" charset="0"/>
              </a:rPr>
              <a:t>yg</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memiliki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sertifikat</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kompetensi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Pustakawan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dari</a:t>
            </a:r>
            <a:r>
              <a:rPr lang="en-US" b="1" dirty="0" smtClean="0">
                <a:latin typeface="Tahoma" pitchFamily="34" charset="0"/>
                <a:ea typeface="Tahoma" pitchFamily="34" charset="0"/>
                <a:cs typeface="Tahoma" pitchFamily="34" charset="0"/>
              </a:rPr>
              <a:t> LSP </a:t>
            </a:r>
            <a:r>
              <a:rPr lang="en-US" b="1" dirty="0" err="1" smtClean="0">
                <a:latin typeface="Tahoma" pitchFamily="34" charset="0"/>
                <a:ea typeface="Tahoma" pitchFamily="34" charset="0"/>
                <a:cs typeface="Tahoma" pitchFamily="34" charset="0"/>
              </a:rPr>
              <a:t>Pustakawan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dan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masih</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berlaku</a:t>
            </a:r>
            <a:endParaRPr lang="en-US" b="1"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1939150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8000">
              <a:srgbClr val="9CB86E"/>
            </a:gs>
            <a:gs pos="100000">
              <a:srgbClr val="92D050"/>
            </a:gs>
          </a:gsLst>
          <a:lin ang="5400000" scaled="0"/>
        </a:gra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5A4AB32-B05E-4D5F-B94D-86F9B6B03573}" type="slidenum">
              <a:rPr lang="en-US" smtClean="0"/>
              <a:pPr/>
              <a:t>21</a:t>
            </a:fld>
            <a:endParaRPr lang="en-US"/>
          </a:p>
        </p:txBody>
      </p:sp>
      <p:grpSp>
        <p:nvGrpSpPr>
          <p:cNvPr id="5" name="Group 4"/>
          <p:cNvGrpSpPr/>
          <p:nvPr/>
        </p:nvGrpSpPr>
        <p:grpSpPr>
          <a:xfrm>
            <a:off x="914400" y="533400"/>
            <a:ext cx="4876800" cy="735027"/>
            <a:chOff x="1163317" y="331770"/>
            <a:chExt cx="4330190" cy="735027"/>
          </a:xfrm>
        </p:grpSpPr>
        <p:sp>
          <p:nvSpPr>
            <p:cNvPr id="7" name="Pentagon 6"/>
            <p:cNvSpPr/>
            <p:nvPr/>
          </p:nvSpPr>
          <p:spPr>
            <a:xfrm rot="10800000">
              <a:off x="1163317" y="331770"/>
              <a:ext cx="4330190" cy="735027"/>
            </a:xfrm>
            <a:prstGeom prst="homePlate">
              <a:avLst/>
            </a:prstGeom>
          </p:spPr>
          <p:style>
            <a:lnRef idx="2">
              <a:schemeClr val="accent2">
                <a:shade val="50000"/>
              </a:schemeClr>
            </a:lnRef>
            <a:fillRef idx="1">
              <a:schemeClr val="accent2"/>
            </a:fillRef>
            <a:effectRef idx="0">
              <a:schemeClr val="accent2"/>
            </a:effectRef>
            <a:fontRef idx="minor">
              <a:schemeClr val="lt1"/>
            </a:fontRef>
          </p:style>
        </p:sp>
        <p:sp>
          <p:nvSpPr>
            <p:cNvPr id="8" name="Pentagon 4"/>
            <p:cNvSpPr/>
            <p:nvPr/>
          </p:nvSpPr>
          <p:spPr>
            <a:xfrm rot="21600000">
              <a:off x="1347074" y="331770"/>
              <a:ext cx="4146433" cy="7350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16480" tIns="80010" rIns="149352" bIns="80010" numCol="1" spcCol="1270" anchor="ctr" anchorCtr="0">
              <a:noAutofit/>
            </a:bodyPr>
            <a:lstStyle/>
            <a:p>
              <a:pPr lvl="0" algn="ctr" defTabSz="933450">
                <a:lnSpc>
                  <a:spcPct val="90000"/>
                </a:lnSpc>
                <a:spcBef>
                  <a:spcPct val="0"/>
                </a:spcBef>
                <a:spcAft>
                  <a:spcPct val="35000"/>
                </a:spcAft>
              </a:pPr>
              <a:r>
                <a:rPr lang="en-US" sz="2400" b="1" i="1" kern="1200" dirty="0" err="1" smtClean="0">
                  <a:solidFill>
                    <a:schemeClr val="bg1"/>
                  </a:solidFill>
                </a:rPr>
                <a:t>Inpassing</a:t>
              </a:r>
              <a:r>
                <a:rPr lang="en-US" sz="2400" b="1" kern="1200" dirty="0" smtClean="0">
                  <a:solidFill>
                    <a:schemeClr val="bg1"/>
                  </a:solidFill>
                </a:rPr>
                <a:t>/</a:t>
              </a:r>
              <a:r>
                <a:rPr lang="en-US" sz="2400" b="1" kern="1200" dirty="0" err="1" smtClean="0">
                  <a:solidFill>
                    <a:schemeClr val="bg1"/>
                  </a:solidFill>
                </a:rPr>
                <a:t>Penyesuaian</a:t>
              </a:r>
              <a:endParaRPr lang="en-US" sz="2400" b="1" kern="1200" dirty="0">
                <a:solidFill>
                  <a:schemeClr val="bg1"/>
                </a:solidFill>
              </a:endParaRPr>
            </a:p>
          </p:txBody>
        </p:sp>
      </p:grpSp>
      <p:sp>
        <p:nvSpPr>
          <p:cNvPr id="6" name="Oval 5"/>
          <p:cNvSpPr/>
          <p:nvPr/>
        </p:nvSpPr>
        <p:spPr>
          <a:xfrm>
            <a:off x="353574" y="201912"/>
            <a:ext cx="1398002" cy="1398002"/>
          </a:xfrm>
          <a:prstGeom prst="ellipse">
            <a:avLst/>
          </a:prstGeom>
        </p:spPr>
        <p:style>
          <a:lnRef idx="1">
            <a:schemeClr val="accent2"/>
          </a:lnRef>
          <a:fillRef idx="2">
            <a:schemeClr val="accent2"/>
          </a:fillRef>
          <a:effectRef idx="1">
            <a:schemeClr val="accent2"/>
          </a:effectRef>
          <a:fontRef idx="minor">
            <a:schemeClr val="lt1">
              <a:hueOff val="0"/>
              <a:satOff val="0"/>
              <a:lumOff val="0"/>
              <a:alphaOff val="0"/>
            </a:schemeClr>
          </a:fontRef>
        </p:style>
      </p:sp>
      <p:sp>
        <p:nvSpPr>
          <p:cNvPr id="9" name="Striped Right Arrow 8"/>
          <p:cNvSpPr/>
          <p:nvPr/>
        </p:nvSpPr>
        <p:spPr>
          <a:xfrm>
            <a:off x="686677" y="405613"/>
            <a:ext cx="822960" cy="990600"/>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TextBox 10"/>
          <p:cNvSpPr txBox="1"/>
          <p:nvPr/>
        </p:nvSpPr>
        <p:spPr>
          <a:xfrm>
            <a:off x="457200" y="1905000"/>
            <a:ext cx="8382000" cy="4601260"/>
          </a:xfrm>
          <a:prstGeom prst="rect">
            <a:avLst/>
          </a:prstGeom>
          <a:noFill/>
        </p:spPr>
        <p:txBody>
          <a:bodyPr wrap="square" rtlCol="0">
            <a:spAutoFit/>
          </a:bodyPr>
          <a:lstStyle/>
          <a:p>
            <a:pPr>
              <a:spcAft>
                <a:spcPts val="600"/>
              </a:spcAft>
            </a:pPr>
            <a:r>
              <a:rPr lang="en-US" b="1" dirty="0" smtClean="0">
                <a:latin typeface="Tahoma" pitchFamily="34" charset="0"/>
                <a:ea typeface="Tahoma" pitchFamily="34" charset="0"/>
                <a:cs typeface="Tahoma" pitchFamily="34" charset="0"/>
              </a:rPr>
              <a:t>PERSYARATAN UMUM (3)</a:t>
            </a:r>
          </a:p>
          <a:p>
            <a:pPr marL="285750" indent="-285750">
              <a:buBlip>
                <a:blip r:embed="rId2"/>
              </a:buBlip>
            </a:pPr>
            <a:r>
              <a:rPr lang="en-US" b="1" dirty="0" err="1" smtClean="0">
                <a:latin typeface="Tahoma" pitchFamily="34" charset="0"/>
                <a:ea typeface="Tahoma" pitchFamily="34" charset="0"/>
                <a:cs typeface="Tahoma" pitchFamily="34" charset="0"/>
              </a:rPr>
              <a:t>Prestasi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kerja</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bernilai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baik</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dlm</a:t>
            </a:r>
            <a:r>
              <a:rPr lang="en-US" b="1" dirty="0" smtClean="0">
                <a:latin typeface="Tahoma" pitchFamily="34" charset="0"/>
                <a:ea typeface="Tahoma" pitchFamily="34" charset="0"/>
                <a:cs typeface="Tahoma" pitchFamily="34" charset="0"/>
              </a:rPr>
              <a:t> 1 </a:t>
            </a:r>
            <a:r>
              <a:rPr lang="en-US" b="1" dirty="0" err="1" smtClean="0">
                <a:latin typeface="Tahoma" pitchFamily="34" charset="0"/>
                <a:ea typeface="Tahoma" pitchFamily="34" charset="0"/>
                <a:cs typeface="Tahoma" pitchFamily="34" charset="0"/>
              </a:rPr>
              <a:t>tahun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terakhir</a:t>
            </a:r>
            <a:endParaRPr lang="en-US" b="1" dirty="0" smtClean="0">
              <a:latin typeface="Tahoma" pitchFamily="34" charset="0"/>
              <a:ea typeface="Tahoma" pitchFamily="34" charset="0"/>
              <a:cs typeface="Tahoma" pitchFamily="34" charset="0"/>
            </a:endParaRPr>
          </a:p>
          <a:p>
            <a:pPr marL="285750" indent="-285750">
              <a:buBlip>
                <a:blip r:embed="rId2"/>
              </a:buBlip>
            </a:pPr>
            <a:r>
              <a:rPr lang="en-US" b="1" dirty="0" err="1" smtClean="0">
                <a:latin typeface="Tahoma" pitchFamily="34" charset="0"/>
                <a:ea typeface="Tahoma" pitchFamily="34" charset="0"/>
                <a:cs typeface="Tahoma" pitchFamily="34" charset="0"/>
              </a:rPr>
              <a:t>Usia</a:t>
            </a:r>
            <a:r>
              <a:rPr lang="en-US" b="1" dirty="0" smtClean="0">
                <a:latin typeface="Tahoma" pitchFamily="34" charset="0"/>
                <a:ea typeface="Tahoma" pitchFamily="34" charset="0"/>
                <a:cs typeface="Tahoma" pitchFamily="34" charset="0"/>
              </a:rPr>
              <a:t> paling </a:t>
            </a:r>
            <a:r>
              <a:rPr lang="en-US" b="1" dirty="0" err="1" smtClean="0">
                <a:latin typeface="Tahoma" pitchFamily="34" charset="0"/>
                <a:ea typeface="Tahoma" pitchFamily="34" charset="0"/>
                <a:cs typeface="Tahoma" pitchFamily="34" charset="0"/>
              </a:rPr>
              <a:t>tinggi</a:t>
            </a:r>
            <a:endParaRPr lang="en-US" b="1" dirty="0" smtClean="0">
              <a:latin typeface="Tahoma" pitchFamily="34" charset="0"/>
              <a:ea typeface="Tahoma" pitchFamily="34" charset="0"/>
              <a:cs typeface="Tahoma" pitchFamily="34" charset="0"/>
            </a:endParaRPr>
          </a:p>
          <a:p>
            <a:pPr marL="633413" indent="-352425">
              <a:buFont typeface="+mj-lt"/>
              <a:buAutoNum type="arabicParenR"/>
            </a:pPr>
            <a:r>
              <a:rPr lang="en-US" b="1" dirty="0" err="1" smtClean="0">
                <a:latin typeface="Tahoma" pitchFamily="34" charset="0"/>
                <a:ea typeface="Tahoma" pitchFamily="34" charset="0"/>
                <a:cs typeface="Tahoma" pitchFamily="34" charset="0"/>
              </a:rPr>
              <a:t>Bagi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Pustakawan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kategori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Keterampilan</a:t>
            </a:r>
            <a:endParaRPr lang="en-US" b="1" dirty="0" smtClean="0">
              <a:latin typeface="Tahoma" pitchFamily="34" charset="0"/>
              <a:ea typeface="Tahoma" pitchFamily="34" charset="0"/>
              <a:cs typeface="Tahoma" pitchFamily="34" charset="0"/>
            </a:endParaRPr>
          </a:p>
          <a:p>
            <a:pPr marL="633413"/>
            <a:r>
              <a:rPr lang="en-US" b="1" dirty="0" smtClean="0">
                <a:latin typeface="Tahoma" pitchFamily="34" charset="0"/>
                <a:ea typeface="Tahoma" pitchFamily="34" charset="0"/>
                <a:cs typeface="Tahoma" pitchFamily="34" charset="0"/>
              </a:rPr>
              <a:t>3 </a:t>
            </a:r>
            <a:r>
              <a:rPr lang="en-US" b="1" dirty="0" err="1" smtClean="0">
                <a:latin typeface="Tahoma" pitchFamily="34" charset="0"/>
                <a:ea typeface="Tahoma" pitchFamily="34" charset="0"/>
                <a:cs typeface="Tahoma" pitchFamily="34" charset="0"/>
              </a:rPr>
              <a:t>th</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sebelum</a:t>
            </a:r>
            <a:r>
              <a:rPr lang="en-US" b="1" dirty="0" smtClean="0">
                <a:latin typeface="Tahoma" pitchFamily="34" charset="0"/>
                <a:ea typeface="Tahoma" pitchFamily="34" charset="0"/>
                <a:cs typeface="Tahoma" pitchFamily="34" charset="0"/>
              </a:rPr>
              <a:t> BUP </a:t>
            </a:r>
            <a:r>
              <a:rPr lang="en-US" b="1" dirty="0" err="1" smtClean="0">
                <a:latin typeface="Tahoma" pitchFamily="34" charset="0"/>
                <a:ea typeface="Tahoma" pitchFamily="34" charset="0"/>
                <a:cs typeface="Tahoma" pitchFamily="34" charset="0"/>
              </a:rPr>
              <a:t>dlm</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jabatan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terakhir</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bagi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pelaksana</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pangkat</a:t>
            </a:r>
            <a:r>
              <a:rPr lang="en-US" b="1" dirty="0" smtClean="0">
                <a:latin typeface="Tahoma" pitchFamily="34" charset="0"/>
                <a:ea typeface="Tahoma" pitchFamily="34" charset="0"/>
                <a:cs typeface="Tahoma" pitchFamily="34" charset="0"/>
              </a:rPr>
              <a:t>/</a:t>
            </a:r>
            <a:r>
              <a:rPr lang="en-US" b="1" dirty="0" err="1" smtClean="0">
                <a:latin typeface="Tahoma" pitchFamily="34" charset="0"/>
                <a:ea typeface="Tahoma" pitchFamily="34" charset="0"/>
                <a:cs typeface="Tahoma" pitchFamily="34" charset="0"/>
              </a:rPr>
              <a:t>Gol</a:t>
            </a:r>
            <a:r>
              <a:rPr lang="en-US" b="1" dirty="0" smtClean="0">
                <a:latin typeface="Tahoma" pitchFamily="34" charset="0"/>
                <a:ea typeface="Tahoma" pitchFamily="34" charset="0"/>
                <a:cs typeface="Tahoma" pitchFamily="34" charset="0"/>
              </a:rPr>
              <a:t>  min. </a:t>
            </a:r>
            <a:r>
              <a:rPr lang="en-US" b="1" dirty="0" err="1" smtClean="0">
                <a:latin typeface="Tahoma" pitchFamily="34" charset="0"/>
                <a:ea typeface="Tahoma" pitchFamily="34" charset="0"/>
                <a:cs typeface="Tahoma" pitchFamily="34" charset="0"/>
              </a:rPr>
              <a:t>Pengatur</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Muda</a:t>
            </a:r>
            <a:r>
              <a:rPr lang="en-US" b="1" dirty="0" smtClean="0">
                <a:latin typeface="Tahoma" pitchFamily="34" charset="0"/>
                <a:ea typeface="Tahoma" pitchFamily="34" charset="0"/>
                <a:cs typeface="Tahoma" pitchFamily="34" charset="0"/>
              </a:rPr>
              <a:t> Tk. I (II/b)</a:t>
            </a:r>
          </a:p>
          <a:p>
            <a:pPr marL="633413" indent="-352425">
              <a:buFont typeface="+mj-lt"/>
              <a:buAutoNum type="arabicParenR"/>
            </a:pPr>
            <a:r>
              <a:rPr lang="en-US" b="1" dirty="0" err="1">
                <a:latin typeface="Tahoma" pitchFamily="34" charset="0"/>
                <a:ea typeface="Tahoma" pitchFamily="34" charset="0"/>
                <a:cs typeface="Tahoma" pitchFamily="34" charset="0"/>
              </a:rPr>
              <a:t>Bagi</a:t>
            </a:r>
            <a:r>
              <a:rPr lang="en-US" b="1" dirty="0">
                <a:latin typeface="Tahoma" pitchFamily="34" charset="0"/>
                <a:ea typeface="Tahoma" pitchFamily="34" charset="0"/>
                <a:cs typeface="Tahoma" pitchFamily="34" charset="0"/>
              </a:rPr>
              <a:t> </a:t>
            </a:r>
            <a:r>
              <a:rPr lang="en-US" b="1" dirty="0" err="1">
                <a:latin typeface="Tahoma" pitchFamily="34" charset="0"/>
                <a:ea typeface="Tahoma" pitchFamily="34" charset="0"/>
                <a:cs typeface="Tahoma" pitchFamily="34" charset="0"/>
              </a:rPr>
              <a:t>Pustakawan</a:t>
            </a:r>
            <a:r>
              <a:rPr lang="en-US" b="1" dirty="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kategori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Keahlian</a:t>
            </a:r>
            <a:endParaRPr lang="en-US" b="1" dirty="0" smtClean="0">
              <a:latin typeface="Tahoma" pitchFamily="34" charset="0"/>
              <a:ea typeface="Tahoma" pitchFamily="34" charset="0"/>
              <a:cs typeface="Tahoma" pitchFamily="34" charset="0"/>
            </a:endParaRPr>
          </a:p>
          <a:p>
            <a:pPr marL="977900" indent="-342900">
              <a:buFont typeface="+mj-lt"/>
              <a:buAutoNum type="alphaLcPeriod"/>
            </a:pPr>
            <a:r>
              <a:rPr lang="en-US" b="1" dirty="0" smtClean="0">
                <a:latin typeface="Tahoma" pitchFamily="34" charset="0"/>
                <a:ea typeface="Tahoma" pitchFamily="34" charset="0"/>
                <a:cs typeface="Tahoma" pitchFamily="34" charset="0"/>
              </a:rPr>
              <a:t>3 </a:t>
            </a:r>
            <a:r>
              <a:rPr lang="en-US" b="1" dirty="0" err="1" smtClean="0">
                <a:latin typeface="Tahoma" pitchFamily="34" charset="0"/>
                <a:ea typeface="Tahoma" pitchFamily="34" charset="0"/>
                <a:cs typeface="Tahoma" pitchFamily="34" charset="0"/>
              </a:rPr>
              <a:t>th</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sebelum</a:t>
            </a:r>
            <a:r>
              <a:rPr lang="en-US" b="1" dirty="0" smtClean="0">
                <a:latin typeface="Tahoma" pitchFamily="34" charset="0"/>
                <a:ea typeface="Tahoma" pitchFamily="34" charset="0"/>
                <a:cs typeface="Tahoma" pitchFamily="34" charset="0"/>
              </a:rPr>
              <a:t> BUP </a:t>
            </a:r>
            <a:r>
              <a:rPr lang="en-US" b="1" dirty="0" err="1" smtClean="0">
                <a:latin typeface="Tahoma" pitchFamily="34" charset="0"/>
                <a:ea typeface="Tahoma" pitchFamily="34" charset="0"/>
                <a:cs typeface="Tahoma" pitchFamily="34" charset="0"/>
              </a:rPr>
              <a:t>dlm</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jabatan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terakhir</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bagi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Pelaksana</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pangkat</a:t>
            </a:r>
            <a:r>
              <a:rPr lang="en-US" b="1" dirty="0" smtClean="0">
                <a:latin typeface="Tahoma" pitchFamily="34" charset="0"/>
                <a:ea typeface="Tahoma" pitchFamily="34" charset="0"/>
                <a:cs typeface="Tahoma" pitchFamily="34" charset="0"/>
              </a:rPr>
              <a:t>/</a:t>
            </a:r>
            <a:r>
              <a:rPr lang="en-US" b="1" dirty="0" err="1" smtClean="0">
                <a:latin typeface="Tahoma" pitchFamily="34" charset="0"/>
                <a:ea typeface="Tahoma" pitchFamily="34" charset="0"/>
                <a:cs typeface="Tahoma" pitchFamily="34" charset="0"/>
              </a:rPr>
              <a:t>Gol</a:t>
            </a:r>
            <a:r>
              <a:rPr lang="en-US" b="1" dirty="0" smtClean="0">
                <a:latin typeface="Tahoma" pitchFamily="34" charset="0"/>
                <a:ea typeface="Tahoma" pitchFamily="34" charset="0"/>
                <a:cs typeface="Tahoma" pitchFamily="34" charset="0"/>
              </a:rPr>
              <a:t>. Min. </a:t>
            </a:r>
            <a:r>
              <a:rPr lang="en-US" b="1" dirty="0" err="1" smtClean="0">
                <a:latin typeface="Tahoma" pitchFamily="34" charset="0"/>
                <a:ea typeface="Tahoma" pitchFamily="34" charset="0"/>
                <a:cs typeface="Tahoma" pitchFamily="34" charset="0"/>
              </a:rPr>
              <a:t>Penata</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Muda</a:t>
            </a:r>
            <a:r>
              <a:rPr lang="en-US" b="1" dirty="0" smtClean="0">
                <a:latin typeface="Tahoma" pitchFamily="34" charset="0"/>
                <a:ea typeface="Tahoma" pitchFamily="34" charset="0"/>
                <a:cs typeface="Tahoma" pitchFamily="34" charset="0"/>
              </a:rPr>
              <a:t> (III/a)</a:t>
            </a:r>
          </a:p>
          <a:p>
            <a:pPr marL="977900" indent="-342900">
              <a:buFont typeface="+mj-lt"/>
              <a:buAutoNum type="alphaLcPeriod"/>
            </a:pPr>
            <a:r>
              <a:rPr lang="en-US" b="1" dirty="0" smtClean="0">
                <a:latin typeface="Tahoma" pitchFamily="34" charset="0"/>
                <a:ea typeface="Tahoma" pitchFamily="34" charset="0"/>
                <a:cs typeface="Tahoma" pitchFamily="34" charset="0"/>
              </a:rPr>
              <a:t>2 </a:t>
            </a:r>
            <a:r>
              <a:rPr lang="en-US" b="1" dirty="0" err="1" smtClean="0">
                <a:latin typeface="Tahoma" pitchFamily="34" charset="0"/>
                <a:ea typeface="Tahoma" pitchFamily="34" charset="0"/>
                <a:cs typeface="Tahoma" pitchFamily="34" charset="0"/>
              </a:rPr>
              <a:t>th</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sebelum</a:t>
            </a:r>
            <a:r>
              <a:rPr lang="en-US" b="1" dirty="0" smtClean="0">
                <a:latin typeface="Tahoma" pitchFamily="34" charset="0"/>
                <a:ea typeface="Tahoma" pitchFamily="34" charset="0"/>
                <a:cs typeface="Tahoma" pitchFamily="34" charset="0"/>
              </a:rPr>
              <a:t> BUP </a:t>
            </a:r>
            <a:r>
              <a:rPr lang="en-US" b="1" dirty="0" err="1" smtClean="0">
                <a:latin typeface="Tahoma" pitchFamily="34" charset="0"/>
                <a:ea typeface="Tahoma" pitchFamily="34" charset="0"/>
                <a:cs typeface="Tahoma" pitchFamily="34" charset="0"/>
              </a:rPr>
              <a:t>dlm</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jabatan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terakhir</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bagi</a:t>
            </a:r>
            <a:r>
              <a:rPr lang="en-US" b="1" dirty="0" smtClean="0">
                <a:latin typeface="Tahoma" pitchFamily="34" charset="0"/>
                <a:ea typeface="Tahoma" pitchFamily="34" charset="0"/>
                <a:cs typeface="Tahoma" pitchFamily="34" charset="0"/>
              </a:rPr>
              <a:t> Administrator dg </a:t>
            </a:r>
            <a:r>
              <a:rPr lang="en-US" b="1" dirty="0" err="1" smtClean="0">
                <a:latin typeface="Tahoma" pitchFamily="34" charset="0"/>
                <a:ea typeface="Tahoma" pitchFamily="34" charset="0"/>
                <a:cs typeface="Tahoma" pitchFamily="34" charset="0"/>
              </a:rPr>
              <a:t>Pangkat</a:t>
            </a:r>
            <a:r>
              <a:rPr lang="en-US" b="1" dirty="0" smtClean="0">
                <a:latin typeface="Tahoma" pitchFamily="34" charset="0"/>
                <a:ea typeface="Tahoma" pitchFamily="34" charset="0"/>
                <a:cs typeface="Tahoma" pitchFamily="34" charset="0"/>
              </a:rPr>
              <a:t>/</a:t>
            </a:r>
            <a:r>
              <a:rPr lang="en-US" b="1" dirty="0" err="1" smtClean="0">
                <a:latin typeface="Tahoma" pitchFamily="34" charset="0"/>
                <a:ea typeface="Tahoma" pitchFamily="34" charset="0"/>
                <a:cs typeface="Tahoma" pitchFamily="34" charset="0"/>
              </a:rPr>
              <a:t>Gol</a:t>
            </a:r>
            <a:r>
              <a:rPr lang="en-US" b="1" dirty="0" smtClean="0">
                <a:latin typeface="Tahoma" pitchFamily="34" charset="0"/>
                <a:ea typeface="Tahoma" pitchFamily="34" charset="0"/>
                <a:cs typeface="Tahoma" pitchFamily="34" charset="0"/>
              </a:rPr>
              <a:t>. Min. </a:t>
            </a:r>
            <a:r>
              <a:rPr lang="en-US" b="1" dirty="0" err="1" smtClean="0">
                <a:latin typeface="Tahoma" pitchFamily="34" charset="0"/>
                <a:ea typeface="Tahoma" pitchFamily="34" charset="0"/>
                <a:cs typeface="Tahoma" pitchFamily="34" charset="0"/>
              </a:rPr>
              <a:t>Penata</a:t>
            </a:r>
            <a:r>
              <a:rPr lang="en-US" b="1" dirty="0" smtClean="0">
                <a:latin typeface="Tahoma" pitchFamily="34" charset="0"/>
                <a:ea typeface="Tahoma" pitchFamily="34" charset="0"/>
                <a:cs typeface="Tahoma" pitchFamily="34" charset="0"/>
              </a:rPr>
              <a:t> Tk. I (III/d) </a:t>
            </a:r>
            <a:r>
              <a:rPr lang="en-US" b="1" dirty="0" err="1" smtClean="0">
                <a:latin typeface="Tahoma" pitchFamily="34" charset="0"/>
                <a:ea typeface="Tahoma" pitchFamily="34" charset="0"/>
                <a:cs typeface="Tahoma" pitchFamily="34" charset="0"/>
              </a:rPr>
              <a:t>dan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Pengawas</a:t>
            </a:r>
            <a:r>
              <a:rPr lang="en-US" b="1" dirty="0" smtClean="0">
                <a:latin typeface="Tahoma" pitchFamily="34" charset="0"/>
                <a:ea typeface="Tahoma" pitchFamily="34" charset="0"/>
                <a:cs typeface="Tahoma" pitchFamily="34" charset="0"/>
              </a:rPr>
              <a:t> </a:t>
            </a:r>
            <a:r>
              <a:rPr lang="en-US" b="1" dirty="0">
                <a:latin typeface="Tahoma" pitchFamily="34" charset="0"/>
                <a:ea typeface="Tahoma" pitchFamily="34" charset="0"/>
                <a:cs typeface="Tahoma" pitchFamily="34" charset="0"/>
              </a:rPr>
              <a:t>dg </a:t>
            </a:r>
            <a:r>
              <a:rPr lang="en-US" b="1" dirty="0" err="1">
                <a:latin typeface="Tahoma" pitchFamily="34" charset="0"/>
                <a:ea typeface="Tahoma" pitchFamily="34" charset="0"/>
                <a:cs typeface="Tahoma" pitchFamily="34" charset="0"/>
              </a:rPr>
              <a:t>Pangkat</a:t>
            </a:r>
            <a:r>
              <a:rPr lang="en-US" b="1" dirty="0">
                <a:latin typeface="Tahoma" pitchFamily="34" charset="0"/>
                <a:ea typeface="Tahoma" pitchFamily="34" charset="0"/>
                <a:cs typeface="Tahoma" pitchFamily="34" charset="0"/>
              </a:rPr>
              <a:t>/</a:t>
            </a:r>
            <a:r>
              <a:rPr lang="en-US" b="1" dirty="0" err="1">
                <a:latin typeface="Tahoma" pitchFamily="34" charset="0"/>
                <a:ea typeface="Tahoma" pitchFamily="34" charset="0"/>
                <a:cs typeface="Tahoma" pitchFamily="34" charset="0"/>
              </a:rPr>
              <a:t>Gol</a:t>
            </a:r>
            <a:r>
              <a:rPr lang="en-US" b="1" dirty="0">
                <a:latin typeface="Tahoma" pitchFamily="34" charset="0"/>
                <a:ea typeface="Tahoma" pitchFamily="34" charset="0"/>
                <a:cs typeface="Tahoma" pitchFamily="34" charset="0"/>
              </a:rPr>
              <a:t>. Min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Penata</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Muda</a:t>
            </a:r>
            <a:r>
              <a:rPr lang="en-US" b="1" dirty="0" smtClean="0">
                <a:latin typeface="Tahoma" pitchFamily="34" charset="0"/>
                <a:ea typeface="Tahoma" pitchFamily="34" charset="0"/>
                <a:cs typeface="Tahoma" pitchFamily="34" charset="0"/>
              </a:rPr>
              <a:t> Tk. I (III/b)</a:t>
            </a:r>
          </a:p>
          <a:p>
            <a:pPr marL="977900" indent="-342900">
              <a:buFont typeface="+mj-lt"/>
              <a:buAutoNum type="alphaLcPeriod"/>
            </a:pPr>
            <a:r>
              <a:rPr lang="en-US" b="1" dirty="0" smtClean="0">
                <a:latin typeface="Tahoma" pitchFamily="34" charset="0"/>
                <a:ea typeface="Tahoma" pitchFamily="34" charset="0"/>
                <a:cs typeface="Tahoma" pitchFamily="34" charset="0"/>
              </a:rPr>
              <a:t>1 </a:t>
            </a:r>
            <a:r>
              <a:rPr lang="en-US" b="1" dirty="0" err="1" smtClean="0">
                <a:latin typeface="Tahoma" pitchFamily="34" charset="0"/>
                <a:ea typeface="Tahoma" pitchFamily="34" charset="0"/>
                <a:cs typeface="Tahoma" pitchFamily="34" charset="0"/>
              </a:rPr>
              <a:t>th</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sebelum</a:t>
            </a:r>
            <a:r>
              <a:rPr lang="en-US" b="1" dirty="0" smtClean="0">
                <a:latin typeface="Tahoma" pitchFamily="34" charset="0"/>
                <a:ea typeface="Tahoma" pitchFamily="34" charset="0"/>
                <a:cs typeface="Tahoma" pitchFamily="34" charset="0"/>
              </a:rPr>
              <a:t> BUP </a:t>
            </a:r>
            <a:r>
              <a:rPr lang="en-US" b="1" dirty="0" err="1" smtClean="0">
                <a:latin typeface="Tahoma" pitchFamily="34" charset="0"/>
                <a:ea typeface="Tahoma" pitchFamily="34" charset="0"/>
                <a:cs typeface="Tahoma" pitchFamily="34" charset="0"/>
              </a:rPr>
              <a:t>bagi</a:t>
            </a:r>
            <a:r>
              <a:rPr lang="en-US" b="1" dirty="0">
                <a:latin typeface="Tahoma" pitchFamily="34" charset="0"/>
                <a:ea typeface="Tahoma" pitchFamily="34" charset="0"/>
                <a:cs typeface="Tahoma" pitchFamily="34" charset="0"/>
              </a:rPr>
              <a:t> Administrator dg </a:t>
            </a:r>
            <a:r>
              <a:rPr lang="en-US" b="1" dirty="0" err="1">
                <a:latin typeface="Tahoma" pitchFamily="34" charset="0"/>
                <a:ea typeface="Tahoma" pitchFamily="34" charset="0"/>
                <a:cs typeface="Tahoma" pitchFamily="34" charset="0"/>
              </a:rPr>
              <a:t>Pangkat</a:t>
            </a:r>
            <a:r>
              <a:rPr lang="en-US" b="1" dirty="0">
                <a:latin typeface="Tahoma" pitchFamily="34" charset="0"/>
                <a:ea typeface="Tahoma" pitchFamily="34" charset="0"/>
                <a:cs typeface="Tahoma" pitchFamily="34" charset="0"/>
              </a:rPr>
              <a:t>/</a:t>
            </a:r>
            <a:r>
              <a:rPr lang="en-US" b="1" dirty="0" err="1">
                <a:latin typeface="Tahoma" pitchFamily="34" charset="0"/>
                <a:ea typeface="Tahoma" pitchFamily="34" charset="0"/>
                <a:cs typeface="Tahoma" pitchFamily="34" charset="0"/>
              </a:rPr>
              <a:t>Gol</a:t>
            </a:r>
            <a:r>
              <a:rPr lang="en-US" b="1" dirty="0">
                <a:latin typeface="Tahoma" pitchFamily="34" charset="0"/>
                <a:ea typeface="Tahoma" pitchFamily="34" charset="0"/>
                <a:cs typeface="Tahoma" pitchFamily="34" charset="0"/>
              </a:rPr>
              <a:t>. Min. </a:t>
            </a:r>
            <a:r>
              <a:rPr lang="en-US" b="1" dirty="0" smtClean="0">
                <a:latin typeface="Tahoma" pitchFamily="34" charset="0"/>
                <a:ea typeface="Tahoma" pitchFamily="34" charset="0"/>
                <a:cs typeface="Tahoma" pitchFamily="34" charset="0"/>
              </a:rPr>
              <a:t>Pembina (IV/a) </a:t>
            </a:r>
            <a:r>
              <a:rPr lang="en-US" b="1" dirty="0" err="1" smtClean="0">
                <a:latin typeface="Tahoma" pitchFamily="34" charset="0"/>
                <a:ea typeface="Tahoma" pitchFamily="34" charset="0"/>
                <a:cs typeface="Tahoma" pitchFamily="34" charset="0"/>
              </a:rPr>
              <a:t>yg</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akan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menduduki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Jafung</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Ahli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Madya</a:t>
            </a:r>
            <a:endParaRPr lang="en-US" b="1" dirty="0" smtClean="0">
              <a:latin typeface="Tahoma" pitchFamily="34" charset="0"/>
              <a:ea typeface="Tahoma" pitchFamily="34" charset="0"/>
              <a:cs typeface="Tahoma" pitchFamily="34" charset="0"/>
            </a:endParaRPr>
          </a:p>
          <a:p>
            <a:pPr marL="977900" indent="-342900">
              <a:buFont typeface="+mj-lt"/>
              <a:buAutoNum type="alphaLcPeriod"/>
            </a:pPr>
            <a:r>
              <a:rPr lang="en-US" b="1" dirty="0" smtClean="0">
                <a:latin typeface="Tahoma" pitchFamily="34" charset="0"/>
                <a:ea typeface="Tahoma" pitchFamily="34" charset="0"/>
                <a:cs typeface="Tahoma" pitchFamily="34" charset="0"/>
              </a:rPr>
              <a:t>1 </a:t>
            </a:r>
            <a:r>
              <a:rPr lang="en-US" b="1" dirty="0" err="1" smtClean="0">
                <a:latin typeface="Tahoma" pitchFamily="34" charset="0"/>
                <a:ea typeface="Tahoma" pitchFamily="34" charset="0"/>
                <a:cs typeface="Tahoma" pitchFamily="34" charset="0"/>
              </a:rPr>
              <a:t>th</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sebelum</a:t>
            </a:r>
            <a:r>
              <a:rPr lang="en-US" b="1" dirty="0" smtClean="0">
                <a:latin typeface="Tahoma" pitchFamily="34" charset="0"/>
                <a:ea typeface="Tahoma" pitchFamily="34" charset="0"/>
                <a:cs typeface="Tahoma" pitchFamily="34" charset="0"/>
              </a:rPr>
              <a:t> BUP </a:t>
            </a:r>
            <a:r>
              <a:rPr lang="en-US" b="1" dirty="0" err="1" smtClean="0">
                <a:latin typeface="Tahoma" pitchFamily="34" charset="0"/>
                <a:ea typeface="Tahoma" pitchFamily="34" charset="0"/>
                <a:cs typeface="Tahoma" pitchFamily="34" charset="0"/>
              </a:rPr>
              <a:t>dlm</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jabatan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terakhir</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bagi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Pejabat</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Pimpinan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Tinggi</a:t>
            </a:r>
            <a:r>
              <a:rPr lang="en-US" b="1" dirty="0">
                <a:latin typeface="Tahoma" pitchFamily="34" charset="0"/>
                <a:ea typeface="Tahoma" pitchFamily="34" charset="0"/>
                <a:cs typeface="Tahoma" pitchFamily="34" charset="0"/>
              </a:rPr>
              <a:t> dg </a:t>
            </a:r>
            <a:r>
              <a:rPr lang="en-US" b="1" dirty="0" err="1">
                <a:latin typeface="Tahoma" pitchFamily="34" charset="0"/>
                <a:ea typeface="Tahoma" pitchFamily="34" charset="0"/>
                <a:cs typeface="Tahoma" pitchFamily="34" charset="0"/>
              </a:rPr>
              <a:t>Pangkat</a:t>
            </a:r>
            <a:r>
              <a:rPr lang="en-US" b="1" dirty="0">
                <a:latin typeface="Tahoma" pitchFamily="34" charset="0"/>
                <a:ea typeface="Tahoma" pitchFamily="34" charset="0"/>
                <a:cs typeface="Tahoma" pitchFamily="34" charset="0"/>
              </a:rPr>
              <a:t>/</a:t>
            </a:r>
            <a:r>
              <a:rPr lang="en-US" b="1" dirty="0" err="1">
                <a:latin typeface="Tahoma" pitchFamily="34" charset="0"/>
                <a:ea typeface="Tahoma" pitchFamily="34" charset="0"/>
                <a:cs typeface="Tahoma" pitchFamily="34" charset="0"/>
              </a:rPr>
              <a:t>Gol</a:t>
            </a:r>
            <a:r>
              <a:rPr lang="en-US" b="1" dirty="0">
                <a:latin typeface="Tahoma" pitchFamily="34" charset="0"/>
                <a:ea typeface="Tahoma" pitchFamily="34" charset="0"/>
                <a:cs typeface="Tahoma" pitchFamily="34" charset="0"/>
              </a:rPr>
              <a:t>. Min. </a:t>
            </a:r>
            <a:r>
              <a:rPr lang="en-US" b="1" dirty="0" smtClean="0">
                <a:latin typeface="Tahoma" pitchFamily="34" charset="0"/>
                <a:ea typeface="Tahoma" pitchFamily="34" charset="0"/>
                <a:cs typeface="Tahoma" pitchFamily="34" charset="0"/>
              </a:rPr>
              <a:t>Pembina Tk. I (IV/c)</a:t>
            </a:r>
          </a:p>
        </p:txBody>
      </p:sp>
    </p:spTree>
    <p:extLst>
      <p:ext uri="{BB962C8B-B14F-4D97-AF65-F5344CB8AC3E}">
        <p14:creationId xmlns:p14="http://schemas.microsoft.com/office/powerpoint/2010/main" xmlns="" val="2573968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arn(inVertical)">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5A4AB32-B05E-4D5F-B94D-86F9B6B03573}" type="slidenum">
              <a:rPr lang="en-US" smtClean="0"/>
              <a:pPr/>
              <a:t>22</a:t>
            </a:fld>
            <a:endParaRPr lang="en-US"/>
          </a:p>
        </p:txBody>
      </p:sp>
      <p:grpSp>
        <p:nvGrpSpPr>
          <p:cNvPr id="5" name="Group 4"/>
          <p:cNvGrpSpPr/>
          <p:nvPr/>
        </p:nvGrpSpPr>
        <p:grpSpPr>
          <a:xfrm>
            <a:off x="914400" y="533400"/>
            <a:ext cx="4876800" cy="735027"/>
            <a:chOff x="1163317" y="331770"/>
            <a:chExt cx="4330190" cy="735027"/>
          </a:xfrm>
        </p:grpSpPr>
        <p:sp>
          <p:nvSpPr>
            <p:cNvPr id="7" name="Pentagon 6"/>
            <p:cNvSpPr/>
            <p:nvPr/>
          </p:nvSpPr>
          <p:spPr>
            <a:xfrm rot="10800000">
              <a:off x="1163317" y="331770"/>
              <a:ext cx="4330190" cy="735027"/>
            </a:xfrm>
            <a:prstGeom prst="homePlate">
              <a:avLst/>
            </a:prstGeom>
          </p:spPr>
          <p:style>
            <a:lnRef idx="2">
              <a:schemeClr val="accent2">
                <a:shade val="50000"/>
              </a:schemeClr>
            </a:lnRef>
            <a:fillRef idx="1">
              <a:schemeClr val="accent2"/>
            </a:fillRef>
            <a:effectRef idx="0">
              <a:schemeClr val="accent2"/>
            </a:effectRef>
            <a:fontRef idx="minor">
              <a:schemeClr val="lt1"/>
            </a:fontRef>
          </p:style>
        </p:sp>
        <p:sp>
          <p:nvSpPr>
            <p:cNvPr id="8" name="Pentagon 4"/>
            <p:cNvSpPr/>
            <p:nvPr/>
          </p:nvSpPr>
          <p:spPr>
            <a:xfrm rot="21600000">
              <a:off x="1347074" y="331770"/>
              <a:ext cx="4146433" cy="7350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16480" tIns="80010" rIns="149352" bIns="80010" numCol="1" spcCol="1270" anchor="ctr" anchorCtr="0">
              <a:noAutofit/>
            </a:bodyPr>
            <a:lstStyle/>
            <a:p>
              <a:pPr lvl="0" algn="ctr" defTabSz="933450">
                <a:lnSpc>
                  <a:spcPct val="90000"/>
                </a:lnSpc>
                <a:spcBef>
                  <a:spcPct val="0"/>
                </a:spcBef>
                <a:spcAft>
                  <a:spcPct val="35000"/>
                </a:spcAft>
              </a:pPr>
              <a:r>
                <a:rPr lang="en-US" sz="2400" b="1" i="1" kern="1200" dirty="0" err="1" smtClean="0">
                  <a:solidFill>
                    <a:schemeClr val="bg1"/>
                  </a:solidFill>
                </a:rPr>
                <a:t>Inpassing</a:t>
              </a:r>
              <a:r>
                <a:rPr lang="en-US" sz="2400" b="1" kern="1200" dirty="0" smtClean="0">
                  <a:solidFill>
                    <a:schemeClr val="bg1"/>
                  </a:solidFill>
                </a:rPr>
                <a:t>/</a:t>
              </a:r>
              <a:r>
                <a:rPr lang="en-US" sz="2400" b="1" kern="1200" dirty="0" err="1" smtClean="0">
                  <a:solidFill>
                    <a:schemeClr val="bg1"/>
                  </a:solidFill>
                </a:rPr>
                <a:t>Penyesuaian</a:t>
              </a:r>
              <a:endParaRPr lang="en-US" sz="2400" b="1" kern="1200" dirty="0">
                <a:solidFill>
                  <a:schemeClr val="bg1"/>
                </a:solidFill>
              </a:endParaRPr>
            </a:p>
          </p:txBody>
        </p:sp>
      </p:grpSp>
      <p:sp>
        <p:nvSpPr>
          <p:cNvPr id="6" name="Oval 5"/>
          <p:cNvSpPr/>
          <p:nvPr/>
        </p:nvSpPr>
        <p:spPr>
          <a:xfrm>
            <a:off x="353574" y="201912"/>
            <a:ext cx="1398002" cy="1398002"/>
          </a:xfrm>
          <a:prstGeom prst="ellipse">
            <a:avLst/>
          </a:prstGeom>
        </p:spPr>
        <p:style>
          <a:lnRef idx="1">
            <a:schemeClr val="accent2"/>
          </a:lnRef>
          <a:fillRef idx="2">
            <a:schemeClr val="accent2"/>
          </a:fillRef>
          <a:effectRef idx="1">
            <a:schemeClr val="accent2"/>
          </a:effectRef>
          <a:fontRef idx="minor">
            <a:schemeClr val="lt1">
              <a:hueOff val="0"/>
              <a:satOff val="0"/>
              <a:lumOff val="0"/>
              <a:alphaOff val="0"/>
            </a:schemeClr>
          </a:fontRef>
        </p:style>
      </p:sp>
      <p:sp>
        <p:nvSpPr>
          <p:cNvPr id="9" name="Striped Right Arrow 8"/>
          <p:cNvSpPr/>
          <p:nvPr/>
        </p:nvSpPr>
        <p:spPr>
          <a:xfrm>
            <a:off x="686677" y="405613"/>
            <a:ext cx="822960" cy="990600"/>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TextBox 10"/>
          <p:cNvSpPr txBox="1"/>
          <p:nvPr/>
        </p:nvSpPr>
        <p:spPr>
          <a:xfrm>
            <a:off x="914400" y="1752600"/>
            <a:ext cx="7620000" cy="4524315"/>
          </a:xfrm>
          <a:prstGeom prst="rect">
            <a:avLst/>
          </a:prstGeom>
          <a:noFill/>
        </p:spPr>
        <p:txBody>
          <a:bodyPr wrap="square" rtlCol="0">
            <a:spAutoFit/>
          </a:bodyPr>
          <a:lstStyle/>
          <a:p>
            <a:pPr>
              <a:lnSpc>
                <a:spcPct val="200000"/>
              </a:lnSpc>
            </a:pPr>
            <a:r>
              <a:rPr lang="en-US" b="1" u="sng" dirty="0" smtClean="0">
                <a:latin typeface="Tahoma" pitchFamily="34" charset="0"/>
                <a:ea typeface="Tahoma" pitchFamily="34" charset="0"/>
                <a:cs typeface="Tahoma" pitchFamily="34" charset="0"/>
              </a:rPr>
              <a:t>PERSYARATAN ADMINISTRASI</a:t>
            </a:r>
          </a:p>
          <a:p>
            <a:pPr marL="342900" indent="-342900">
              <a:buFont typeface="+mj-lt"/>
              <a:buAutoNum type="arabicPeriod"/>
            </a:pPr>
            <a:r>
              <a:rPr lang="en-US" b="1" dirty="0" err="1" smtClean="0">
                <a:latin typeface="Tahoma" pitchFamily="34" charset="0"/>
                <a:ea typeface="Tahoma" pitchFamily="34" charset="0"/>
                <a:cs typeface="Tahoma" pitchFamily="34" charset="0"/>
              </a:rPr>
              <a:t>Fotocopy</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sah</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ijazah</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terakhir</a:t>
            </a:r>
            <a:endParaRPr lang="en-US" b="1" dirty="0" smtClean="0">
              <a:latin typeface="Tahoma" pitchFamily="34" charset="0"/>
              <a:ea typeface="Tahoma" pitchFamily="34" charset="0"/>
              <a:cs typeface="Tahoma" pitchFamily="34" charset="0"/>
            </a:endParaRPr>
          </a:p>
          <a:p>
            <a:pPr marL="342900" indent="-342900">
              <a:buFont typeface="+mj-lt"/>
              <a:buAutoNum type="arabicPeriod"/>
            </a:pPr>
            <a:r>
              <a:rPr lang="en-US" b="1" dirty="0" err="1" smtClean="0">
                <a:latin typeface="Tahoma" pitchFamily="34" charset="0"/>
                <a:ea typeface="Tahoma" pitchFamily="34" charset="0"/>
                <a:cs typeface="Tahoma" pitchFamily="34" charset="0"/>
              </a:rPr>
              <a:t>Fotocopy</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sah</a:t>
            </a:r>
            <a:r>
              <a:rPr lang="en-US" b="1" dirty="0" smtClean="0">
                <a:latin typeface="Tahoma" pitchFamily="34" charset="0"/>
                <a:ea typeface="Tahoma" pitchFamily="34" charset="0"/>
                <a:cs typeface="Tahoma" pitchFamily="34" charset="0"/>
              </a:rPr>
              <a:t> SK </a:t>
            </a:r>
            <a:r>
              <a:rPr lang="en-US" b="1" dirty="0" err="1" smtClean="0">
                <a:latin typeface="Tahoma" pitchFamily="34" charset="0"/>
                <a:ea typeface="Tahoma" pitchFamily="34" charset="0"/>
                <a:cs typeface="Tahoma" pitchFamily="34" charset="0"/>
              </a:rPr>
              <a:t>pengangkatan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dlm</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jabatan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terakhir</a:t>
            </a:r>
            <a:endParaRPr lang="en-US" b="1" dirty="0" smtClean="0">
              <a:latin typeface="Tahoma" pitchFamily="34" charset="0"/>
              <a:ea typeface="Tahoma" pitchFamily="34" charset="0"/>
              <a:cs typeface="Tahoma" pitchFamily="34" charset="0"/>
            </a:endParaRPr>
          </a:p>
          <a:p>
            <a:pPr marL="342900" indent="-342900">
              <a:buFont typeface="+mj-lt"/>
              <a:buAutoNum type="arabicPeriod"/>
            </a:pPr>
            <a:r>
              <a:rPr lang="en-US" b="1" dirty="0" err="1">
                <a:latin typeface="Tahoma" pitchFamily="34" charset="0"/>
                <a:ea typeface="Tahoma" pitchFamily="34" charset="0"/>
                <a:cs typeface="Tahoma" pitchFamily="34" charset="0"/>
              </a:rPr>
              <a:t>Fotocopy</a:t>
            </a:r>
            <a:r>
              <a:rPr lang="en-US" b="1" dirty="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sah</a:t>
            </a:r>
            <a:r>
              <a:rPr lang="en-US" b="1" dirty="0" smtClean="0">
                <a:latin typeface="Tahoma" pitchFamily="34" charset="0"/>
                <a:ea typeface="Tahoma" pitchFamily="34" charset="0"/>
                <a:cs typeface="Tahoma" pitchFamily="34" charset="0"/>
              </a:rPr>
              <a:t> SK </a:t>
            </a:r>
            <a:r>
              <a:rPr lang="en-US" b="1" dirty="0" err="1" smtClean="0">
                <a:latin typeface="Tahoma" pitchFamily="34" charset="0"/>
                <a:ea typeface="Tahoma" pitchFamily="34" charset="0"/>
                <a:cs typeface="Tahoma" pitchFamily="34" charset="0"/>
              </a:rPr>
              <a:t>pembebasan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sementara</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bagi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Pustakawan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yg</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dibebaskan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sementara</a:t>
            </a:r>
            <a:endParaRPr lang="en-US" b="1" dirty="0" smtClean="0">
              <a:latin typeface="Tahoma" pitchFamily="34" charset="0"/>
              <a:ea typeface="Tahoma" pitchFamily="34" charset="0"/>
              <a:cs typeface="Tahoma" pitchFamily="34" charset="0"/>
            </a:endParaRPr>
          </a:p>
          <a:p>
            <a:pPr marL="342900" indent="-342900">
              <a:buFont typeface="+mj-lt"/>
              <a:buAutoNum type="arabicPeriod"/>
            </a:pPr>
            <a:r>
              <a:rPr lang="en-US" b="1" dirty="0" err="1" smtClean="0">
                <a:latin typeface="Tahoma" pitchFamily="34" charset="0"/>
                <a:ea typeface="Tahoma" pitchFamily="34" charset="0"/>
                <a:cs typeface="Tahoma" pitchFamily="34" charset="0"/>
              </a:rPr>
              <a:t>Fotocopy</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Kartu</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Pegawai</a:t>
            </a:r>
            <a:endParaRPr lang="en-US" b="1" dirty="0" smtClean="0">
              <a:latin typeface="Tahoma" pitchFamily="34" charset="0"/>
              <a:ea typeface="Tahoma" pitchFamily="34" charset="0"/>
              <a:cs typeface="Tahoma" pitchFamily="34" charset="0"/>
            </a:endParaRPr>
          </a:p>
          <a:p>
            <a:pPr marL="342900" indent="-342900">
              <a:buFont typeface="+mj-lt"/>
              <a:buAutoNum type="arabicPeriod"/>
            </a:pPr>
            <a:r>
              <a:rPr lang="en-US" b="1" dirty="0" err="1">
                <a:latin typeface="Tahoma" pitchFamily="34" charset="0"/>
                <a:ea typeface="Tahoma" pitchFamily="34" charset="0"/>
                <a:cs typeface="Tahoma" pitchFamily="34" charset="0"/>
              </a:rPr>
              <a:t>Fotocopy</a:t>
            </a:r>
            <a:r>
              <a:rPr lang="en-US" b="1" dirty="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sah</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penilaian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prestasi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kinerja</a:t>
            </a:r>
            <a:r>
              <a:rPr lang="en-US" b="1" dirty="0" smtClean="0">
                <a:latin typeface="Tahoma" pitchFamily="34" charset="0"/>
                <a:ea typeface="Tahoma" pitchFamily="34" charset="0"/>
                <a:cs typeface="Tahoma" pitchFamily="34" charset="0"/>
              </a:rPr>
              <a:t> 1 </a:t>
            </a:r>
            <a:r>
              <a:rPr lang="en-US" b="1" dirty="0" err="1" smtClean="0">
                <a:latin typeface="Tahoma" pitchFamily="34" charset="0"/>
                <a:ea typeface="Tahoma" pitchFamily="34" charset="0"/>
                <a:cs typeface="Tahoma" pitchFamily="34" charset="0"/>
              </a:rPr>
              <a:t>th</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terakhir</a:t>
            </a:r>
            <a:endParaRPr lang="en-US" b="1" dirty="0" smtClean="0">
              <a:latin typeface="Tahoma" pitchFamily="34" charset="0"/>
              <a:ea typeface="Tahoma" pitchFamily="34" charset="0"/>
              <a:cs typeface="Tahoma" pitchFamily="34" charset="0"/>
            </a:endParaRPr>
          </a:p>
          <a:p>
            <a:pPr marL="342900" indent="-342900">
              <a:buFont typeface="+mj-lt"/>
              <a:buAutoNum type="arabicPeriod"/>
            </a:pPr>
            <a:r>
              <a:rPr lang="en-US" b="1" dirty="0" err="1" smtClean="0">
                <a:latin typeface="Tahoma" pitchFamily="34" charset="0"/>
                <a:ea typeface="Tahoma" pitchFamily="34" charset="0"/>
                <a:cs typeface="Tahoma" pitchFamily="34" charset="0"/>
              </a:rPr>
              <a:t>Daftar</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Riwayat</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Hidup</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yg</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memuat</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pengalaman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tentang</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pelaksanaan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tugas</a:t>
            </a:r>
            <a:r>
              <a:rPr lang="en-US" b="1" dirty="0" smtClean="0">
                <a:latin typeface="Tahoma" pitchFamily="34" charset="0"/>
                <a:ea typeface="Tahoma" pitchFamily="34" charset="0"/>
                <a:cs typeface="Tahoma" pitchFamily="34" charset="0"/>
              </a:rPr>
              <a:t> di </a:t>
            </a:r>
            <a:r>
              <a:rPr lang="en-US" b="1" dirty="0" err="1" smtClean="0">
                <a:latin typeface="Tahoma" pitchFamily="34" charset="0"/>
                <a:ea typeface="Tahoma" pitchFamily="34" charset="0"/>
                <a:cs typeface="Tahoma" pitchFamily="34" charset="0"/>
              </a:rPr>
              <a:t>bidang</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kepustakaan</a:t>
            </a:r>
            <a:r>
              <a:rPr lang="en-US" b="1" dirty="0" smtClean="0">
                <a:latin typeface="Tahoma" pitchFamily="34" charset="0"/>
                <a:ea typeface="Tahoma" pitchFamily="34" charset="0"/>
                <a:cs typeface="Tahoma" pitchFamily="34" charset="0"/>
              </a:rPr>
              <a:t> min. 2 </a:t>
            </a:r>
            <a:r>
              <a:rPr lang="en-US" b="1" dirty="0" err="1" smtClean="0">
                <a:latin typeface="Tahoma" pitchFamily="34" charset="0"/>
                <a:ea typeface="Tahoma" pitchFamily="34" charset="0"/>
                <a:cs typeface="Tahoma" pitchFamily="34" charset="0"/>
              </a:rPr>
              <a:t>th</a:t>
            </a:r>
            <a:endParaRPr lang="en-US" b="1" dirty="0" smtClean="0">
              <a:latin typeface="Tahoma" pitchFamily="34" charset="0"/>
              <a:ea typeface="Tahoma" pitchFamily="34" charset="0"/>
              <a:cs typeface="Tahoma" pitchFamily="34" charset="0"/>
            </a:endParaRPr>
          </a:p>
          <a:p>
            <a:pPr marL="342900" indent="-342900">
              <a:buFont typeface="+mj-lt"/>
              <a:buAutoNum type="arabicPeriod"/>
            </a:pPr>
            <a:r>
              <a:rPr lang="en-US" b="1" dirty="0" err="1" smtClean="0">
                <a:latin typeface="Tahoma" pitchFamily="34" charset="0"/>
                <a:ea typeface="Tahoma" pitchFamily="34" charset="0"/>
                <a:cs typeface="Tahoma" pitchFamily="34" charset="0"/>
              </a:rPr>
              <a:t>Surat</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persetujuan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dari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Pimpinan</a:t>
            </a:r>
            <a:r>
              <a:rPr lang="en-US" b="1" dirty="0" smtClean="0">
                <a:latin typeface="Tahoma" pitchFamily="34" charset="0"/>
                <a:ea typeface="Tahoma" pitchFamily="34" charset="0"/>
                <a:cs typeface="Tahoma" pitchFamily="34" charset="0"/>
              </a:rPr>
              <a:t> Unit </a:t>
            </a:r>
            <a:r>
              <a:rPr lang="en-US" b="1" dirty="0" err="1" smtClean="0">
                <a:latin typeface="Tahoma" pitchFamily="34" charset="0"/>
                <a:ea typeface="Tahoma" pitchFamily="34" charset="0"/>
                <a:cs typeface="Tahoma" pitchFamily="34" charset="0"/>
              </a:rPr>
              <a:t>Kerja</a:t>
            </a:r>
            <a:endParaRPr lang="en-US" b="1" dirty="0" smtClean="0">
              <a:latin typeface="Tahoma" pitchFamily="34" charset="0"/>
              <a:ea typeface="Tahoma" pitchFamily="34" charset="0"/>
              <a:cs typeface="Tahoma" pitchFamily="34" charset="0"/>
            </a:endParaRPr>
          </a:p>
          <a:p>
            <a:pPr marL="342900" indent="-342900">
              <a:buFont typeface="+mj-lt"/>
              <a:buAutoNum type="arabicPeriod"/>
            </a:pPr>
            <a:r>
              <a:rPr lang="en-US" b="1" dirty="0" err="1" smtClean="0">
                <a:latin typeface="Tahoma" pitchFamily="34" charset="0"/>
                <a:ea typeface="Tahoma" pitchFamily="34" charset="0"/>
                <a:cs typeface="Tahoma" pitchFamily="34" charset="0"/>
              </a:rPr>
              <a:t>Surat</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pernyataan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bersedia</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diangkat</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dlm</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jafung</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Pustakawan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dan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tdk</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rangkap</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jabatan</a:t>
            </a:r>
            <a:endParaRPr lang="en-US" b="1" dirty="0" smtClean="0">
              <a:latin typeface="Tahoma" pitchFamily="34" charset="0"/>
              <a:ea typeface="Tahoma" pitchFamily="34" charset="0"/>
              <a:cs typeface="Tahoma" pitchFamily="34" charset="0"/>
            </a:endParaRPr>
          </a:p>
          <a:p>
            <a:pPr marL="342900" indent="-342900">
              <a:buFont typeface="+mj-lt"/>
              <a:buAutoNum type="arabicPeriod"/>
            </a:pPr>
            <a:r>
              <a:rPr lang="en-US" b="1" dirty="0" err="1" smtClean="0">
                <a:latin typeface="Tahoma" pitchFamily="34" charset="0"/>
                <a:ea typeface="Tahoma" pitchFamily="34" charset="0"/>
                <a:cs typeface="Tahoma" pitchFamily="34" charset="0"/>
              </a:rPr>
              <a:t>Surat</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pernyataan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tdk</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pernah</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dijatuhi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hukuman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disiplin</a:t>
            </a:r>
            <a:r>
              <a:rPr lang="en-US" b="1" dirty="0" smtClean="0">
                <a:latin typeface="Tahoma" pitchFamily="34" charset="0"/>
                <a:ea typeface="Tahoma" pitchFamily="34" charset="0"/>
                <a:cs typeface="Tahoma" pitchFamily="34" charset="0"/>
              </a:rPr>
              <a:t> tk. </a:t>
            </a:r>
            <a:r>
              <a:rPr lang="en-US" b="1" dirty="0" err="1">
                <a:latin typeface="Tahoma" pitchFamily="34" charset="0"/>
                <a:ea typeface="Tahoma" pitchFamily="34" charset="0"/>
                <a:cs typeface="Tahoma" pitchFamily="34" charset="0"/>
              </a:rPr>
              <a:t>b</a:t>
            </a:r>
            <a:r>
              <a:rPr lang="en-US" b="1" dirty="0" err="1" smtClean="0">
                <a:latin typeface="Tahoma" pitchFamily="34" charset="0"/>
                <a:ea typeface="Tahoma" pitchFamily="34" charset="0"/>
                <a:cs typeface="Tahoma" pitchFamily="34" charset="0"/>
              </a:rPr>
              <a:t>erat</a:t>
            </a:r>
            <a:r>
              <a:rPr lang="en-US" b="1" dirty="0" smtClean="0">
                <a:latin typeface="Tahoma" pitchFamily="34" charset="0"/>
                <a:ea typeface="Tahoma" pitchFamily="34" charset="0"/>
                <a:cs typeface="Tahoma" pitchFamily="34" charset="0"/>
              </a:rPr>
              <a:t>/</a:t>
            </a:r>
            <a:r>
              <a:rPr lang="en-US" b="1" dirty="0" err="1" smtClean="0">
                <a:latin typeface="Tahoma" pitchFamily="34" charset="0"/>
                <a:ea typeface="Tahoma" pitchFamily="34" charset="0"/>
                <a:cs typeface="Tahoma" pitchFamily="34" charset="0"/>
              </a:rPr>
              <a:t>sedang</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dlm</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kurun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waktu</a:t>
            </a:r>
            <a:r>
              <a:rPr lang="en-US" b="1" dirty="0" smtClean="0">
                <a:latin typeface="Tahoma" pitchFamily="34" charset="0"/>
                <a:ea typeface="Tahoma" pitchFamily="34" charset="0"/>
                <a:cs typeface="Tahoma" pitchFamily="34" charset="0"/>
              </a:rPr>
              <a:t> 5 </a:t>
            </a:r>
            <a:r>
              <a:rPr lang="en-US" b="1" dirty="0" err="1" smtClean="0">
                <a:latin typeface="Tahoma" pitchFamily="34" charset="0"/>
                <a:ea typeface="Tahoma" pitchFamily="34" charset="0"/>
                <a:cs typeface="Tahoma" pitchFamily="34" charset="0"/>
              </a:rPr>
              <a:t>th</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terakhir</a:t>
            </a:r>
            <a:endParaRPr lang="en-US" b="1" dirty="0" smtClean="0">
              <a:latin typeface="Tahoma" pitchFamily="34" charset="0"/>
              <a:ea typeface="Tahoma" pitchFamily="34" charset="0"/>
              <a:cs typeface="Tahoma" pitchFamily="34" charset="0"/>
            </a:endParaRPr>
          </a:p>
          <a:p>
            <a:pPr marL="342900" indent="-342900">
              <a:buFont typeface="+mj-lt"/>
              <a:buAutoNum type="arabicPeriod"/>
            </a:pPr>
            <a:r>
              <a:rPr lang="en-US" b="1" dirty="0" smtClean="0">
                <a:latin typeface="Tahoma" pitchFamily="34" charset="0"/>
                <a:ea typeface="Tahoma" pitchFamily="34" charset="0"/>
                <a:cs typeface="Tahoma" pitchFamily="34" charset="0"/>
              </a:rPr>
              <a:t>Pas </a:t>
            </a:r>
            <a:r>
              <a:rPr lang="en-US" b="1" dirty="0" err="1" smtClean="0">
                <a:latin typeface="Tahoma" pitchFamily="34" charset="0"/>
                <a:ea typeface="Tahoma" pitchFamily="34" charset="0"/>
                <a:cs typeface="Tahoma" pitchFamily="34" charset="0"/>
              </a:rPr>
              <a:t>foto</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bewarna</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ukuran</a:t>
            </a:r>
            <a:r>
              <a:rPr lang="en-US" b="1" dirty="0" smtClean="0">
                <a:latin typeface="Tahoma" pitchFamily="34" charset="0"/>
                <a:ea typeface="Tahoma" pitchFamily="34" charset="0"/>
                <a:cs typeface="Tahoma" pitchFamily="34" charset="0"/>
              </a:rPr>
              <a:t> 4x6 </a:t>
            </a:r>
            <a:r>
              <a:rPr lang="en-US" b="1" dirty="0" err="1" smtClean="0">
                <a:latin typeface="Tahoma" pitchFamily="34" charset="0"/>
                <a:ea typeface="Tahoma" pitchFamily="34" charset="0"/>
                <a:cs typeface="Tahoma" pitchFamily="34" charset="0"/>
              </a:rPr>
              <a:t>sebanyak</a:t>
            </a:r>
            <a:r>
              <a:rPr lang="en-US" b="1" dirty="0" smtClean="0">
                <a:latin typeface="Tahoma" pitchFamily="34" charset="0"/>
                <a:ea typeface="Tahoma" pitchFamily="34" charset="0"/>
                <a:cs typeface="Tahoma" pitchFamily="34" charset="0"/>
              </a:rPr>
              <a:t> 3 </a:t>
            </a:r>
            <a:r>
              <a:rPr lang="en-US" b="1" dirty="0" err="1" smtClean="0">
                <a:latin typeface="Tahoma" pitchFamily="34" charset="0"/>
                <a:ea typeface="Tahoma" pitchFamily="34" charset="0"/>
                <a:cs typeface="Tahoma" pitchFamily="34" charset="0"/>
              </a:rPr>
              <a:t>lembar</a:t>
            </a:r>
            <a:endParaRPr lang="en-US" b="1"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3011290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circle(in)">
                                      <p:cBhvr>
                                        <p:cTn id="20"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5A4AB32-B05E-4D5F-B94D-86F9B6B03573}" type="slidenum">
              <a:rPr lang="en-US" smtClean="0"/>
              <a:pPr/>
              <a:t>23</a:t>
            </a:fld>
            <a:endParaRPr lang="en-US"/>
          </a:p>
        </p:txBody>
      </p:sp>
      <p:grpSp>
        <p:nvGrpSpPr>
          <p:cNvPr id="2" name="Group 4"/>
          <p:cNvGrpSpPr/>
          <p:nvPr/>
        </p:nvGrpSpPr>
        <p:grpSpPr>
          <a:xfrm>
            <a:off x="914400" y="533400"/>
            <a:ext cx="4876800" cy="735027"/>
            <a:chOff x="1163317" y="331770"/>
            <a:chExt cx="4330190" cy="735027"/>
          </a:xfrm>
        </p:grpSpPr>
        <p:sp>
          <p:nvSpPr>
            <p:cNvPr id="7" name="Pentagon 6"/>
            <p:cNvSpPr/>
            <p:nvPr/>
          </p:nvSpPr>
          <p:spPr>
            <a:xfrm rot="10800000">
              <a:off x="1163317" y="331770"/>
              <a:ext cx="4330190" cy="735027"/>
            </a:xfrm>
            <a:prstGeom prst="homePlate">
              <a:avLst/>
            </a:prstGeom>
          </p:spPr>
          <p:style>
            <a:lnRef idx="2">
              <a:schemeClr val="accent2">
                <a:shade val="50000"/>
              </a:schemeClr>
            </a:lnRef>
            <a:fillRef idx="1">
              <a:schemeClr val="accent2"/>
            </a:fillRef>
            <a:effectRef idx="0">
              <a:schemeClr val="accent2"/>
            </a:effectRef>
            <a:fontRef idx="minor">
              <a:schemeClr val="lt1"/>
            </a:fontRef>
          </p:style>
        </p:sp>
        <p:sp>
          <p:nvSpPr>
            <p:cNvPr id="8" name="Pentagon 4"/>
            <p:cNvSpPr/>
            <p:nvPr/>
          </p:nvSpPr>
          <p:spPr>
            <a:xfrm rot="21600000">
              <a:off x="1347074" y="331770"/>
              <a:ext cx="4146433" cy="7350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16480" tIns="80010" rIns="149352" bIns="80010" numCol="1" spcCol="1270" anchor="ctr" anchorCtr="0">
              <a:noAutofit/>
            </a:bodyPr>
            <a:lstStyle/>
            <a:p>
              <a:pPr lvl="0" algn="ctr" defTabSz="933450">
                <a:lnSpc>
                  <a:spcPct val="90000"/>
                </a:lnSpc>
                <a:spcBef>
                  <a:spcPct val="0"/>
                </a:spcBef>
                <a:spcAft>
                  <a:spcPct val="35000"/>
                </a:spcAft>
              </a:pPr>
              <a:r>
                <a:rPr lang="en-US" sz="2400" b="1" i="1" kern="1200" dirty="0" err="1" smtClean="0">
                  <a:solidFill>
                    <a:schemeClr val="bg1"/>
                  </a:solidFill>
                </a:rPr>
                <a:t>Inpassing</a:t>
              </a:r>
              <a:r>
                <a:rPr lang="en-US" sz="2400" b="1" kern="1200" dirty="0" smtClean="0">
                  <a:solidFill>
                    <a:schemeClr val="bg1"/>
                  </a:solidFill>
                </a:rPr>
                <a:t>/</a:t>
              </a:r>
              <a:r>
                <a:rPr lang="en-US" sz="2400" b="1" kern="1200" dirty="0" err="1" smtClean="0">
                  <a:solidFill>
                    <a:schemeClr val="bg1"/>
                  </a:solidFill>
                </a:rPr>
                <a:t>Penyesuaian</a:t>
              </a:r>
              <a:endParaRPr lang="en-US" sz="2400" b="1" kern="1200" dirty="0">
                <a:solidFill>
                  <a:schemeClr val="bg1"/>
                </a:solidFill>
              </a:endParaRPr>
            </a:p>
          </p:txBody>
        </p:sp>
      </p:grpSp>
      <p:sp>
        <p:nvSpPr>
          <p:cNvPr id="6" name="Oval 5"/>
          <p:cNvSpPr/>
          <p:nvPr/>
        </p:nvSpPr>
        <p:spPr>
          <a:xfrm>
            <a:off x="353574" y="201912"/>
            <a:ext cx="1398002" cy="1398002"/>
          </a:xfrm>
          <a:prstGeom prst="ellipse">
            <a:avLst/>
          </a:prstGeom>
        </p:spPr>
        <p:style>
          <a:lnRef idx="1">
            <a:schemeClr val="accent2"/>
          </a:lnRef>
          <a:fillRef idx="2">
            <a:schemeClr val="accent2"/>
          </a:fillRef>
          <a:effectRef idx="1">
            <a:schemeClr val="accent2"/>
          </a:effectRef>
          <a:fontRef idx="minor">
            <a:schemeClr val="lt1">
              <a:hueOff val="0"/>
              <a:satOff val="0"/>
              <a:lumOff val="0"/>
              <a:alphaOff val="0"/>
            </a:schemeClr>
          </a:fontRef>
        </p:style>
      </p:sp>
      <p:sp>
        <p:nvSpPr>
          <p:cNvPr id="9" name="Striped Right Arrow 8"/>
          <p:cNvSpPr/>
          <p:nvPr/>
        </p:nvSpPr>
        <p:spPr>
          <a:xfrm>
            <a:off x="686677" y="405613"/>
            <a:ext cx="822960" cy="990600"/>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TextBox 10"/>
          <p:cNvSpPr txBox="1"/>
          <p:nvPr/>
        </p:nvSpPr>
        <p:spPr>
          <a:xfrm>
            <a:off x="914400" y="1752600"/>
            <a:ext cx="7620000" cy="2585323"/>
          </a:xfrm>
          <a:prstGeom prst="rect">
            <a:avLst/>
          </a:prstGeom>
          <a:noFill/>
        </p:spPr>
        <p:txBody>
          <a:bodyPr wrap="square" rtlCol="0">
            <a:spAutoFit/>
          </a:bodyPr>
          <a:lstStyle/>
          <a:p>
            <a:pPr marL="342900" indent="-342900"/>
            <a:r>
              <a:rPr lang="id-ID" b="1" dirty="0" smtClean="0">
                <a:latin typeface="Tahoma" pitchFamily="34" charset="0"/>
                <a:ea typeface="Tahoma" pitchFamily="34" charset="0"/>
                <a:cs typeface="Tahoma" pitchFamily="34" charset="0"/>
              </a:rPr>
              <a:t>11.</a:t>
            </a:r>
            <a:r>
              <a:rPr lang="en-US" b="1" dirty="0" err="1" smtClean="0">
                <a:latin typeface="Tahoma" pitchFamily="34" charset="0"/>
                <a:ea typeface="Tahoma" pitchFamily="34" charset="0"/>
                <a:cs typeface="Tahoma" pitchFamily="34" charset="0"/>
              </a:rPr>
              <a:t>Surat</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persetujuan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dari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Pimpinan</a:t>
            </a:r>
            <a:r>
              <a:rPr lang="en-US" b="1" dirty="0" smtClean="0">
                <a:latin typeface="Tahoma" pitchFamily="34" charset="0"/>
                <a:ea typeface="Tahoma" pitchFamily="34" charset="0"/>
                <a:cs typeface="Tahoma" pitchFamily="34" charset="0"/>
              </a:rPr>
              <a:t> </a:t>
            </a:r>
            <a:r>
              <a:rPr lang="id-ID" b="1" dirty="0" smtClean="0">
                <a:latin typeface="Tahoma" pitchFamily="34" charset="0"/>
                <a:ea typeface="Tahoma" pitchFamily="34" charset="0"/>
                <a:cs typeface="Tahoma" pitchFamily="34" charset="0"/>
              </a:rPr>
              <a:t> </a:t>
            </a:r>
            <a:r>
              <a:rPr lang="en-US" b="1" dirty="0" smtClean="0">
                <a:latin typeface="Tahoma" pitchFamily="34" charset="0"/>
                <a:ea typeface="Tahoma" pitchFamily="34" charset="0"/>
                <a:cs typeface="Tahoma" pitchFamily="34" charset="0"/>
              </a:rPr>
              <a:t>Unit </a:t>
            </a:r>
            <a:r>
              <a:rPr lang="en-US" b="1" dirty="0" err="1" smtClean="0">
                <a:latin typeface="Tahoma" pitchFamily="34" charset="0"/>
                <a:ea typeface="Tahoma" pitchFamily="34" charset="0"/>
                <a:cs typeface="Tahoma" pitchFamily="34" charset="0"/>
              </a:rPr>
              <a:t>Kerja</a:t>
            </a:r>
            <a:endParaRPr lang="id-ID" b="1" dirty="0" smtClean="0">
              <a:latin typeface="Tahoma" pitchFamily="34" charset="0"/>
              <a:ea typeface="Tahoma" pitchFamily="34" charset="0"/>
              <a:cs typeface="Tahoma" pitchFamily="34" charset="0"/>
            </a:endParaRPr>
          </a:p>
          <a:p>
            <a:pPr marL="342900" indent="-342900"/>
            <a:endParaRPr lang="en-US" b="1" dirty="0" smtClean="0">
              <a:latin typeface="Tahoma" pitchFamily="34" charset="0"/>
              <a:ea typeface="Tahoma" pitchFamily="34" charset="0"/>
              <a:cs typeface="Tahoma" pitchFamily="34" charset="0"/>
            </a:endParaRPr>
          </a:p>
          <a:p>
            <a:pPr marL="342900" indent="-342900"/>
            <a:r>
              <a:rPr lang="id-ID" b="1" dirty="0" smtClean="0">
                <a:latin typeface="Tahoma" pitchFamily="34" charset="0"/>
                <a:ea typeface="Tahoma" pitchFamily="34" charset="0"/>
                <a:cs typeface="Tahoma" pitchFamily="34" charset="0"/>
              </a:rPr>
              <a:t>12</a:t>
            </a:r>
            <a:r>
              <a:rPr lang="id-ID"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Surat</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pernyataan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bersedia</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diangkat</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dlm</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jafung</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Pustakawan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dan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tdk</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rangkap</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jabatan</a:t>
            </a:r>
            <a:endParaRPr lang="id-ID" b="1" dirty="0" smtClean="0">
              <a:latin typeface="Tahoma" pitchFamily="34" charset="0"/>
              <a:ea typeface="Tahoma" pitchFamily="34" charset="0"/>
              <a:cs typeface="Tahoma" pitchFamily="34" charset="0"/>
            </a:endParaRPr>
          </a:p>
          <a:p>
            <a:pPr marL="342900" indent="-342900"/>
            <a:endParaRPr lang="en-US" b="1" dirty="0" smtClean="0">
              <a:latin typeface="Tahoma" pitchFamily="34" charset="0"/>
              <a:ea typeface="Tahoma" pitchFamily="34" charset="0"/>
              <a:cs typeface="Tahoma" pitchFamily="34" charset="0"/>
            </a:endParaRPr>
          </a:p>
          <a:p>
            <a:pPr marL="342900" indent="-342900"/>
            <a:r>
              <a:rPr lang="id-ID" b="1" dirty="0" smtClean="0">
                <a:latin typeface="Tahoma" pitchFamily="34" charset="0"/>
                <a:ea typeface="Tahoma" pitchFamily="34" charset="0"/>
                <a:cs typeface="Tahoma" pitchFamily="34" charset="0"/>
              </a:rPr>
              <a:t>13</a:t>
            </a:r>
            <a:r>
              <a:rPr lang="id-ID" b="1" dirty="0" smtClean="0">
                <a:latin typeface="Tahoma" pitchFamily="34" charset="0"/>
                <a:ea typeface="Tahoma" pitchFamily="34" charset="0"/>
                <a:cs typeface="Tahoma" pitchFamily="34" charset="0"/>
              </a:rPr>
              <a:t>.</a:t>
            </a:r>
            <a:r>
              <a:rPr lang="en-US" b="1" dirty="0" err="1" smtClean="0">
                <a:latin typeface="Tahoma" pitchFamily="34" charset="0"/>
                <a:ea typeface="Tahoma" pitchFamily="34" charset="0"/>
                <a:cs typeface="Tahoma" pitchFamily="34" charset="0"/>
              </a:rPr>
              <a:t>Surat</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pernyataan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tdk</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pernah</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dijatuhi</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hukuman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disiplin</a:t>
            </a:r>
            <a:r>
              <a:rPr lang="en-US" b="1" dirty="0" smtClean="0">
                <a:latin typeface="Tahoma" pitchFamily="34" charset="0"/>
                <a:ea typeface="Tahoma" pitchFamily="34" charset="0"/>
                <a:cs typeface="Tahoma" pitchFamily="34" charset="0"/>
              </a:rPr>
              <a:t> tk. </a:t>
            </a:r>
            <a:r>
              <a:rPr lang="en-US" b="1" dirty="0" err="1">
                <a:latin typeface="Tahoma" pitchFamily="34" charset="0"/>
                <a:ea typeface="Tahoma" pitchFamily="34" charset="0"/>
                <a:cs typeface="Tahoma" pitchFamily="34" charset="0"/>
              </a:rPr>
              <a:t>b</a:t>
            </a:r>
            <a:r>
              <a:rPr lang="en-US" b="1" dirty="0" err="1" smtClean="0">
                <a:latin typeface="Tahoma" pitchFamily="34" charset="0"/>
                <a:ea typeface="Tahoma" pitchFamily="34" charset="0"/>
                <a:cs typeface="Tahoma" pitchFamily="34" charset="0"/>
              </a:rPr>
              <a:t>erat</a:t>
            </a:r>
            <a:r>
              <a:rPr lang="en-US" b="1" dirty="0" smtClean="0">
                <a:latin typeface="Tahoma" pitchFamily="34" charset="0"/>
                <a:ea typeface="Tahoma" pitchFamily="34" charset="0"/>
                <a:cs typeface="Tahoma" pitchFamily="34" charset="0"/>
              </a:rPr>
              <a:t>/</a:t>
            </a:r>
            <a:r>
              <a:rPr lang="en-US" b="1" dirty="0" err="1" smtClean="0">
                <a:latin typeface="Tahoma" pitchFamily="34" charset="0"/>
                <a:ea typeface="Tahoma" pitchFamily="34" charset="0"/>
                <a:cs typeface="Tahoma" pitchFamily="34" charset="0"/>
              </a:rPr>
              <a:t>sedang</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dlm</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kurun</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waktu</a:t>
            </a:r>
            <a:r>
              <a:rPr lang="en-US" b="1" dirty="0" smtClean="0">
                <a:latin typeface="Tahoma" pitchFamily="34" charset="0"/>
                <a:ea typeface="Tahoma" pitchFamily="34" charset="0"/>
                <a:cs typeface="Tahoma" pitchFamily="34" charset="0"/>
              </a:rPr>
              <a:t> 5 </a:t>
            </a:r>
            <a:r>
              <a:rPr lang="en-US" b="1" dirty="0" err="1" smtClean="0">
                <a:latin typeface="Tahoma" pitchFamily="34" charset="0"/>
                <a:ea typeface="Tahoma" pitchFamily="34" charset="0"/>
                <a:cs typeface="Tahoma" pitchFamily="34" charset="0"/>
              </a:rPr>
              <a:t>th</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terakhir</a:t>
            </a:r>
            <a:endParaRPr lang="id-ID" b="1" dirty="0" smtClean="0">
              <a:latin typeface="Tahoma" pitchFamily="34" charset="0"/>
              <a:ea typeface="Tahoma" pitchFamily="34" charset="0"/>
              <a:cs typeface="Tahoma" pitchFamily="34" charset="0"/>
            </a:endParaRPr>
          </a:p>
          <a:p>
            <a:pPr marL="342900" indent="-342900"/>
            <a:endParaRPr lang="en-US" b="1" dirty="0" smtClean="0">
              <a:latin typeface="Tahoma" pitchFamily="34" charset="0"/>
              <a:ea typeface="Tahoma" pitchFamily="34" charset="0"/>
              <a:cs typeface="Tahoma" pitchFamily="34" charset="0"/>
            </a:endParaRPr>
          </a:p>
          <a:p>
            <a:pPr marL="342900" indent="-342900"/>
            <a:r>
              <a:rPr lang="id-ID" b="1" dirty="0" smtClean="0">
                <a:latin typeface="Tahoma" pitchFamily="34" charset="0"/>
                <a:ea typeface="Tahoma" pitchFamily="34" charset="0"/>
                <a:cs typeface="Tahoma" pitchFamily="34" charset="0"/>
              </a:rPr>
              <a:t>14. </a:t>
            </a:r>
            <a:r>
              <a:rPr lang="en-US" b="1" dirty="0" smtClean="0">
                <a:latin typeface="Tahoma" pitchFamily="34" charset="0"/>
                <a:ea typeface="Tahoma" pitchFamily="34" charset="0"/>
                <a:cs typeface="Tahoma" pitchFamily="34" charset="0"/>
              </a:rPr>
              <a:t>Pas </a:t>
            </a:r>
            <a:r>
              <a:rPr lang="en-US" b="1" dirty="0" err="1" smtClean="0">
                <a:latin typeface="Tahoma" pitchFamily="34" charset="0"/>
                <a:ea typeface="Tahoma" pitchFamily="34" charset="0"/>
                <a:cs typeface="Tahoma" pitchFamily="34" charset="0"/>
              </a:rPr>
              <a:t>foto</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bewarna</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ukuran</a:t>
            </a:r>
            <a:r>
              <a:rPr lang="en-US" b="1" dirty="0" smtClean="0">
                <a:latin typeface="Tahoma" pitchFamily="34" charset="0"/>
                <a:ea typeface="Tahoma" pitchFamily="34" charset="0"/>
                <a:cs typeface="Tahoma" pitchFamily="34" charset="0"/>
              </a:rPr>
              <a:t> 4x6 </a:t>
            </a:r>
            <a:r>
              <a:rPr lang="en-US" b="1" dirty="0" err="1" smtClean="0">
                <a:latin typeface="Tahoma" pitchFamily="34" charset="0"/>
                <a:ea typeface="Tahoma" pitchFamily="34" charset="0"/>
                <a:cs typeface="Tahoma" pitchFamily="34" charset="0"/>
              </a:rPr>
              <a:t>sebanyak</a:t>
            </a:r>
            <a:r>
              <a:rPr lang="en-US" b="1" dirty="0" smtClean="0">
                <a:latin typeface="Tahoma" pitchFamily="34" charset="0"/>
                <a:ea typeface="Tahoma" pitchFamily="34" charset="0"/>
                <a:cs typeface="Tahoma" pitchFamily="34" charset="0"/>
              </a:rPr>
              <a:t> 3 </a:t>
            </a:r>
            <a:r>
              <a:rPr lang="en-US" b="1" dirty="0" err="1" smtClean="0">
                <a:latin typeface="Tahoma" pitchFamily="34" charset="0"/>
                <a:ea typeface="Tahoma" pitchFamily="34" charset="0"/>
                <a:cs typeface="Tahoma" pitchFamily="34" charset="0"/>
              </a:rPr>
              <a:t>lembar</a:t>
            </a:r>
            <a:endParaRPr lang="en-US" b="1"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3011290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fill="hold"/>
                                        <p:tgtEl>
                                          <p:spTgt spid="11"/>
                                        </p:tgtEl>
                                        <p:attrNameLst>
                                          <p:attrName>ppt_x</p:attrName>
                                        </p:attrNameLst>
                                      </p:cBhvr>
                                      <p:tavLst>
                                        <p:tav tm="0">
                                          <p:val>
                                            <p:strVal val="#ppt_x"/>
                                          </p:val>
                                        </p:tav>
                                        <p:tav tm="100000">
                                          <p:val>
                                            <p:strVal val="#ppt_x"/>
                                          </p:val>
                                        </p:tav>
                                      </p:tavLst>
                                    </p:anim>
                                    <p:anim calcmode="lin" valueType="num">
                                      <p:cBhvr additive="base">
                                        <p:cTn id="2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7" name="TextBox 6"/>
          <p:cNvSpPr txBox="1"/>
          <p:nvPr/>
        </p:nvSpPr>
        <p:spPr>
          <a:xfrm>
            <a:off x="304800" y="228600"/>
            <a:ext cx="8305800" cy="707886"/>
          </a:xfrm>
          <a:prstGeom prst="rect">
            <a:avLst/>
          </a:prstGeom>
          <a:noFill/>
        </p:spPr>
        <p:txBody>
          <a:bodyPr wrap="square" rtlCol="0">
            <a:spAutoFit/>
          </a:bodyPr>
          <a:lstStyle/>
          <a:p>
            <a:r>
              <a:rPr lang="en-US" sz="4000" b="1" dirty="0" smtClean="0">
                <a:latin typeface="Bradley Hand ITC" pitchFamily="66" charset="0"/>
              </a:rPr>
              <a:t>TATA CARA INPASSING</a:t>
            </a:r>
            <a:endParaRPr lang="en-US" sz="4000" b="1" dirty="0">
              <a:latin typeface="Bradley Hand ITC" pitchFamily="66" charset="0"/>
            </a:endParaRPr>
          </a:p>
        </p:txBody>
      </p:sp>
      <p:sp>
        <p:nvSpPr>
          <p:cNvPr id="3" name="TextBox 2"/>
          <p:cNvSpPr txBox="1"/>
          <p:nvPr/>
        </p:nvSpPr>
        <p:spPr>
          <a:xfrm>
            <a:off x="307258" y="1160033"/>
            <a:ext cx="8479584" cy="7048083"/>
          </a:xfrm>
          <a:prstGeom prst="rect">
            <a:avLst/>
          </a:prstGeom>
          <a:noFill/>
        </p:spPr>
        <p:txBody>
          <a:bodyPr wrap="square" rtlCol="0">
            <a:spAutoFit/>
          </a:bodyPr>
          <a:lstStyle/>
          <a:p>
            <a:pPr marL="342900" indent="-342900">
              <a:lnSpc>
                <a:spcPct val="150000"/>
              </a:lnSpc>
              <a:spcAft>
                <a:spcPts val="600"/>
              </a:spcAft>
              <a:buFont typeface="+mj-lt"/>
              <a:buAutoNum type="arabicPeriod"/>
            </a:pPr>
            <a:r>
              <a:rPr lang="en-US" dirty="0" err="1" smtClean="0"/>
              <a:t>Pimpinan</a:t>
            </a:r>
            <a:r>
              <a:rPr lang="en-US" dirty="0" smtClean="0"/>
              <a:t> unit </a:t>
            </a:r>
            <a:r>
              <a:rPr lang="en-US" dirty="0" err="1" smtClean="0"/>
              <a:t>kerja</a:t>
            </a:r>
            <a:r>
              <a:rPr lang="en-US" dirty="0" smtClean="0"/>
              <a:t> </a:t>
            </a:r>
            <a:r>
              <a:rPr lang="en-US" dirty="0" err="1" smtClean="0"/>
              <a:t>mengusulkan</a:t>
            </a:r>
            <a:r>
              <a:rPr lang="en-US" dirty="0" smtClean="0"/>
              <a:t> PNS </a:t>
            </a:r>
            <a:r>
              <a:rPr lang="en-US" dirty="0" err="1" smtClean="0"/>
              <a:t>yg</a:t>
            </a:r>
            <a:r>
              <a:rPr lang="en-US" dirty="0" smtClean="0"/>
              <a:t> </a:t>
            </a:r>
            <a:r>
              <a:rPr lang="en-US" dirty="0" err="1" smtClean="0"/>
              <a:t>akan</a:t>
            </a:r>
            <a:r>
              <a:rPr lang="en-US" dirty="0" smtClean="0"/>
              <a:t> </a:t>
            </a:r>
            <a:r>
              <a:rPr lang="en-US" dirty="0" err="1" smtClean="0"/>
              <a:t>mengikuti</a:t>
            </a:r>
            <a:r>
              <a:rPr lang="en-US" dirty="0" smtClean="0"/>
              <a:t> </a:t>
            </a:r>
            <a:r>
              <a:rPr lang="en-US" dirty="0" err="1" smtClean="0"/>
              <a:t>inpassing</a:t>
            </a:r>
            <a:r>
              <a:rPr lang="en-US" dirty="0" smtClean="0"/>
              <a:t> </a:t>
            </a:r>
            <a:r>
              <a:rPr lang="en-US" dirty="0" err="1" smtClean="0"/>
              <a:t>kepada</a:t>
            </a:r>
            <a:r>
              <a:rPr lang="en-US" dirty="0" smtClean="0"/>
              <a:t> PPK dg </a:t>
            </a:r>
            <a:r>
              <a:rPr lang="en-US" dirty="0" err="1" smtClean="0"/>
              <a:t>melampirkan</a:t>
            </a:r>
            <a:r>
              <a:rPr lang="en-US" dirty="0" smtClean="0"/>
              <a:t> </a:t>
            </a:r>
            <a:r>
              <a:rPr lang="en-US" dirty="0" err="1" smtClean="0"/>
              <a:t>persyaratan</a:t>
            </a:r>
            <a:r>
              <a:rPr lang="en-US" dirty="0" smtClean="0"/>
              <a:t> </a:t>
            </a:r>
            <a:r>
              <a:rPr lang="en-US" dirty="0" err="1" smtClean="0"/>
              <a:t>administrasi</a:t>
            </a:r>
            <a:endParaRPr lang="en-US" dirty="0" smtClean="0"/>
          </a:p>
          <a:p>
            <a:pPr marL="342900" indent="-342900">
              <a:lnSpc>
                <a:spcPct val="150000"/>
              </a:lnSpc>
              <a:spcAft>
                <a:spcPts val="600"/>
              </a:spcAft>
              <a:buFont typeface="+mj-lt"/>
              <a:buAutoNum type="arabicPeriod"/>
            </a:pPr>
            <a:r>
              <a:rPr lang="en-US" dirty="0" err="1" smtClean="0"/>
              <a:t>Jika</a:t>
            </a:r>
            <a:r>
              <a:rPr lang="en-US" dirty="0" smtClean="0"/>
              <a:t> </a:t>
            </a:r>
            <a:r>
              <a:rPr lang="en-US" dirty="0" err="1" smtClean="0"/>
              <a:t>memenuhi</a:t>
            </a:r>
            <a:r>
              <a:rPr lang="en-US" dirty="0" smtClean="0"/>
              <a:t> </a:t>
            </a:r>
            <a:r>
              <a:rPr lang="en-US" dirty="0" err="1" smtClean="0"/>
              <a:t>syarat</a:t>
            </a:r>
            <a:r>
              <a:rPr lang="en-US" dirty="0" smtClean="0"/>
              <a:t> </a:t>
            </a:r>
            <a:r>
              <a:rPr lang="en-US" dirty="0" err="1" smtClean="0"/>
              <a:t>administrasi</a:t>
            </a:r>
            <a:r>
              <a:rPr lang="en-US" dirty="0" smtClean="0"/>
              <a:t>, PPK </a:t>
            </a:r>
            <a:r>
              <a:rPr lang="en-US" dirty="0" err="1" smtClean="0"/>
              <a:t>mengusulkan</a:t>
            </a:r>
            <a:r>
              <a:rPr lang="en-US" dirty="0" smtClean="0"/>
              <a:t> PNS </a:t>
            </a:r>
            <a:r>
              <a:rPr lang="en-US" dirty="0" err="1" smtClean="0"/>
              <a:t>yg</a:t>
            </a:r>
            <a:r>
              <a:rPr lang="en-US" dirty="0" smtClean="0"/>
              <a:t> </a:t>
            </a:r>
            <a:r>
              <a:rPr lang="en-US" dirty="0" err="1" smtClean="0"/>
              <a:t>akan</a:t>
            </a:r>
            <a:r>
              <a:rPr lang="en-US" dirty="0" smtClean="0"/>
              <a:t> </a:t>
            </a:r>
            <a:r>
              <a:rPr lang="en-US" dirty="0" err="1" smtClean="0"/>
              <a:t>mengikuti</a:t>
            </a:r>
            <a:r>
              <a:rPr lang="en-US" dirty="0" smtClean="0"/>
              <a:t> </a:t>
            </a:r>
            <a:r>
              <a:rPr lang="en-US" dirty="0" err="1" smtClean="0"/>
              <a:t>uji</a:t>
            </a:r>
            <a:r>
              <a:rPr lang="en-US" dirty="0" smtClean="0"/>
              <a:t> </a:t>
            </a:r>
            <a:r>
              <a:rPr lang="en-US" dirty="0" err="1" smtClean="0"/>
              <a:t>kompetensi</a:t>
            </a:r>
            <a:r>
              <a:rPr lang="en-US" dirty="0" smtClean="0"/>
              <a:t> </a:t>
            </a:r>
            <a:r>
              <a:rPr lang="en-US" dirty="0" err="1" smtClean="0"/>
              <a:t>kepada</a:t>
            </a:r>
            <a:r>
              <a:rPr lang="en-US" dirty="0" smtClean="0"/>
              <a:t> </a:t>
            </a:r>
            <a:r>
              <a:rPr lang="en-US" dirty="0" err="1" smtClean="0"/>
              <a:t>Kepala</a:t>
            </a:r>
            <a:r>
              <a:rPr lang="en-US" dirty="0" smtClean="0"/>
              <a:t> </a:t>
            </a:r>
            <a:r>
              <a:rPr lang="en-US" dirty="0" err="1" smtClean="0"/>
              <a:t>Perpustakaan</a:t>
            </a:r>
            <a:r>
              <a:rPr lang="en-US" dirty="0" smtClean="0"/>
              <a:t> </a:t>
            </a:r>
            <a:r>
              <a:rPr lang="en-US" dirty="0" err="1" smtClean="0"/>
              <a:t>Nasional</a:t>
            </a:r>
            <a:endParaRPr lang="en-US" dirty="0" smtClean="0"/>
          </a:p>
          <a:p>
            <a:pPr marL="342900" indent="-342900">
              <a:lnSpc>
                <a:spcPct val="150000"/>
              </a:lnSpc>
              <a:spcAft>
                <a:spcPts val="600"/>
              </a:spcAft>
              <a:buFont typeface="+mj-lt"/>
              <a:buAutoNum type="arabicPeriod"/>
            </a:pPr>
            <a:r>
              <a:rPr lang="en-US" dirty="0" err="1" smtClean="0"/>
              <a:t>Bagi</a:t>
            </a:r>
            <a:r>
              <a:rPr lang="en-US" dirty="0" smtClean="0"/>
              <a:t> PNS </a:t>
            </a:r>
            <a:r>
              <a:rPr lang="en-US" dirty="0" err="1" smtClean="0"/>
              <a:t>yg</a:t>
            </a:r>
            <a:r>
              <a:rPr lang="en-US" dirty="0" smtClean="0"/>
              <a:t> lulus </a:t>
            </a:r>
            <a:r>
              <a:rPr lang="en-US" dirty="0" err="1" smtClean="0"/>
              <a:t>uji</a:t>
            </a:r>
            <a:r>
              <a:rPr lang="en-US" dirty="0" smtClean="0"/>
              <a:t> </a:t>
            </a:r>
            <a:r>
              <a:rPr lang="en-US" dirty="0" err="1" smtClean="0"/>
              <a:t>kompetensi</a:t>
            </a:r>
            <a:r>
              <a:rPr lang="en-US" dirty="0" smtClean="0"/>
              <a:t> , </a:t>
            </a:r>
            <a:r>
              <a:rPr lang="en-US" dirty="0" err="1" smtClean="0"/>
              <a:t>Kepala</a:t>
            </a:r>
            <a:r>
              <a:rPr lang="en-US" dirty="0" smtClean="0"/>
              <a:t> </a:t>
            </a:r>
            <a:r>
              <a:rPr lang="en-US" dirty="0" err="1" smtClean="0"/>
              <a:t>Perpustakaan</a:t>
            </a:r>
            <a:r>
              <a:rPr lang="en-US" dirty="0" smtClean="0"/>
              <a:t> </a:t>
            </a:r>
            <a:r>
              <a:rPr lang="en-US" dirty="0" err="1" smtClean="0"/>
              <a:t>Nasional</a:t>
            </a:r>
            <a:r>
              <a:rPr lang="en-US" dirty="0" smtClean="0"/>
              <a:t> </a:t>
            </a:r>
            <a:r>
              <a:rPr lang="en-US" dirty="0" err="1" smtClean="0"/>
              <a:t>memberikan</a:t>
            </a:r>
            <a:r>
              <a:rPr lang="en-US" dirty="0" smtClean="0"/>
              <a:t> </a:t>
            </a:r>
            <a:r>
              <a:rPr lang="en-US" dirty="0" err="1" smtClean="0"/>
              <a:t>rekomendasi</a:t>
            </a:r>
            <a:r>
              <a:rPr lang="en-US" dirty="0" smtClean="0"/>
              <a:t>/</a:t>
            </a:r>
            <a:r>
              <a:rPr lang="en-US" dirty="0" err="1" smtClean="0"/>
              <a:t>persetujuan</a:t>
            </a:r>
            <a:r>
              <a:rPr lang="en-US" dirty="0" smtClean="0"/>
              <a:t> </a:t>
            </a:r>
            <a:r>
              <a:rPr lang="en-US" dirty="0" err="1" smtClean="0"/>
              <a:t>pengangkatan</a:t>
            </a:r>
            <a:r>
              <a:rPr lang="en-US" dirty="0" smtClean="0"/>
              <a:t> PNS </a:t>
            </a:r>
            <a:r>
              <a:rPr lang="en-US" dirty="0" err="1" smtClean="0"/>
              <a:t>dlm</a:t>
            </a:r>
            <a:r>
              <a:rPr lang="en-US" dirty="0" smtClean="0"/>
              <a:t> </a:t>
            </a:r>
            <a:r>
              <a:rPr lang="en-US" dirty="0" err="1" smtClean="0"/>
              <a:t>jafung</a:t>
            </a:r>
            <a:r>
              <a:rPr lang="en-US" dirty="0" smtClean="0"/>
              <a:t> </a:t>
            </a:r>
            <a:r>
              <a:rPr lang="en-US" dirty="0" err="1" smtClean="0"/>
              <a:t>Pustakawan</a:t>
            </a:r>
            <a:endParaRPr lang="en-US" dirty="0" smtClean="0"/>
          </a:p>
          <a:p>
            <a:pPr marL="342900" indent="-342900">
              <a:lnSpc>
                <a:spcPct val="150000"/>
              </a:lnSpc>
              <a:spcAft>
                <a:spcPts val="600"/>
              </a:spcAft>
              <a:buFont typeface="+mj-lt"/>
              <a:buAutoNum type="arabicPeriod"/>
            </a:pPr>
            <a:r>
              <a:rPr lang="en-US" dirty="0" smtClean="0"/>
              <a:t>PPK </a:t>
            </a:r>
            <a:r>
              <a:rPr lang="en-US" dirty="0" err="1" smtClean="0"/>
              <a:t>menetapkan</a:t>
            </a:r>
            <a:r>
              <a:rPr lang="en-US" dirty="0" smtClean="0"/>
              <a:t> </a:t>
            </a:r>
            <a:r>
              <a:rPr lang="en-US" dirty="0" err="1" smtClean="0"/>
              <a:t>keputusan</a:t>
            </a:r>
            <a:r>
              <a:rPr lang="en-US" dirty="0" smtClean="0"/>
              <a:t> </a:t>
            </a:r>
            <a:r>
              <a:rPr lang="en-US" dirty="0" err="1" smtClean="0"/>
              <a:t>pengangkatan</a:t>
            </a:r>
            <a:r>
              <a:rPr lang="en-US" dirty="0" smtClean="0"/>
              <a:t> PNS </a:t>
            </a:r>
            <a:r>
              <a:rPr lang="en-US" dirty="0" err="1" smtClean="0"/>
              <a:t>dlm</a:t>
            </a:r>
            <a:r>
              <a:rPr lang="en-US" dirty="0" smtClean="0"/>
              <a:t> </a:t>
            </a:r>
            <a:r>
              <a:rPr lang="en-US" dirty="0" err="1" smtClean="0"/>
              <a:t>jafung</a:t>
            </a:r>
            <a:r>
              <a:rPr lang="en-US" dirty="0" smtClean="0"/>
              <a:t> </a:t>
            </a:r>
            <a:r>
              <a:rPr lang="en-US" dirty="0" err="1" smtClean="0"/>
              <a:t>Pustakawan</a:t>
            </a:r>
            <a:r>
              <a:rPr lang="en-US" dirty="0" smtClean="0"/>
              <a:t> </a:t>
            </a:r>
            <a:r>
              <a:rPr lang="en-US" dirty="0" err="1" smtClean="0"/>
              <a:t>melalui</a:t>
            </a:r>
            <a:r>
              <a:rPr lang="en-US" dirty="0" smtClean="0"/>
              <a:t> BKD</a:t>
            </a:r>
          </a:p>
          <a:p>
            <a:pPr marL="342900" indent="-342900">
              <a:lnSpc>
                <a:spcPct val="150000"/>
              </a:lnSpc>
              <a:spcAft>
                <a:spcPts val="600"/>
              </a:spcAft>
              <a:buFont typeface="+mj-lt"/>
              <a:buAutoNum type="arabicPeriod"/>
            </a:pPr>
            <a:r>
              <a:rPr lang="en-US" dirty="0" smtClean="0"/>
              <a:t>PPK </a:t>
            </a:r>
            <a:r>
              <a:rPr lang="en-US" dirty="0" err="1" smtClean="0"/>
              <a:t>melaporkan</a:t>
            </a:r>
            <a:r>
              <a:rPr lang="en-US" dirty="0" smtClean="0"/>
              <a:t> </a:t>
            </a:r>
            <a:r>
              <a:rPr lang="en-US" dirty="0" err="1" smtClean="0"/>
              <a:t>hasil</a:t>
            </a:r>
            <a:r>
              <a:rPr lang="en-US" dirty="0" smtClean="0"/>
              <a:t> </a:t>
            </a:r>
            <a:r>
              <a:rPr lang="en-US" dirty="0" err="1" smtClean="0"/>
              <a:t>pengangkatn</a:t>
            </a:r>
            <a:r>
              <a:rPr lang="en-US" dirty="0" smtClean="0"/>
              <a:t> PNS </a:t>
            </a:r>
            <a:r>
              <a:rPr lang="en-US" dirty="0" err="1" smtClean="0"/>
              <a:t>dlm</a:t>
            </a:r>
            <a:r>
              <a:rPr lang="en-US" dirty="0" smtClean="0"/>
              <a:t> </a:t>
            </a:r>
            <a:r>
              <a:rPr lang="en-US" dirty="0" err="1" smtClean="0"/>
              <a:t>jafung</a:t>
            </a:r>
            <a:r>
              <a:rPr lang="en-US" dirty="0" smtClean="0"/>
              <a:t> </a:t>
            </a:r>
            <a:r>
              <a:rPr lang="en-US" dirty="0" err="1" smtClean="0"/>
              <a:t>Pustakawan</a:t>
            </a:r>
            <a:r>
              <a:rPr lang="en-US" dirty="0" smtClean="0"/>
              <a:t> </a:t>
            </a:r>
            <a:r>
              <a:rPr lang="en-US" dirty="0" err="1" smtClean="0"/>
              <a:t>kepada</a:t>
            </a:r>
            <a:r>
              <a:rPr lang="en-US" dirty="0" smtClean="0"/>
              <a:t> </a:t>
            </a:r>
            <a:r>
              <a:rPr lang="en-US" dirty="0" err="1" smtClean="0"/>
              <a:t>Kepala</a:t>
            </a:r>
            <a:r>
              <a:rPr lang="en-US" dirty="0" smtClean="0"/>
              <a:t> </a:t>
            </a:r>
            <a:r>
              <a:rPr lang="en-US" dirty="0" err="1" smtClean="0"/>
              <a:t>Perpustakaan</a:t>
            </a:r>
            <a:r>
              <a:rPr lang="en-US" dirty="0" smtClean="0"/>
              <a:t> </a:t>
            </a:r>
            <a:r>
              <a:rPr lang="en-US" dirty="0" err="1" smtClean="0"/>
              <a:t>Nasional</a:t>
            </a:r>
            <a:endParaRPr lang="en-US" dirty="0" smtClean="0"/>
          </a:p>
        </p:txBody>
      </p:sp>
    </p:spTree>
    <p:extLst>
      <p:ext uri="{BB962C8B-B14F-4D97-AF65-F5344CB8AC3E}">
        <p14:creationId xmlns:p14="http://schemas.microsoft.com/office/powerpoint/2010/main" xmlns="" val="2696756348"/>
      </p:ext>
    </p:extLst>
  </p:cSld>
  <p:clrMapOvr>
    <a:masterClrMapping/>
  </p:clrMapOvr>
  <p:transition spd="med">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WordArt 2"/>
          <p:cNvSpPr>
            <a:spLocks noChangeArrowheads="1" noChangeShapeType="1" noTextEdit="1"/>
          </p:cNvSpPr>
          <p:nvPr/>
        </p:nvSpPr>
        <p:spPr bwMode="auto">
          <a:xfrm>
            <a:off x="194079" y="2276872"/>
            <a:ext cx="8382000" cy="838200"/>
          </a:xfrm>
          <a:prstGeom prst="rect">
            <a:avLst/>
          </a:prstGeom>
        </p:spPr>
        <p:txBody>
          <a:bodyPr wrap="none" fromWordArt="1">
            <a:prstTxWarp prst="textPlain">
              <a:avLst>
                <a:gd name="adj" fmla="val 50000"/>
              </a:avLst>
            </a:prstTxWarp>
          </a:bodyPr>
          <a:lstStyle/>
          <a:p>
            <a:pPr algn="ctr" fontAlgn="auto">
              <a:spcBef>
                <a:spcPts val="0"/>
              </a:spcBef>
              <a:spcAft>
                <a:spcPts val="0"/>
              </a:spcAft>
              <a:defRPr/>
            </a:pPr>
            <a:r>
              <a:rPr lang="en-US" sz="3600" b="1" kern="10" dirty="0" err="1">
                <a:ln w="9525">
                  <a:noFill/>
                  <a:round/>
                  <a:headEnd/>
                  <a:tailEnd/>
                </a:ln>
                <a:solidFill>
                  <a:srgbClr val="0000FF"/>
                </a:solidFill>
                <a:effectLst>
                  <a:outerShdw dist="35921" dir="2700000" algn="ctr" rotWithShape="0">
                    <a:srgbClr val="C0C0C0">
                      <a:alpha val="80000"/>
                    </a:srgbClr>
                  </a:outerShdw>
                </a:effectLst>
                <a:latin typeface="Footlight MT Light" pitchFamily="18" charset="0"/>
              </a:rPr>
              <a:t>Wassalaamu'alaikum</a:t>
            </a:r>
            <a:r>
              <a:rPr lang="en-US" sz="3600" b="1" kern="10" dirty="0">
                <a:ln w="9525">
                  <a:noFill/>
                  <a:round/>
                  <a:headEnd/>
                  <a:tailEnd/>
                </a:ln>
                <a:solidFill>
                  <a:srgbClr val="0000FF"/>
                </a:solidFill>
                <a:effectLst>
                  <a:outerShdw dist="35921" dir="2700000" algn="ctr" rotWithShape="0">
                    <a:srgbClr val="C0C0C0">
                      <a:alpha val="80000"/>
                    </a:srgbClr>
                  </a:outerShdw>
                </a:effectLst>
                <a:latin typeface="Footlight MT Light" pitchFamily="18" charset="0"/>
              </a:rPr>
              <a:t> </a:t>
            </a:r>
            <a:r>
              <a:rPr lang="en-US" sz="3600" b="1" kern="10" dirty="0" err="1">
                <a:ln w="9525">
                  <a:noFill/>
                  <a:round/>
                  <a:headEnd/>
                  <a:tailEnd/>
                </a:ln>
                <a:solidFill>
                  <a:srgbClr val="0000FF"/>
                </a:solidFill>
                <a:effectLst>
                  <a:outerShdw dist="35921" dir="2700000" algn="ctr" rotWithShape="0">
                    <a:srgbClr val="C0C0C0">
                      <a:alpha val="80000"/>
                    </a:srgbClr>
                  </a:outerShdw>
                </a:effectLst>
                <a:latin typeface="Footlight MT Light" pitchFamily="18" charset="0"/>
              </a:rPr>
              <a:t>Wr</a:t>
            </a:r>
            <a:r>
              <a:rPr lang="en-US" sz="3600" b="1" kern="10" dirty="0">
                <a:ln w="9525">
                  <a:noFill/>
                  <a:round/>
                  <a:headEnd/>
                  <a:tailEnd/>
                </a:ln>
                <a:solidFill>
                  <a:srgbClr val="0000FF"/>
                </a:solidFill>
                <a:effectLst>
                  <a:outerShdw dist="35921" dir="2700000" algn="ctr" rotWithShape="0">
                    <a:srgbClr val="C0C0C0">
                      <a:alpha val="80000"/>
                    </a:srgbClr>
                  </a:outerShdw>
                </a:effectLst>
                <a:latin typeface="Footlight MT Light" pitchFamily="18" charset="0"/>
              </a:rPr>
              <a:t>. </a:t>
            </a:r>
            <a:r>
              <a:rPr lang="en-US" sz="3600" b="1" kern="10" dirty="0" err="1">
                <a:ln w="9525">
                  <a:noFill/>
                  <a:round/>
                  <a:headEnd/>
                  <a:tailEnd/>
                </a:ln>
                <a:solidFill>
                  <a:srgbClr val="0000FF"/>
                </a:solidFill>
                <a:effectLst>
                  <a:outerShdw dist="35921" dir="2700000" algn="ctr" rotWithShape="0">
                    <a:srgbClr val="C0C0C0">
                      <a:alpha val="80000"/>
                    </a:srgbClr>
                  </a:outerShdw>
                </a:effectLst>
                <a:latin typeface="Footlight MT Light" pitchFamily="18" charset="0"/>
              </a:rPr>
              <a:t>Wb</a:t>
            </a:r>
            <a:r>
              <a:rPr lang="en-US" sz="3600" b="1" kern="10" dirty="0">
                <a:ln w="9525">
                  <a:noFill/>
                  <a:round/>
                  <a:headEnd/>
                  <a:tailEnd/>
                </a:ln>
                <a:solidFill>
                  <a:schemeClr val="hlink"/>
                </a:solidFill>
                <a:effectLst>
                  <a:outerShdw dist="35921" dir="2700000" algn="ctr" rotWithShape="0">
                    <a:srgbClr val="C0C0C0">
                      <a:alpha val="80000"/>
                    </a:srgbClr>
                  </a:outerShdw>
                </a:effectLst>
                <a:latin typeface="Footlight MT Light" pitchFamily="18" charset="0"/>
              </a:rPr>
              <a:t>.</a:t>
            </a:r>
          </a:p>
        </p:txBody>
      </p:sp>
      <p:sp>
        <p:nvSpPr>
          <p:cNvPr id="61444" name="WordArt 3"/>
          <p:cNvSpPr>
            <a:spLocks noChangeArrowheads="1" noChangeShapeType="1" noTextEdit="1"/>
          </p:cNvSpPr>
          <p:nvPr/>
        </p:nvSpPr>
        <p:spPr bwMode="auto">
          <a:xfrm>
            <a:off x="179512" y="1268760"/>
            <a:ext cx="6781800" cy="533400"/>
          </a:xfrm>
          <a:prstGeom prst="rect">
            <a:avLst/>
          </a:prstGeom>
        </p:spPr>
        <p:txBody>
          <a:bodyPr wrap="none" fromWordArt="1">
            <a:prstTxWarp prst="textPlain">
              <a:avLst>
                <a:gd name="adj" fmla="val 50000"/>
              </a:avLst>
            </a:prstTxWarp>
          </a:bodyPr>
          <a:lstStyle/>
          <a:p>
            <a:pPr algn="ctr" fontAlgn="auto">
              <a:spcBef>
                <a:spcPts val="0"/>
              </a:spcBef>
              <a:spcAft>
                <a:spcPts val="0"/>
              </a:spcAft>
              <a:defRPr/>
            </a:pPr>
            <a:r>
              <a:rPr lang="en-US" sz="3600" b="1" i="1" kern="10" dirty="0" err="1">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Comic Sans MS"/>
                <a:cs typeface="+mn-cs"/>
              </a:rPr>
              <a:t>Terima</a:t>
            </a:r>
            <a:r>
              <a:rPr lang="en-US" sz="3600" b="1" i="1"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Comic Sans MS"/>
                <a:cs typeface="+mn-cs"/>
              </a:rPr>
              <a:t> </a:t>
            </a:r>
            <a:r>
              <a:rPr lang="en-US" sz="3600" b="1" i="1" kern="10" dirty="0" err="1"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Comic Sans MS"/>
                <a:cs typeface="+mn-cs"/>
              </a:rPr>
              <a:t>kasih</a:t>
            </a:r>
            <a:endParaRPr lang="en-US" sz="3600" b="1" i="1"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Comic Sans MS"/>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down)">
                                      <p:cBhvr>
                                        <p:cTn id="7" dur="580">
                                          <p:stCondLst>
                                            <p:cond delay="0"/>
                                          </p:stCondLst>
                                        </p:cTn>
                                        <p:tgtEl>
                                          <p:spTgt spid="144386"/>
                                        </p:tgtEl>
                                      </p:cBhvr>
                                    </p:animEffect>
                                    <p:anim calcmode="lin" valueType="num">
                                      <p:cBhvr>
                                        <p:cTn id="8" dur="1822" tmFilter="0,0; 0.14,0.36; 0.43,0.73; 0.71,0.91; 1.0,1.0">
                                          <p:stCondLst>
                                            <p:cond delay="0"/>
                                          </p:stCondLst>
                                        </p:cTn>
                                        <p:tgtEl>
                                          <p:spTgt spid="14438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4438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4438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4438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44386"/>
                                        </p:tgtEl>
                                        <p:attrNameLst>
                                          <p:attrName>ppt_y</p:attrName>
                                        </p:attrNameLst>
                                      </p:cBhvr>
                                      <p:tavLst>
                                        <p:tav tm="0" fmla="#ppt_y-sin(pi*$)/81">
                                          <p:val>
                                            <p:fltVal val="0"/>
                                          </p:val>
                                        </p:tav>
                                        <p:tav tm="100000">
                                          <p:val>
                                            <p:fltVal val="1"/>
                                          </p:val>
                                        </p:tav>
                                      </p:tavLst>
                                    </p:anim>
                                    <p:animScale>
                                      <p:cBhvr>
                                        <p:cTn id="13" dur="26">
                                          <p:stCondLst>
                                            <p:cond delay="650"/>
                                          </p:stCondLst>
                                        </p:cTn>
                                        <p:tgtEl>
                                          <p:spTgt spid="144386"/>
                                        </p:tgtEl>
                                      </p:cBhvr>
                                      <p:to x="100000" y="60000"/>
                                    </p:animScale>
                                    <p:animScale>
                                      <p:cBhvr>
                                        <p:cTn id="14" dur="166" decel="50000">
                                          <p:stCondLst>
                                            <p:cond delay="676"/>
                                          </p:stCondLst>
                                        </p:cTn>
                                        <p:tgtEl>
                                          <p:spTgt spid="144386"/>
                                        </p:tgtEl>
                                      </p:cBhvr>
                                      <p:to x="100000" y="100000"/>
                                    </p:animScale>
                                    <p:animScale>
                                      <p:cBhvr>
                                        <p:cTn id="15" dur="26">
                                          <p:stCondLst>
                                            <p:cond delay="1312"/>
                                          </p:stCondLst>
                                        </p:cTn>
                                        <p:tgtEl>
                                          <p:spTgt spid="144386"/>
                                        </p:tgtEl>
                                      </p:cBhvr>
                                      <p:to x="100000" y="80000"/>
                                    </p:animScale>
                                    <p:animScale>
                                      <p:cBhvr>
                                        <p:cTn id="16" dur="166" decel="50000">
                                          <p:stCondLst>
                                            <p:cond delay="1338"/>
                                          </p:stCondLst>
                                        </p:cTn>
                                        <p:tgtEl>
                                          <p:spTgt spid="144386"/>
                                        </p:tgtEl>
                                      </p:cBhvr>
                                      <p:to x="100000" y="100000"/>
                                    </p:animScale>
                                    <p:animScale>
                                      <p:cBhvr>
                                        <p:cTn id="17" dur="26">
                                          <p:stCondLst>
                                            <p:cond delay="1642"/>
                                          </p:stCondLst>
                                        </p:cTn>
                                        <p:tgtEl>
                                          <p:spTgt spid="144386"/>
                                        </p:tgtEl>
                                      </p:cBhvr>
                                      <p:to x="100000" y="90000"/>
                                    </p:animScale>
                                    <p:animScale>
                                      <p:cBhvr>
                                        <p:cTn id="18" dur="166" decel="50000">
                                          <p:stCondLst>
                                            <p:cond delay="1668"/>
                                          </p:stCondLst>
                                        </p:cTn>
                                        <p:tgtEl>
                                          <p:spTgt spid="144386"/>
                                        </p:tgtEl>
                                      </p:cBhvr>
                                      <p:to x="100000" y="100000"/>
                                    </p:animScale>
                                    <p:animScale>
                                      <p:cBhvr>
                                        <p:cTn id="19" dur="26">
                                          <p:stCondLst>
                                            <p:cond delay="1808"/>
                                          </p:stCondLst>
                                        </p:cTn>
                                        <p:tgtEl>
                                          <p:spTgt spid="144386"/>
                                        </p:tgtEl>
                                      </p:cBhvr>
                                      <p:to x="100000" y="95000"/>
                                    </p:animScale>
                                    <p:animScale>
                                      <p:cBhvr>
                                        <p:cTn id="20" dur="166" decel="50000">
                                          <p:stCondLst>
                                            <p:cond delay="1834"/>
                                          </p:stCondLst>
                                        </p:cTn>
                                        <p:tgtEl>
                                          <p:spTgt spid="14438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61444"/>
                                        </p:tgtEl>
                                        <p:attrNameLst>
                                          <p:attrName>style.visibility</p:attrName>
                                        </p:attrNameLst>
                                      </p:cBhvr>
                                      <p:to>
                                        <p:strVal val="visible"/>
                                      </p:to>
                                    </p:set>
                                    <p:animEffect transition="in" filter="barn(inVertical)">
                                      <p:cBhvr>
                                        <p:cTn id="25" dur="500"/>
                                        <p:tgtEl>
                                          <p:spTgt spid="61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p:bldP spid="6144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914400" y="228600"/>
            <a:ext cx="5105400" cy="708025"/>
          </a:xfrm>
          <a:prstGeom prst="rect">
            <a:avLst/>
          </a:prstGeom>
          <a:noFill/>
          <a:ln w="9525">
            <a:noFill/>
            <a:miter lim="800000"/>
            <a:headEnd/>
            <a:tailEnd/>
          </a:ln>
          <a:effectLst/>
        </p:spPr>
        <p:txBody>
          <a:bodyPr>
            <a:spAutoFit/>
          </a:bodyPr>
          <a:lstStyle/>
          <a:p>
            <a:pPr fontAlgn="auto">
              <a:spcBef>
                <a:spcPts val="0"/>
              </a:spcBef>
              <a:spcAft>
                <a:spcPts val="0"/>
              </a:spcAft>
              <a:defRPr/>
            </a:pPr>
            <a:r>
              <a:rPr lang="id-ID" sz="4000" dirty="0" smtClean="0">
                <a:solidFill>
                  <a:schemeClr val="bg1"/>
                </a:solidFill>
                <a:effectLst>
                  <a:outerShdw blurRad="38100" dist="38100" dir="2700000" algn="tl">
                    <a:srgbClr val="000000">
                      <a:alpha val="43137"/>
                    </a:srgbClr>
                  </a:outerShdw>
                </a:effectLst>
                <a:latin typeface="Cooper Black" pitchFamily="18" charset="0"/>
              </a:rPr>
              <a:t>KEPUSTAKAWAN</a:t>
            </a:r>
            <a:r>
              <a:rPr lang="fr-FR" sz="4000" dirty="0" smtClean="0">
                <a:solidFill>
                  <a:schemeClr val="bg1"/>
                </a:solidFill>
                <a:effectLst>
                  <a:outerShdw blurRad="38100" dist="38100" dir="2700000" algn="tl">
                    <a:srgbClr val="000000">
                      <a:alpha val="43137"/>
                    </a:srgbClr>
                  </a:outerShdw>
                </a:effectLst>
                <a:latin typeface="Cooper Black" pitchFamily="18" charset="0"/>
              </a:rPr>
              <a:t>:</a:t>
            </a:r>
            <a:endParaRPr lang="fr-FR" sz="4000" dirty="0">
              <a:solidFill>
                <a:schemeClr val="bg1"/>
              </a:solidFill>
              <a:effectLst>
                <a:outerShdw blurRad="38100" dist="38100" dir="2700000" algn="tl">
                  <a:srgbClr val="000000">
                    <a:alpha val="43137"/>
                  </a:srgbClr>
                </a:outerShdw>
              </a:effectLst>
              <a:latin typeface="Cooper Black" pitchFamily="18" charset="0"/>
            </a:endParaRPr>
          </a:p>
        </p:txBody>
      </p:sp>
      <p:sp>
        <p:nvSpPr>
          <p:cNvPr id="6" name="Isosceles Triangle 5"/>
          <p:cNvSpPr/>
          <p:nvPr/>
        </p:nvSpPr>
        <p:spPr>
          <a:xfrm rot="10800000">
            <a:off x="1143000" y="990600"/>
            <a:ext cx="3505200" cy="304800"/>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pic>
        <p:nvPicPr>
          <p:cNvPr id="8" name="Picture 2" descr="Flowe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781800" y="-647700"/>
            <a:ext cx="647700" cy="64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989" name="Text Box 1232"/>
          <p:cNvSpPr txBox="1">
            <a:spLocks noChangeArrowheads="1"/>
          </p:cNvSpPr>
          <p:nvPr/>
        </p:nvSpPr>
        <p:spPr bwMode="auto">
          <a:xfrm>
            <a:off x="533400" y="1357298"/>
            <a:ext cx="7620000" cy="49398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125000"/>
              </a:lnSpc>
            </a:pPr>
            <a:r>
              <a:rPr lang="id-ID" sz="2000" b="1" dirty="0" smtClean="0">
                <a:solidFill>
                  <a:schemeClr val="bg1"/>
                </a:solidFill>
                <a:latin typeface="Arial Narrow" pitchFamily="34" charset="0"/>
              </a:rPr>
              <a:t>	</a:t>
            </a:r>
            <a:r>
              <a:rPr lang="id-ID" sz="3600" b="1" dirty="0" smtClean="0">
                <a:latin typeface="Arial Narrow" pitchFamily="34" charset="0"/>
              </a:rPr>
              <a:t>Adalah  kegiatan ilmiah dan profesional yang meliputi pengelolaan perpustakaan, pelayanan perpustakaan, dan pengembangan sistem kepustakawanan </a:t>
            </a:r>
          </a:p>
          <a:p>
            <a:pPr eaLnBrk="1" hangingPunct="1">
              <a:lnSpc>
                <a:spcPct val="125000"/>
              </a:lnSpc>
            </a:pPr>
            <a:r>
              <a:rPr lang="id-ID" sz="3600" b="1" dirty="0" smtClean="0">
                <a:latin typeface="Arial Narrow" pitchFamily="34" charset="0"/>
              </a:rPr>
              <a:t>    (PerMenpan Rb No. 9 Tahun 2014:   Bab I pasal 1)</a:t>
            </a:r>
            <a:endParaRPr lang="id-ID" sz="3600" b="1" dirty="0">
              <a:latin typeface="Arial Narrow" pitchFamily="34" charset="0"/>
            </a:endParaRPr>
          </a:p>
        </p:txBody>
      </p:sp>
    </p:spTree>
    <p:extLst>
      <p:ext uri="{BB962C8B-B14F-4D97-AF65-F5344CB8AC3E}">
        <p14:creationId xmlns:p14="http://schemas.microsoft.com/office/powerpoint/2010/main" xmlns="" val="3384640123"/>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0" presetClass="path" presetSubtype="0" repeatCount="indefinite" accel="50000" decel="50000" fill="remove" nodeType="withEffect">
                                  <p:stCondLst>
                                    <p:cond delay="800"/>
                                  </p:stCondLst>
                                  <p:endCondLst>
                                    <p:cond evt="onNext" delay="0">
                                      <p:tgtEl>
                                        <p:sldTgt/>
                                      </p:tgtEl>
                                    </p:cond>
                                  </p:endCondLst>
                                  <p:childTnLst>
                                    <p:animMotion origin="layout" path="M -6.11111E-6 -3.33333E-6 C -0.03768 0.15417 -0.07518 0.30857 -0.06771 0.41713 C -0.06025 0.5257 0.03767 0.54653 0.04513 0.65162 C 0.0526 0.75648 -0.01268 0.98125 -0.02258 1.04722 " pathEditMode="relative" rAng="0" ptsTypes="aaaA">
                                      <p:cBhvr>
                                        <p:cTn id="6" dur="11000" fill="hold"/>
                                        <p:tgtEl>
                                          <p:spTgt spid="8"/>
                                        </p:tgtEl>
                                        <p:attrNameLst>
                                          <p:attrName>ppt_x</p:attrName>
                                          <p:attrName>ppt_y</p:attrName>
                                        </p:attrNameLst>
                                      </p:cBhvr>
                                      <p:rCtr x="0" y="0"/>
                                    </p:animMotion>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41989"/>
                                        </p:tgtEl>
                                        <p:attrNameLst>
                                          <p:attrName>style.visibility</p:attrName>
                                        </p:attrNameLst>
                                      </p:cBhvr>
                                      <p:to>
                                        <p:strVal val="visible"/>
                                      </p:to>
                                    </p:set>
                                    <p:animEffect transition="in" filter="circle(in)">
                                      <p:cBhvr>
                                        <p:cTn id="21" dur="2000"/>
                                        <p:tgtEl>
                                          <p:spTgt spid="419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4198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457200" y="1444294"/>
            <a:ext cx="3900486" cy="4342160"/>
          </a:xfrm>
        </p:spPr>
        <p:txBody>
          <a:bodyPr>
            <a:noAutofit/>
          </a:bodyPr>
          <a:lstStyle/>
          <a:p>
            <a:pPr>
              <a:buNone/>
            </a:pPr>
            <a:r>
              <a:rPr lang="id-ID" b="1" dirty="0" smtClean="0"/>
              <a:t>1. Unsur Utama</a:t>
            </a:r>
          </a:p>
          <a:p>
            <a:pPr marL="566928" indent="-457200">
              <a:buAutoNum type="alphaLcPeriod"/>
            </a:pPr>
            <a:r>
              <a:rPr lang="id-ID" dirty="0" smtClean="0"/>
              <a:t>Pendidikan</a:t>
            </a:r>
          </a:p>
          <a:p>
            <a:pPr marL="566928" indent="-457200">
              <a:buAutoNum type="alphaLcPeriod"/>
            </a:pPr>
            <a:r>
              <a:rPr lang="id-ID" dirty="0" smtClean="0"/>
              <a:t>Pengelolaan Perpustakaan</a:t>
            </a:r>
          </a:p>
          <a:p>
            <a:pPr marL="566928" indent="-457200">
              <a:buAutoNum type="alphaLcPeriod"/>
            </a:pPr>
            <a:r>
              <a:rPr lang="id-ID" dirty="0" smtClean="0"/>
              <a:t>Pelayanan Perpustakaan</a:t>
            </a:r>
          </a:p>
          <a:p>
            <a:pPr marL="566928" indent="-457200">
              <a:buAutoNum type="alphaLcPeriod"/>
            </a:pPr>
            <a:r>
              <a:rPr lang="id-ID" dirty="0" smtClean="0"/>
              <a:t>Pengembangan Sistem Kepustakwanan</a:t>
            </a:r>
          </a:p>
          <a:p>
            <a:pPr marL="566928" indent="-457200">
              <a:buAutoNum type="alphaLcPeriod"/>
            </a:pPr>
            <a:r>
              <a:rPr lang="id-ID" dirty="0" smtClean="0"/>
              <a:t>Pengembangan Profesi</a:t>
            </a:r>
            <a:endParaRPr lang="id-ID" dirty="0"/>
          </a:p>
        </p:txBody>
      </p:sp>
      <p:sp>
        <p:nvSpPr>
          <p:cNvPr id="7" name="Content Placeholder 6"/>
          <p:cNvSpPr>
            <a:spLocks noGrp="1"/>
          </p:cNvSpPr>
          <p:nvPr>
            <p:ph sz="quarter" idx="4"/>
          </p:nvPr>
        </p:nvSpPr>
        <p:spPr>
          <a:xfrm>
            <a:off x="4645025" y="1444294"/>
            <a:ext cx="4041775" cy="4842226"/>
          </a:xfrm>
        </p:spPr>
        <p:txBody>
          <a:bodyPr>
            <a:normAutofit fontScale="92500" lnSpcReduction="10000"/>
          </a:bodyPr>
          <a:lstStyle/>
          <a:p>
            <a:pPr>
              <a:buNone/>
            </a:pPr>
            <a:r>
              <a:rPr lang="id-ID" b="1" dirty="0" smtClean="0"/>
              <a:t>2. Unsur Penunjang</a:t>
            </a:r>
          </a:p>
          <a:p>
            <a:pPr marL="566928" indent="-457200">
              <a:buNone/>
            </a:pPr>
            <a:r>
              <a:rPr lang="id-ID" dirty="0" smtClean="0"/>
              <a:t>a. Pengajar/Pelatih Perpusdokinfo</a:t>
            </a:r>
          </a:p>
          <a:p>
            <a:pPr marL="566928" indent="-457200">
              <a:buNone/>
            </a:pPr>
            <a:r>
              <a:rPr lang="id-ID" dirty="0" smtClean="0"/>
              <a:t>b. Peran Serta dalam seminar/lokakarya/</a:t>
            </a:r>
          </a:p>
          <a:p>
            <a:pPr marL="566928" indent="-457200">
              <a:buNone/>
            </a:pPr>
            <a:r>
              <a:rPr lang="id-ID" dirty="0" smtClean="0"/>
              <a:t>	koferensi </a:t>
            </a:r>
          </a:p>
          <a:p>
            <a:pPr marL="566928" indent="-457200">
              <a:buAutoNum type="alphaLcPeriod" startAt="3"/>
            </a:pPr>
            <a:r>
              <a:rPr lang="id-ID" dirty="0" smtClean="0"/>
              <a:t>Keanggotaan dalam Organisasi Profesi</a:t>
            </a:r>
          </a:p>
          <a:p>
            <a:pPr marL="566928" indent="-457200">
              <a:buAutoNum type="alphaLcPeriod" startAt="3"/>
            </a:pPr>
            <a:r>
              <a:rPr lang="id-ID" dirty="0" smtClean="0"/>
              <a:t>Keanggotaan Tim Penilai </a:t>
            </a:r>
          </a:p>
          <a:p>
            <a:pPr marL="566928" indent="-457200">
              <a:buAutoNum type="alphaLcPeriod" startAt="3"/>
            </a:pPr>
            <a:r>
              <a:rPr lang="id-ID" dirty="0" smtClean="0"/>
              <a:t>Perolehan Penghargaan</a:t>
            </a:r>
          </a:p>
          <a:p>
            <a:pPr marL="566928" indent="-457200">
              <a:buAutoNum type="alphaLcPeriod" startAt="3"/>
            </a:pPr>
            <a:r>
              <a:rPr lang="id-ID" dirty="0" smtClean="0"/>
              <a:t>Perolehan gelar/ijazah kesarjanaan lainnya</a:t>
            </a:r>
          </a:p>
          <a:p>
            <a:pPr marL="566928" indent="-457200">
              <a:buAutoNum type="alphaLcPeriod" startAt="3"/>
            </a:pPr>
            <a:endParaRPr lang="id-ID" dirty="0" smtClean="0"/>
          </a:p>
          <a:p>
            <a:pPr marL="566928" indent="-457200">
              <a:buNone/>
            </a:pPr>
            <a:endParaRPr lang="id-ID" dirty="0" smtClean="0"/>
          </a:p>
          <a:p>
            <a:pPr marL="566928" indent="-457200">
              <a:buAutoNum type="alphaLcPeriod"/>
            </a:pPr>
            <a:endParaRPr lang="id-ID" dirty="0"/>
          </a:p>
        </p:txBody>
      </p:sp>
      <p:sp>
        <p:nvSpPr>
          <p:cNvPr id="2" name="Slide Number Placeholder 1"/>
          <p:cNvSpPr>
            <a:spLocks noGrp="1"/>
          </p:cNvSpPr>
          <p:nvPr>
            <p:ph type="sldNum" sz="quarter" idx="12"/>
          </p:nvPr>
        </p:nvSpPr>
        <p:spPr/>
        <p:txBody>
          <a:bodyPr/>
          <a:lstStyle/>
          <a:p>
            <a:fld id="{A5A4AB32-B05E-4D5F-B94D-86F9B6B03573}" type="slidenum">
              <a:rPr lang="en-US" smtClean="0"/>
              <a:pPr/>
              <a:t>4</a:t>
            </a:fld>
            <a:endParaRPr lang="en-US"/>
          </a:p>
        </p:txBody>
      </p:sp>
      <p:sp>
        <p:nvSpPr>
          <p:cNvPr id="3" name="Title 2"/>
          <p:cNvSpPr>
            <a:spLocks noGrp="1"/>
          </p:cNvSpPr>
          <p:nvPr>
            <p:ph type="title"/>
          </p:nvPr>
        </p:nvSpPr>
        <p:spPr/>
        <p:txBody>
          <a:bodyPr/>
          <a:lstStyle/>
          <a:p>
            <a:r>
              <a:rPr lang="id-ID" dirty="0" smtClean="0"/>
              <a:t>UNSUR KEGIATAN</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5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500"/>
                                        <p:tgtEl>
                                          <p:spTgt spid="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Effect transition="in" filter="fade">
                                      <p:cBhvr>
                                        <p:cTn id="33" dur="500"/>
                                        <p:tgtEl>
                                          <p:spTgt spid="5">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5">
                                            <p:txEl>
                                              <p:pRg st="5" end="5"/>
                                            </p:txEl>
                                          </p:spTgt>
                                        </p:tgtEl>
                                        <p:attrNameLst>
                                          <p:attrName>style.visibility</p:attrName>
                                        </p:attrNameLst>
                                      </p:cBhvr>
                                      <p:to>
                                        <p:strVal val="visible"/>
                                      </p:to>
                                    </p:set>
                                    <p:animEffect transition="in" filter="fade">
                                      <p:cBhvr>
                                        <p:cTn id="38" dur="500"/>
                                        <p:tgtEl>
                                          <p:spTgt spid="5">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7">
                                            <p:txEl>
                                              <p:pRg st="0" end="0"/>
                                            </p:txEl>
                                          </p:spTgt>
                                        </p:tgtEl>
                                        <p:attrNameLst>
                                          <p:attrName>style.visibility</p:attrName>
                                        </p:attrNameLst>
                                      </p:cBhvr>
                                      <p:to>
                                        <p:strVal val="visible"/>
                                      </p:to>
                                    </p:set>
                                    <p:animEffect transition="in" filter="fade">
                                      <p:cBhvr>
                                        <p:cTn id="43" dur="500"/>
                                        <p:tgtEl>
                                          <p:spTgt spid="7">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7">
                                            <p:txEl>
                                              <p:pRg st="1" end="1"/>
                                            </p:txEl>
                                          </p:spTgt>
                                        </p:tgtEl>
                                        <p:attrNameLst>
                                          <p:attrName>style.visibility</p:attrName>
                                        </p:attrNameLst>
                                      </p:cBhvr>
                                      <p:to>
                                        <p:strVal val="visible"/>
                                      </p:to>
                                    </p:set>
                                    <p:animEffect transition="in" filter="fade">
                                      <p:cBhvr>
                                        <p:cTn id="48" dur="500"/>
                                        <p:tgtEl>
                                          <p:spTgt spid="7">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7">
                                            <p:txEl>
                                              <p:pRg st="2" end="2"/>
                                            </p:txEl>
                                          </p:spTgt>
                                        </p:tgtEl>
                                        <p:attrNameLst>
                                          <p:attrName>style.visibility</p:attrName>
                                        </p:attrNameLst>
                                      </p:cBhvr>
                                      <p:to>
                                        <p:strVal val="visible"/>
                                      </p:to>
                                    </p:set>
                                    <p:animEffect transition="in" filter="fade">
                                      <p:cBhvr>
                                        <p:cTn id="53" dur="500"/>
                                        <p:tgtEl>
                                          <p:spTgt spid="7">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7">
                                            <p:txEl>
                                              <p:pRg st="3" end="3"/>
                                            </p:txEl>
                                          </p:spTgt>
                                        </p:tgtEl>
                                        <p:attrNameLst>
                                          <p:attrName>style.visibility</p:attrName>
                                        </p:attrNameLst>
                                      </p:cBhvr>
                                      <p:to>
                                        <p:strVal val="visible"/>
                                      </p:to>
                                    </p:set>
                                    <p:animEffect transition="in" filter="fade">
                                      <p:cBhvr>
                                        <p:cTn id="58" dur="500"/>
                                        <p:tgtEl>
                                          <p:spTgt spid="7">
                                            <p:txEl>
                                              <p:pRg st="3" end="3"/>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7">
                                            <p:txEl>
                                              <p:pRg st="4" end="4"/>
                                            </p:txEl>
                                          </p:spTgt>
                                        </p:tgtEl>
                                        <p:attrNameLst>
                                          <p:attrName>style.visibility</p:attrName>
                                        </p:attrNameLst>
                                      </p:cBhvr>
                                      <p:to>
                                        <p:strVal val="visible"/>
                                      </p:to>
                                    </p:set>
                                    <p:animEffect transition="in" filter="fade">
                                      <p:cBhvr>
                                        <p:cTn id="63" dur="500"/>
                                        <p:tgtEl>
                                          <p:spTgt spid="7">
                                            <p:txEl>
                                              <p:pRg st="4" end="4"/>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7">
                                            <p:txEl>
                                              <p:pRg st="5" end="5"/>
                                            </p:txEl>
                                          </p:spTgt>
                                        </p:tgtEl>
                                        <p:attrNameLst>
                                          <p:attrName>style.visibility</p:attrName>
                                        </p:attrNameLst>
                                      </p:cBhvr>
                                      <p:to>
                                        <p:strVal val="visible"/>
                                      </p:to>
                                    </p:set>
                                    <p:animEffect transition="in" filter="fade">
                                      <p:cBhvr>
                                        <p:cTn id="68" dur="500"/>
                                        <p:tgtEl>
                                          <p:spTgt spid="7">
                                            <p:txEl>
                                              <p:pRg st="5" end="5"/>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7">
                                            <p:txEl>
                                              <p:pRg st="6" end="6"/>
                                            </p:txEl>
                                          </p:spTgt>
                                        </p:tgtEl>
                                        <p:attrNameLst>
                                          <p:attrName>style.visibility</p:attrName>
                                        </p:attrNameLst>
                                      </p:cBhvr>
                                      <p:to>
                                        <p:strVal val="visible"/>
                                      </p:to>
                                    </p:set>
                                    <p:animEffect transition="in" filter="fade">
                                      <p:cBhvr>
                                        <p:cTn id="73" dur="500"/>
                                        <p:tgtEl>
                                          <p:spTgt spid="7">
                                            <p:txEl>
                                              <p:pRg st="6" end="6"/>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7">
                                            <p:txEl>
                                              <p:pRg st="7" end="7"/>
                                            </p:txEl>
                                          </p:spTgt>
                                        </p:tgtEl>
                                        <p:attrNameLst>
                                          <p:attrName>style.visibility</p:attrName>
                                        </p:attrNameLst>
                                      </p:cBhvr>
                                      <p:to>
                                        <p:strVal val="visible"/>
                                      </p:to>
                                    </p:set>
                                    <p:animEffect transition="in" filter="fade">
                                      <p:cBhvr>
                                        <p:cTn id="78"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txBox="1">
            <a:spLocks noChangeArrowheads="1"/>
          </p:cNvSpPr>
          <p:nvPr/>
        </p:nvSpPr>
        <p:spPr bwMode="auto">
          <a:xfrm>
            <a:off x="2590800" y="685800"/>
            <a:ext cx="53340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buClr>
                <a:schemeClr val="tx1"/>
              </a:buClr>
            </a:pPr>
            <a:r>
              <a:rPr lang="id-ID" sz="2600" b="1" dirty="0"/>
              <a:t>JABATAN FUNGSIONAL</a:t>
            </a:r>
          </a:p>
          <a:p>
            <a:pPr algn="ctr" eaLnBrk="1" hangingPunct="1">
              <a:buClr>
                <a:schemeClr val="tx1"/>
              </a:buClr>
            </a:pPr>
            <a:r>
              <a:rPr lang="en-US" sz="2600" b="1" dirty="0" smtClean="0"/>
              <a:t>PUSTAKAWAN</a:t>
            </a:r>
            <a:r>
              <a:rPr lang="id-ID" sz="2600" b="1" dirty="0" smtClean="0"/>
              <a:t> </a:t>
            </a:r>
            <a:r>
              <a:rPr lang="id-ID" sz="2600" b="1" dirty="0"/>
              <a:t>(1)</a:t>
            </a:r>
          </a:p>
        </p:txBody>
      </p:sp>
      <p:pic>
        <p:nvPicPr>
          <p:cNvPr id="43011" name="Picture 11" descr="D:\0images\wallpaper.gif_480_480_0_64000_0_1_0.gif"/>
          <p:cNvPicPr>
            <a:picLocks noChangeAspect="1" noChangeArrowheads="1" noCrop="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52400"/>
            <a:ext cx="2743200" cy="198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7" name="Table 6"/>
          <p:cNvGraphicFramePr>
            <a:graphicFrameLocks noGrp="1"/>
          </p:cNvGraphicFramePr>
          <p:nvPr>
            <p:extLst>
              <p:ext uri="{D42A27DB-BD31-4B8C-83A1-F6EECF244321}">
                <p14:modId xmlns:p14="http://schemas.microsoft.com/office/powerpoint/2010/main" xmlns="" val="1776588279"/>
              </p:ext>
            </p:extLst>
          </p:nvPr>
        </p:nvGraphicFramePr>
        <p:xfrm>
          <a:off x="762000" y="2343912"/>
          <a:ext cx="7696200" cy="2837688"/>
        </p:xfrm>
        <a:graphic>
          <a:graphicData uri="http://schemas.openxmlformats.org/drawingml/2006/table">
            <a:tbl>
              <a:tblPr/>
              <a:tblGrid>
                <a:gridCol w="1215189"/>
                <a:gridCol w="1620253"/>
                <a:gridCol w="1316455"/>
                <a:gridCol w="1012658"/>
                <a:gridCol w="911392"/>
                <a:gridCol w="1620253"/>
              </a:tblGrid>
              <a:tr h="535590">
                <a:tc>
                  <a:txBody>
                    <a:bodyPr/>
                    <a:lstStyle/>
                    <a:p>
                      <a:pPr marL="0" marR="0" algn="ctr">
                        <a:lnSpc>
                          <a:spcPct val="115000"/>
                        </a:lnSpc>
                        <a:spcBef>
                          <a:spcPts val="0"/>
                        </a:spcBef>
                        <a:spcAft>
                          <a:spcPts val="0"/>
                        </a:spcAft>
                      </a:pPr>
                      <a:r>
                        <a:rPr lang="id-ID" sz="1400" b="1" dirty="0">
                          <a:latin typeface="Arial"/>
                          <a:ea typeface="Times New Roman"/>
                          <a:cs typeface="Times New Roman"/>
                        </a:rPr>
                        <a:t>Kategori</a:t>
                      </a:r>
                      <a:endParaRPr lang="id-ID" sz="1400" dirty="0">
                        <a:latin typeface="Times New Roman"/>
                        <a:ea typeface="Times New Roman"/>
                        <a:cs typeface="Times New Roman"/>
                      </a:endParaRPr>
                    </a:p>
                  </a:txBody>
                  <a:tcPr marL="61215" marR="61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marL="0" marR="0" algn="ctr">
                        <a:lnSpc>
                          <a:spcPct val="115000"/>
                        </a:lnSpc>
                        <a:spcBef>
                          <a:spcPts val="0"/>
                        </a:spcBef>
                        <a:spcAft>
                          <a:spcPts val="0"/>
                        </a:spcAft>
                      </a:pPr>
                      <a:r>
                        <a:rPr lang="id-ID" sz="1400" b="1" dirty="0">
                          <a:latin typeface="Arial"/>
                          <a:ea typeface="Times New Roman"/>
                          <a:cs typeface="Times New Roman"/>
                        </a:rPr>
                        <a:t>Jenjang Jabatan</a:t>
                      </a:r>
                      <a:endParaRPr lang="id-ID" sz="1400" dirty="0">
                        <a:latin typeface="Times New Roman"/>
                        <a:ea typeface="Times New Roman"/>
                        <a:cs typeface="Times New Roman"/>
                      </a:endParaRPr>
                    </a:p>
                  </a:txBody>
                  <a:tcPr marL="61215" marR="61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marL="0" marR="0" algn="ctr">
                        <a:lnSpc>
                          <a:spcPct val="115000"/>
                        </a:lnSpc>
                        <a:spcBef>
                          <a:spcPts val="0"/>
                        </a:spcBef>
                        <a:spcAft>
                          <a:spcPts val="0"/>
                        </a:spcAft>
                      </a:pPr>
                      <a:r>
                        <a:rPr lang="id-ID" sz="1400" b="1" dirty="0">
                          <a:latin typeface="Arial"/>
                          <a:ea typeface="Times New Roman"/>
                          <a:cs typeface="Times New Roman"/>
                        </a:rPr>
                        <a:t>Golongan Ruang</a:t>
                      </a:r>
                      <a:endParaRPr lang="id-ID" sz="1400" dirty="0">
                        <a:latin typeface="Times New Roman"/>
                        <a:ea typeface="Times New Roman"/>
                        <a:cs typeface="Times New Roman"/>
                      </a:endParaRPr>
                    </a:p>
                  </a:txBody>
                  <a:tcPr marL="61215" marR="61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marL="0" marR="0" algn="ctr">
                        <a:lnSpc>
                          <a:spcPct val="115000"/>
                        </a:lnSpc>
                        <a:spcBef>
                          <a:spcPts val="0"/>
                        </a:spcBef>
                        <a:spcAft>
                          <a:spcPts val="0"/>
                        </a:spcAft>
                      </a:pPr>
                      <a:r>
                        <a:rPr lang="id-ID" sz="1400" b="1">
                          <a:latin typeface="Arial"/>
                          <a:ea typeface="Times New Roman"/>
                          <a:cs typeface="Times New Roman"/>
                        </a:rPr>
                        <a:t>Angka Kredit </a:t>
                      </a:r>
                      <a:endParaRPr lang="id-ID" sz="1400">
                        <a:latin typeface="Times New Roman"/>
                        <a:ea typeface="Times New Roman"/>
                        <a:cs typeface="Times New Roman"/>
                      </a:endParaRPr>
                    </a:p>
                  </a:txBody>
                  <a:tcPr marL="61215" marR="61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marL="0" marR="0" algn="ctr">
                        <a:lnSpc>
                          <a:spcPct val="115000"/>
                        </a:lnSpc>
                        <a:spcBef>
                          <a:spcPts val="0"/>
                        </a:spcBef>
                        <a:spcAft>
                          <a:spcPts val="0"/>
                        </a:spcAft>
                      </a:pPr>
                      <a:r>
                        <a:rPr lang="id-ID" sz="1400" b="1" dirty="0">
                          <a:latin typeface="Arial"/>
                          <a:ea typeface="Times New Roman"/>
                          <a:cs typeface="Times New Roman"/>
                        </a:rPr>
                        <a:t>BUP</a:t>
                      </a:r>
                      <a:endParaRPr lang="id-ID" sz="1400" dirty="0">
                        <a:latin typeface="Times New Roman"/>
                        <a:ea typeface="Times New Roman"/>
                        <a:cs typeface="Times New Roman"/>
                      </a:endParaRPr>
                    </a:p>
                  </a:txBody>
                  <a:tcPr marL="61215" marR="61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marL="0" marR="0" algn="ctr">
                        <a:lnSpc>
                          <a:spcPct val="115000"/>
                        </a:lnSpc>
                        <a:spcBef>
                          <a:spcPts val="0"/>
                        </a:spcBef>
                        <a:spcAft>
                          <a:spcPts val="0"/>
                        </a:spcAft>
                      </a:pPr>
                      <a:r>
                        <a:rPr lang="id-ID" sz="1400" b="1">
                          <a:latin typeface="Arial"/>
                          <a:ea typeface="Times New Roman"/>
                          <a:cs typeface="Times New Roman"/>
                        </a:rPr>
                        <a:t>Tunjangan Jabatan</a:t>
                      </a:r>
                      <a:endParaRPr lang="id-ID" sz="1400">
                        <a:latin typeface="Times New Roman"/>
                        <a:ea typeface="Times New Roman"/>
                        <a:cs typeface="Times New Roman"/>
                      </a:endParaRPr>
                    </a:p>
                  </a:txBody>
                  <a:tcPr marL="61215" marR="61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r>
              <a:tr h="504269">
                <a:tc rowSpan="4">
                  <a:txBody>
                    <a:bodyPr/>
                    <a:lstStyle/>
                    <a:p>
                      <a:pPr marL="71755" marR="71755" algn="ctr">
                        <a:lnSpc>
                          <a:spcPct val="115000"/>
                        </a:lnSpc>
                        <a:spcBef>
                          <a:spcPts val="0"/>
                        </a:spcBef>
                        <a:spcAft>
                          <a:spcPts val="0"/>
                        </a:spcAft>
                      </a:pPr>
                      <a:r>
                        <a:rPr lang="id-ID" sz="1400">
                          <a:latin typeface="Arial"/>
                          <a:ea typeface="Times New Roman"/>
                          <a:cs typeface="Times New Roman"/>
                        </a:rPr>
                        <a:t>KEAHLIAN</a:t>
                      </a:r>
                      <a:endParaRPr lang="id-ID" sz="1400">
                        <a:latin typeface="Times New Roman"/>
                        <a:ea typeface="Times New Roman"/>
                        <a:cs typeface="Times New Roman"/>
                      </a:endParaRPr>
                    </a:p>
                  </a:txBody>
                  <a:tcPr marL="61215" marR="61215"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a:latin typeface="Arial"/>
                          <a:ea typeface="Times New Roman"/>
                          <a:cs typeface="Times New Roman"/>
                        </a:rPr>
                        <a:t>Ahli Utama</a:t>
                      </a:r>
                      <a:endParaRPr lang="id-ID" sz="1400">
                        <a:latin typeface="Times New Roman"/>
                        <a:ea typeface="Times New Roman"/>
                        <a:cs typeface="Times New Roman"/>
                      </a:endParaRPr>
                    </a:p>
                  </a:txBody>
                  <a:tcPr marL="61215" marR="61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dirty="0">
                          <a:latin typeface="Arial"/>
                          <a:ea typeface="Times New Roman"/>
                          <a:cs typeface="Times New Roman"/>
                        </a:rPr>
                        <a:t>IV/e</a:t>
                      </a:r>
                      <a:endParaRPr lang="id-ID" sz="1400" dirty="0">
                        <a:latin typeface="Times New Roman"/>
                        <a:ea typeface="Times New Roman"/>
                        <a:cs typeface="Times New Roman"/>
                      </a:endParaRPr>
                    </a:p>
                    <a:p>
                      <a:pPr marL="0" marR="0" algn="ctr">
                        <a:lnSpc>
                          <a:spcPct val="115000"/>
                        </a:lnSpc>
                        <a:spcBef>
                          <a:spcPts val="0"/>
                        </a:spcBef>
                        <a:spcAft>
                          <a:spcPts val="0"/>
                        </a:spcAft>
                      </a:pPr>
                      <a:r>
                        <a:rPr lang="id-ID" sz="1400" dirty="0">
                          <a:latin typeface="Arial"/>
                          <a:ea typeface="Times New Roman"/>
                          <a:cs typeface="Times New Roman"/>
                        </a:rPr>
                        <a:t>IV/d</a:t>
                      </a:r>
                      <a:endParaRPr lang="id-ID" sz="1400" dirty="0">
                        <a:latin typeface="Times New Roman"/>
                        <a:ea typeface="Times New Roman"/>
                        <a:cs typeface="Times New Roman"/>
                      </a:endParaRPr>
                    </a:p>
                  </a:txBody>
                  <a:tcPr marL="61215" marR="61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Arial"/>
                          <a:ea typeface="Times New Roman"/>
                          <a:cs typeface="Times New Roman"/>
                        </a:rPr>
                        <a:t>105</a:t>
                      </a:r>
                      <a:r>
                        <a:rPr lang="id-ID" sz="1400" dirty="0" smtClean="0">
                          <a:latin typeface="Arial"/>
                          <a:ea typeface="Times New Roman"/>
                          <a:cs typeface="Times New Roman"/>
                        </a:rPr>
                        <a:t>0</a:t>
                      </a:r>
                      <a:endParaRPr lang="id-ID" sz="1400" dirty="0">
                        <a:latin typeface="Times New Roman"/>
                        <a:ea typeface="Times New Roman"/>
                        <a:cs typeface="Times New Roman"/>
                      </a:endParaRPr>
                    </a:p>
                    <a:p>
                      <a:pPr marL="0" marR="0" algn="ctr">
                        <a:spcBef>
                          <a:spcPts val="0"/>
                        </a:spcBef>
                        <a:spcAft>
                          <a:spcPts val="0"/>
                        </a:spcAft>
                      </a:pPr>
                      <a:r>
                        <a:rPr lang="en-US" sz="1400" dirty="0" smtClean="0">
                          <a:latin typeface="Arial"/>
                          <a:ea typeface="Times New Roman"/>
                          <a:cs typeface="Times New Roman"/>
                        </a:rPr>
                        <a:t>85</a:t>
                      </a:r>
                      <a:r>
                        <a:rPr lang="id-ID" sz="1400" dirty="0" smtClean="0">
                          <a:latin typeface="Arial"/>
                          <a:ea typeface="Times New Roman"/>
                          <a:cs typeface="Times New Roman"/>
                        </a:rPr>
                        <a:t>0</a:t>
                      </a:r>
                      <a:endParaRPr lang="id-ID" sz="1400" dirty="0">
                        <a:latin typeface="Times New Roman"/>
                        <a:ea typeface="Times New Roman"/>
                        <a:cs typeface="Times New Roman"/>
                      </a:endParaRPr>
                    </a:p>
                  </a:txBody>
                  <a:tcPr marL="61215" marR="61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dirty="0" smtClean="0">
                          <a:latin typeface="Arial"/>
                          <a:ea typeface="Times New Roman"/>
                          <a:cs typeface="Times New Roman"/>
                        </a:rPr>
                        <a:t>6</a:t>
                      </a:r>
                      <a:r>
                        <a:rPr lang="en-US" sz="1400" dirty="0" smtClean="0">
                          <a:latin typeface="Arial"/>
                          <a:ea typeface="Times New Roman"/>
                          <a:cs typeface="Times New Roman"/>
                        </a:rPr>
                        <a:t>5</a:t>
                      </a:r>
                      <a:r>
                        <a:rPr lang="id-ID" sz="1400" dirty="0" smtClean="0">
                          <a:latin typeface="Arial"/>
                          <a:ea typeface="Times New Roman"/>
                          <a:cs typeface="Times New Roman"/>
                        </a:rPr>
                        <a:t> </a:t>
                      </a:r>
                      <a:r>
                        <a:rPr lang="id-ID" sz="1400" dirty="0">
                          <a:latin typeface="Arial"/>
                          <a:ea typeface="Times New Roman"/>
                          <a:cs typeface="Times New Roman"/>
                        </a:rPr>
                        <a:t>th</a:t>
                      </a:r>
                      <a:endParaRPr lang="id-ID" sz="1400" dirty="0">
                        <a:latin typeface="Times New Roman"/>
                        <a:ea typeface="Times New Roman"/>
                        <a:cs typeface="Times New Roman"/>
                      </a:endParaRPr>
                    </a:p>
                  </a:txBody>
                  <a:tcPr marL="61215" marR="61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320" marR="0" algn="ctr">
                        <a:lnSpc>
                          <a:spcPct val="115000"/>
                        </a:lnSpc>
                        <a:spcBef>
                          <a:spcPts val="0"/>
                        </a:spcBef>
                        <a:spcAft>
                          <a:spcPts val="0"/>
                        </a:spcAft>
                      </a:pPr>
                      <a:r>
                        <a:rPr lang="id-ID" sz="1400" dirty="0">
                          <a:latin typeface="Arial"/>
                          <a:ea typeface="Times New Roman"/>
                          <a:cs typeface="Times New Roman"/>
                        </a:rPr>
                        <a:t>Rp. </a:t>
                      </a:r>
                      <a:r>
                        <a:rPr lang="en-US" sz="1400" dirty="0" smtClean="0">
                          <a:latin typeface="Arial"/>
                          <a:ea typeface="Times New Roman"/>
                          <a:cs typeface="Times New Roman"/>
                        </a:rPr>
                        <a:t>1.300</a:t>
                      </a:r>
                      <a:r>
                        <a:rPr lang="id-ID" sz="1400" dirty="0" smtClean="0">
                          <a:latin typeface="Arial"/>
                          <a:ea typeface="Times New Roman"/>
                          <a:cs typeface="Times New Roman"/>
                        </a:rPr>
                        <a:t>.000</a:t>
                      </a:r>
                      <a:endParaRPr lang="id-ID" sz="1400" dirty="0">
                        <a:latin typeface="Times New Roman"/>
                        <a:ea typeface="Times New Roman"/>
                        <a:cs typeface="Times New Roman"/>
                      </a:endParaRPr>
                    </a:p>
                  </a:txBody>
                  <a:tcPr marL="61215" marR="61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9291">
                <a:tc vMerge="1">
                  <a:txBody>
                    <a:bodyPr/>
                    <a:lstStyle/>
                    <a:p>
                      <a:endParaRPr lang="id-ID"/>
                    </a:p>
                  </a:txBody>
                  <a:tcPr/>
                </a:tc>
                <a:tc>
                  <a:txBody>
                    <a:bodyPr/>
                    <a:lstStyle/>
                    <a:p>
                      <a:pPr marL="0" marR="0" algn="ctr">
                        <a:lnSpc>
                          <a:spcPct val="115000"/>
                        </a:lnSpc>
                        <a:spcBef>
                          <a:spcPts val="0"/>
                        </a:spcBef>
                        <a:spcAft>
                          <a:spcPts val="0"/>
                        </a:spcAft>
                      </a:pPr>
                      <a:r>
                        <a:rPr lang="id-ID" sz="1400">
                          <a:latin typeface="Arial"/>
                          <a:ea typeface="Times New Roman"/>
                          <a:cs typeface="Times New Roman"/>
                        </a:rPr>
                        <a:t>Ahli Madya</a:t>
                      </a:r>
                      <a:endParaRPr lang="id-ID" sz="1400">
                        <a:latin typeface="Times New Roman"/>
                        <a:ea typeface="Times New Roman"/>
                        <a:cs typeface="Times New Roman"/>
                      </a:endParaRPr>
                    </a:p>
                  </a:txBody>
                  <a:tcPr marL="61215" marR="61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a:latin typeface="Arial"/>
                          <a:ea typeface="Times New Roman"/>
                          <a:cs typeface="Times New Roman"/>
                        </a:rPr>
                        <a:t>IV/c </a:t>
                      </a:r>
                      <a:endParaRPr lang="id-ID" sz="1400">
                        <a:latin typeface="Times New Roman"/>
                        <a:ea typeface="Times New Roman"/>
                        <a:cs typeface="Times New Roman"/>
                      </a:endParaRPr>
                    </a:p>
                    <a:p>
                      <a:pPr marL="0" marR="0" algn="ctr">
                        <a:lnSpc>
                          <a:spcPct val="115000"/>
                        </a:lnSpc>
                        <a:spcBef>
                          <a:spcPts val="0"/>
                        </a:spcBef>
                        <a:spcAft>
                          <a:spcPts val="0"/>
                        </a:spcAft>
                      </a:pPr>
                      <a:r>
                        <a:rPr lang="id-ID" sz="1400">
                          <a:latin typeface="Arial"/>
                          <a:ea typeface="Times New Roman"/>
                          <a:cs typeface="Times New Roman"/>
                        </a:rPr>
                        <a:t>IV/b</a:t>
                      </a:r>
                      <a:endParaRPr lang="id-ID" sz="1400">
                        <a:latin typeface="Times New Roman"/>
                        <a:ea typeface="Times New Roman"/>
                        <a:cs typeface="Times New Roman"/>
                      </a:endParaRPr>
                    </a:p>
                    <a:p>
                      <a:pPr marL="0" marR="0" algn="ctr">
                        <a:lnSpc>
                          <a:spcPct val="115000"/>
                        </a:lnSpc>
                        <a:spcBef>
                          <a:spcPts val="0"/>
                        </a:spcBef>
                        <a:spcAft>
                          <a:spcPts val="0"/>
                        </a:spcAft>
                      </a:pPr>
                      <a:r>
                        <a:rPr lang="id-ID" sz="1400">
                          <a:latin typeface="Arial"/>
                          <a:ea typeface="Times New Roman"/>
                          <a:cs typeface="Times New Roman"/>
                        </a:rPr>
                        <a:t>IV/a</a:t>
                      </a:r>
                      <a:endParaRPr lang="id-ID" sz="1400">
                        <a:latin typeface="Times New Roman"/>
                        <a:ea typeface="Times New Roman"/>
                        <a:cs typeface="Times New Roman"/>
                      </a:endParaRPr>
                    </a:p>
                  </a:txBody>
                  <a:tcPr marL="61215" marR="61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Arial"/>
                          <a:ea typeface="Times New Roman"/>
                          <a:cs typeface="Times New Roman"/>
                        </a:rPr>
                        <a:t>70</a:t>
                      </a:r>
                      <a:r>
                        <a:rPr lang="id-ID" sz="1400" dirty="0" smtClean="0">
                          <a:latin typeface="Arial"/>
                          <a:ea typeface="Times New Roman"/>
                          <a:cs typeface="Times New Roman"/>
                        </a:rPr>
                        <a:t>0 </a:t>
                      </a:r>
                      <a:endParaRPr lang="id-ID" sz="1400" dirty="0">
                        <a:latin typeface="Times New Roman"/>
                        <a:ea typeface="Times New Roman"/>
                        <a:cs typeface="Times New Roman"/>
                      </a:endParaRPr>
                    </a:p>
                    <a:p>
                      <a:pPr marL="0" marR="0" algn="ctr">
                        <a:lnSpc>
                          <a:spcPct val="115000"/>
                        </a:lnSpc>
                        <a:spcBef>
                          <a:spcPts val="0"/>
                        </a:spcBef>
                        <a:spcAft>
                          <a:spcPts val="0"/>
                        </a:spcAft>
                      </a:pPr>
                      <a:r>
                        <a:rPr lang="en-US" sz="1400" dirty="0" smtClean="0">
                          <a:latin typeface="Arial"/>
                          <a:ea typeface="Times New Roman"/>
                          <a:cs typeface="Times New Roman"/>
                        </a:rPr>
                        <a:t>5</a:t>
                      </a:r>
                      <a:r>
                        <a:rPr lang="id-ID" sz="1400" dirty="0" smtClean="0">
                          <a:latin typeface="Arial"/>
                          <a:ea typeface="Times New Roman"/>
                          <a:cs typeface="Times New Roman"/>
                        </a:rPr>
                        <a:t>50</a:t>
                      </a:r>
                      <a:endParaRPr lang="id-ID" sz="1400" dirty="0">
                        <a:latin typeface="Times New Roman"/>
                        <a:ea typeface="Times New Roman"/>
                        <a:cs typeface="Times New Roman"/>
                      </a:endParaRPr>
                    </a:p>
                    <a:p>
                      <a:pPr marL="0" marR="0" algn="ctr">
                        <a:lnSpc>
                          <a:spcPct val="130000"/>
                        </a:lnSpc>
                        <a:spcBef>
                          <a:spcPts val="0"/>
                        </a:spcBef>
                        <a:spcAft>
                          <a:spcPts val="0"/>
                        </a:spcAft>
                      </a:pPr>
                      <a:r>
                        <a:rPr lang="en-US" sz="1400" dirty="0" smtClean="0">
                          <a:latin typeface="Arial"/>
                          <a:ea typeface="Times New Roman"/>
                          <a:cs typeface="Times New Roman"/>
                        </a:rPr>
                        <a:t>40</a:t>
                      </a:r>
                      <a:r>
                        <a:rPr lang="id-ID" sz="1400" dirty="0" smtClean="0">
                          <a:latin typeface="Arial"/>
                          <a:ea typeface="Times New Roman"/>
                          <a:cs typeface="Times New Roman"/>
                        </a:rPr>
                        <a:t>0</a:t>
                      </a:r>
                      <a:endParaRPr lang="id-ID" sz="1400" dirty="0">
                        <a:latin typeface="Times New Roman"/>
                        <a:ea typeface="Times New Roman"/>
                        <a:cs typeface="Times New Roman"/>
                      </a:endParaRPr>
                    </a:p>
                  </a:txBody>
                  <a:tcPr marL="61215" marR="61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a:latin typeface="Arial"/>
                          <a:ea typeface="Times New Roman"/>
                          <a:cs typeface="Times New Roman"/>
                        </a:rPr>
                        <a:t>60 th</a:t>
                      </a:r>
                      <a:endParaRPr lang="id-ID" sz="1400">
                        <a:latin typeface="Times New Roman"/>
                        <a:ea typeface="Times New Roman"/>
                        <a:cs typeface="Times New Roman"/>
                      </a:endParaRPr>
                    </a:p>
                  </a:txBody>
                  <a:tcPr marL="61215" marR="61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320" marR="0" algn="ctr">
                        <a:lnSpc>
                          <a:spcPct val="115000"/>
                        </a:lnSpc>
                        <a:spcBef>
                          <a:spcPts val="0"/>
                        </a:spcBef>
                        <a:spcAft>
                          <a:spcPts val="0"/>
                        </a:spcAft>
                      </a:pPr>
                      <a:r>
                        <a:rPr lang="id-ID" sz="1400" dirty="0">
                          <a:latin typeface="Arial"/>
                          <a:ea typeface="Times New Roman"/>
                          <a:cs typeface="Times New Roman"/>
                        </a:rPr>
                        <a:t>Rp. </a:t>
                      </a:r>
                      <a:r>
                        <a:rPr lang="en-US" sz="1400" dirty="0" smtClean="0">
                          <a:latin typeface="Arial"/>
                          <a:ea typeface="Times New Roman"/>
                          <a:cs typeface="Times New Roman"/>
                        </a:rPr>
                        <a:t>1.1</a:t>
                      </a:r>
                      <a:r>
                        <a:rPr lang="id-ID" sz="1400" dirty="0" smtClean="0">
                          <a:latin typeface="Arial"/>
                          <a:ea typeface="Times New Roman"/>
                          <a:cs typeface="Times New Roman"/>
                        </a:rPr>
                        <a:t>00.000</a:t>
                      </a:r>
                      <a:endParaRPr lang="id-ID" sz="1400" dirty="0">
                        <a:latin typeface="Times New Roman"/>
                        <a:ea typeface="Times New Roman"/>
                        <a:cs typeface="Times New Roman"/>
                      </a:endParaRPr>
                    </a:p>
                  </a:txBody>
                  <a:tcPr marL="61215" marR="61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269">
                <a:tc vMerge="1">
                  <a:txBody>
                    <a:bodyPr/>
                    <a:lstStyle/>
                    <a:p>
                      <a:endParaRPr lang="id-ID"/>
                    </a:p>
                  </a:txBody>
                  <a:tcPr/>
                </a:tc>
                <a:tc>
                  <a:txBody>
                    <a:bodyPr/>
                    <a:lstStyle/>
                    <a:p>
                      <a:pPr marL="0" marR="0" algn="ctr">
                        <a:lnSpc>
                          <a:spcPct val="115000"/>
                        </a:lnSpc>
                        <a:spcBef>
                          <a:spcPts val="0"/>
                        </a:spcBef>
                        <a:spcAft>
                          <a:spcPts val="0"/>
                        </a:spcAft>
                      </a:pPr>
                      <a:r>
                        <a:rPr lang="id-ID" sz="1400">
                          <a:latin typeface="Arial"/>
                          <a:ea typeface="Times New Roman"/>
                          <a:cs typeface="Times New Roman"/>
                        </a:rPr>
                        <a:t>Ahli Muda</a:t>
                      </a:r>
                      <a:endParaRPr lang="id-ID" sz="1400">
                        <a:latin typeface="Times New Roman"/>
                        <a:ea typeface="Times New Roman"/>
                        <a:cs typeface="Times New Roman"/>
                      </a:endParaRPr>
                    </a:p>
                  </a:txBody>
                  <a:tcPr marL="61215" marR="61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a:latin typeface="Arial"/>
                          <a:ea typeface="Times New Roman"/>
                          <a:cs typeface="Times New Roman"/>
                        </a:rPr>
                        <a:t>III/d</a:t>
                      </a:r>
                      <a:endParaRPr lang="id-ID" sz="1400">
                        <a:latin typeface="Times New Roman"/>
                        <a:ea typeface="Times New Roman"/>
                        <a:cs typeface="Times New Roman"/>
                      </a:endParaRPr>
                    </a:p>
                    <a:p>
                      <a:pPr marL="0" marR="0" algn="ctr">
                        <a:lnSpc>
                          <a:spcPct val="115000"/>
                        </a:lnSpc>
                        <a:spcBef>
                          <a:spcPts val="0"/>
                        </a:spcBef>
                        <a:spcAft>
                          <a:spcPts val="0"/>
                        </a:spcAft>
                      </a:pPr>
                      <a:r>
                        <a:rPr lang="id-ID" sz="1400">
                          <a:latin typeface="Arial"/>
                          <a:ea typeface="Times New Roman"/>
                          <a:cs typeface="Times New Roman"/>
                        </a:rPr>
                        <a:t>III/c </a:t>
                      </a:r>
                      <a:endParaRPr lang="id-ID" sz="1400">
                        <a:latin typeface="Times New Roman"/>
                        <a:ea typeface="Times New Roman"/>
                        <a:cs typeface="Times New Roman"/>
                      </a:endParaRPr>
                    </a:p>
                  </a:txBody>
                  <a:tcPr marL="61215" marR="61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Arial"/>
                          <a:ea typeface="Times New Roman"/>
                          <a:cs typeface="Times New Roman"/>
                        </a:rPr>
                        <a:t>3</a:t>
                      </a:r>
                      <a:r>
                        <a:rPr lang="id-ID" sz="1400" dirty="0" smtClean="0">
                          <a:latin typeface="Arial"/>
                          <a:ea typeface="Times New Roman"/>
                          <a:cs typeface="Times New Roman"/>
                        </a:rPr>
                        <a:t>00</a:t>
                      </a:r>
                      <a:endParaRPr lang="id-ID" sz="1400" dirty="0">
                        <a:latin typeface="Times New Roman"/>
                        <a:ea typeface="Times New Roman"/>
                        <a:cs typeface="Times New Roman"/>
                      </a:endParaRPr>
                    </a:p>
                    <a:p>
                      <a:pPr marL="0" marR="0" algn="ctr">
                        <a:spcBef>
                          <a:spcPts val="0"/>
                        </a:spcBef>
                        <a:spcAft>
                          <a:spcPts val="0"/>
                        </a:spcAft>
                      </a:pPr>
                      <a:r>
                        <a:rPr lang="en-US" sz="1400" dirty="0" smtClean="0">
                          <a:latin typeface="Arial"/>
                          <a:ea typeface="Times New Roman"/>
                          <a:cs typeface="Times New Roman"/>
                        </a:rPr>
                        <a:t>2</a:t>
                      </a:r>
                      <a:r>
                        <a:rPr lang="id-ID" sz="1400" dirty="0" smtClean="0">
                          <a:latin typeface="Arial"/>
                          <a:ea typeface="Times New Roman"/>
                          <a:cs typeface="Times New Roman"/>
                        </a:rPr>
                        <a:t>00</a:t>
                      </a:r>
                      <a:endParaRPr lang="id-ID" sz="1400" dirty="0">
                        <a:latin typeface="Times New Roman"/>
                        <a:ea typeface="Times New Roman"/>
                        <a:cs typeface="Times New Roman"/>
                      </a:endParaRPr>
                    </a:p>
                  </a:txBody>
                  <a:tcPr marL="61215" marR="61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dirty="0">
                          <a:latin typeface="Arial"/>
                          <a:ea typeface="Times New Roman"/>
                          <a:cs typeface="Times New Roman"/>
                        </a:rPr>
                        <a:t>58 th</a:t>
                      </a:r>
                      <a:endParaRPr lang="id-ID" sz="1400" dirty="0">
                        <a:latin typeface="Times New Roman"/>
                        <a:ea typeface="Times New Roman"/>
                        <a:cs typeface="Times New Roman"/>
                      </a:endParaRPr>
                    </a:p>
                  </a:txBody>
                  <a:tcPr marL="61215" marR="61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320" marR="0" algn="ctr">
                        <a:lnSpc>
                          <a:spcPct val="115000"/>
                        </a:lnSpc>
                        <a:spcBef>
                          <a:spcPts val="0"/>
                        </a:spcBef>
                        <a:spcAft>
                          <a:spcPts val="0"/>
                        </a:spcAft>
                      </a:pPr>
                      <a:r>
                        <a:rPr lang="id-ID" sz="1400" dirty="0">
                          <a:latin typeface="Arial"/>
                          <a:ea typeface="Times New Roman"/>
                          <a:cs typeface="Times New Roman"/>
                        </a:rPr>
                        <a:t>Rp. </a:t>
                      </a:r>
                      <a:r>
                        <a:rPr lang="en-US" sz="1400" dirty="0" smtClean="0">
                          <a:latin typeface="Arial"/>
                          <a:ea typeface="Times New Roman"/>
                          <a:cs typeface="Times New Roman"/>
                        </a:rPr>
                        <a:t>800</a:t>
                      </a:r>
                      <a:r>
                        <a:rPr lang="id-ID" sz="1400" dirty="0" smtClean="0">
                          <a:latin typeface="Arial"/>
                          <a:ea typeface="Times New Roman"/>
                          <a:cs typeface="Times New Roman"/>
                        </a:rPr>
                        <a:t>.000</a:t>
                      </a:r>
                      <a:endParaRPr lang="id-ID" sz="1400" dirty="0">
                        <a:latin typeface="Times New Roman"/>
                        <a:ea typeface="Times New Roman"/>
                        <a:cs typeface="Times New Roman"/>
                      </a:endParaRPr>
                    </a:p>
                  </a:txBody>
                  <a:tcPr marL="61215" marR="61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269">
                <a:tc vMerge="1">
                  <a:txBody>
                    <a:bodyPr/>
                    <a:lstStyle/>
                    <a:p>
                      <a:endParaRPr lang="id-ID"/>
                    </a:p>
                  </a:txBody>
                  <a:tcPr/>
                </a:tc>
                <a:tc>
                  <a:txBody>
                    <a:bodyPr/>
                    <a:lstStyle/>
                    <a:p>
                      <a:pPr marL="0" marR="0" algn="ctr">
                        <a:lnSpc>
                          <a:spcPct val="115000"/>
                        </a:lnSpc>
                        <a:spcBef>
                          <a:spcPts val="0"/>
                        </a:spcBef>
                        <a:spcAft>
                          <a:spcPts val="0"/>
                        </a:spcAft>
                      </a:pPr>
                      <a:r>
                        <a:rPr lang="id-ID" sz="1400">
                          <a:latin typeface="Arial"/>
                          <a:ea typeface="Times New Roman"/>
                          <a:cs typeface="Times New Roman"/>
                        </a:rPr>
                        <a:t>Ahli Pertama</a:t>
                      </a:r>
                      <a:endParaRPr lang="id-ID" sz="1400">
                        <a:latin typeface="Times New Roman"/>
                        <a:ea typeface="Times New Roman"/>
                        <a:cs typeface="Times New Roman"/>
                      </a:endParaRPr>
                    </a:p>
                  </a:txBody>
                  <a:tcPr marL="61215" marR="61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a:latin typeface="Arial"/>
                          <a:ea typeface="Times New Roman"/>
                          <a:cs typeface="Times New Roman"/>
                        </a:rPr>
                        <a:t>III/b</a:t>
                      </a:r>
                      <a:endParaRPr lang="id-ID" sz="1400">
                        <a:latin typeface="Times New Roman"/>
                        <a:ea typeface="Times New Roman"/>
                        <a:cs typeface="Times New Roman"/>
                      </a:endParaRPr>
                    </a:p>
                    <a:p>
                      <a:pPr marL="0" marR="0" algn="ctr">
                        <a:lnSpc>
                          <a:spcPct val="115000"/>
                        </a:lnSpc>
                        <a:spcBef>
                          <a:spcPts val="0"/>
                        </a:spcBef>
                        <a:spcAft>
                          <a:spcPts val="0"/>
                        </a:spcAft>
                      </a:pPr>
                      <a:r>
                        <a:rPr lang="id-ID" sz="1400">
                          <a:latin typeface="Arial"/>
                          <a:ea typeface="Times New Roman"/>
                          <a:cs typeface="Times New Roman"/>
                        </a:rPr>
                        <a:t>III/a</a:t>
                      </a:r>
                      <a:endParaRPr lang="id-ID" sz="1400">
                        <a:latin typeface="Times New Roman"/>
                        <a:ea typeface="Times New Roman"/>
                        <a:cs typeface="Times New Roman"/>
                      </a:endParaRPr>
                    </a:p>
                  </a:txBody>
                  <a:tcPr marL="61215" marR="61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Arial"/>
                          <a:ea typeface="Times New Roman"/>
                          <a:cs typeface="Times New Roman"/>
                        </a:rPr>
                        <a:t>1</a:t>
                      </a:r>
                      <a:r>
                        <a:rPr lang="id-ID" sz="1400" dirty="0" smtClean="0">
                          <a:latin typeface="Arial"/>
                          <a:ea typeface="Times New Roman"/>
                          <a:cs typeface="Times New Roman"/>
                        </a:rPr>
                        <a:t>50</a:t>
                      </a:r>
                      <a:endParaRPr lang="id-ID" sz="1400" dirty="0">
                        <a:latin typeface="Times New Roman"/>
                        <a:ea typeface="Times New Roman"/>
                        <a:cs typeface="Times New Roman"/>
                      </a:endParaRPr>
                    </a:p>
                    <a:p>
                      <a:pPr marL="0" marR="0" algn="ctr">
                        <a:spcBef>
                          <a:spcPts val="0"/>
                        </a:spcBef>
                        <a:spcAft>
                          <a:spcPts val="0"/>
                        </a:spcAft>
                      </a:pPr>
                      <a:r>
                        <a:rPr lang="en-US" sz="1400" dirty="0" smtClean="0">
                          <a:latin typeface="Arial"/>
                          <a:ea typeface="Times New Roman"/>
                          <a:cs typeface="Times New Roman"/>
                        </a:rPr>
                        <a:t>10</a:t>
                      </a:r>
                      <a:r>
                        <a:rPr lang="id-ID" sz="1400" dirty="0" smtClean="0">
                          <a:latin typeface="Arial"/>
                          <a:ea typeface="Times New Roman"/>
                          <a:cs typeface="Times New Roman"/>
                        </a:rPr>
                        <a:t>0</a:t>
                      </a:r>
                      <a:endParaRPr lang="id-ID" sz="1400" dirty="0">
                        <a:latin typeface="Times New Roman"/>
                        <a:ea typeface="Times New Roman"/>
                        <a:cs typeface="Times New Roman"/>
                      </a:endParaRPr>
                    </a:p>
                  </a:txBody>
                  <a:tcPr marL="61215" marR="61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dirty="0">
                          <a:latin typeface="Arial"/>
                          <a:ea typeface="Times New Roman"/>
                          <a:cs typeface="Times New Roman"/>
                        </a:rPr>
                        <a:t>58 th</a:t>
                      </a:r>
                      <a:endParaRPr lang="id-ID" sz="1400" dirty="0">
                        <a:latin typeface="Times New Roman"/>
                        <a:ea typeface="Times New Roman"/>
                        <a:cs typeface="Times New Roman"/>
                      </a:endParaRPr>
                    </a:p>
                  </a:txBody>
                  <a:tcPr marL="61215" marR="61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320" marR="0" algn="ctr">
                        <a:lnSpc>
                          <a:spcPct val="115000"/>
                        </a:lnSpc>
                        <a:spcBef>
                          <a:spcPts val="0"/>
                        </a:spcBef>
                        <a:spcAft>
                          <a:spcPts val="0"/>
                        </a:spcAft>
                      </a:pPr>
                      <a:r>
                        <a:rPr lang="id-ID" sz="1400" dirty="0">
                          <a:latin typeface="Arial"/>
                          <a:ea typeface="Times New Roman"/>
                          <a:cs typeface="Times New Roman"/>
                        </a:rPr>
                        <a:t>Rp. </a:t>
                      </a:r>
                      <a:r>
                        <a:rPr lang="en-US" sz="1400" dirty="0" smtClean="0">
                          <a:latin typeface="Arial"/>
                          <a:ea typeface="Times New Roman"/>
                          <a:cs typeface="Times New Roman"/>
                        </a:rPr>
                        <a:t>520</a:t>
                      </a:r>
                      <a:r>
                        <a:rPr lang="id-ID" sz="1400" dirty="0" smtClean="0">
                          <a:latin typeface="Arial"/>
                          <a:ea typeface="Times New Roman"/>
                          <a:cs typeface="Times New Roman"/>
                        </a:rPr>
                        <a:t>.000</a:t>
                      </a:r>
                      <a:endParaRPr lang="id-ID" sz="1400" dirty="0">
                        <a:latin typeface="Times New Roman"/>
                        <a:ea typeface="Times New Roman"/>
                        <a:cs typeface="Times New Roman"/>
                      </a:endParaRPr>
                    </a:p>
                  </a:txBody>
                  <a:tcPr marL="61215" marR="61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134184723"/>
      </p:ext>
    </p:extLst>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011"/>
                                        </p:tgtEl>
                                        <p:attrNameLst>
                                          <p:attrName>style.visibility</p:attrName>
                                        </p:attrNameLst>
                                      </p:cBhvr>
                                      <p:to>
                                        <p:strVal val="visible"/>
                                      </p:to>
                                    </p:set>
                                    <p:animEffect transition="in" filter="fade">
                                      <p:cBhvr>
                                        <p:cTn id="7" dur="1000"/>
                                        <p:tgtEl>
                                          <p:spTgt spid="43011"/>
                                        </p:tgtEl>
                                      </p:cBhvr>
                                    </p:animEffect>
                                    <p:anim calcmode="lin" valueType="num">
                                      <p:cBhvr>
                                        <p:cTn id="8" dur="1000" fill="hold"/>
                                        <p:tgtEl>
                                          <p:spTgt spid="43011"/>
                                        </p:tgtEl>
                                        <p:attrNameLst>
                                          <p:attrName>ppt_x</p:attrName>
                                        </p:attrNameLst>
                                      </p:cBhvr>
                                      <p:tavLst>
                                        <p:tav tm="0">
                                          <p:val>
                                            <p:strVal val="#ppt_x"/>
                                          </p:val>
                                        </p:tav>
                                        <p:tav tm="100000">
                                          <p:val>
                                            <p:strVal val="#ppt_x"/>
                                          </p:val>
                                        </p:tav>
                                      </p:tavLst>
                                    </p:anim>
                                    <p:anim calcmode="lin" valueType="num">
                                      <p:cBhvr>
                                        <p:cTn id="9" dur="1000" fill="hold"/>
                                        <p:tgtEl>
                                          <p:spTgt spid="430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3010"/>
                                        </p:tgtEl>
                                        <p:attrNameLst>
                                          <p:attrName>style.visibility</p:attrName>
                                        </p:attrNameLst>
                                      </p:cBhvr>
                                      <p:to>
                                        <p:strVal val="visible"/>
                                      </p:to>
                                    </p:set>
                                    <p:animEffect transition="in" filter="wipe(down)">
                                      <p:cBhvr>
                                        <p:cTn id="14" dur="500"/>
                                        <p:tgtEl>
                                          <p:spTgt spid="43010"/>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txBox="1">
            <a:spLocks noChangeArrowheads="1"/>
          </p:cNvSpPr>
          <p:nvPr/>
        </p:nvSpPr>
        <p:spPr bwMode="auto">
          <a:xfrm>
            <a:off x="2438400" y="838200"/>
            <a:ext cx="53340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buClr>
                <a:schemeClr val="tx1"/>
              </a:buClr>
            </a:pPr>
            <a:r>
              <a:rPr lang="id-ID" sz="2600" b="1" dirty="0"/>
              <a:t>JABATAN FUNGSIONAL</a:t>
            </a:r>
          </a:p>
          <a:p>
            <a:pPr algn="ctr" eaLnBrk="1" hangingPunct="1">
              <a:buClr>
                <a:schemeClr val="tx1"/>
              </a:buClr>
            </a:pPr>
            <a:r>
              <a:rPr lang="id-ID" sz="2600" b="1" dirty="0" smtClean="0"/>
              <a:t>PUSTAKAWAN </a:t>
            </a:r>
            <a:r>
              <a:rPr lang="id-ID" sz="2600" b="1" dirty="0"/>
              <a:t>(2)</a:t>
            </a:r>
          </a:p>
        </p:txBody>
      </p:sp>
      <p:pic>
        <p:nvPicPr>
          <p:cNvPr id="44035" name="Picture 11" descr="D:\0images\wallpaper.gif_480_480_0_64000_0_1_0.gif"/>
          <p:cNvPicPr>
            <a:picLocks noChangeAspect="1" noChangeArrowheads="1" noCrop="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52400"/>
            <a:ext cx="2743200" cy="198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6" name="Table 5"/>
          <p:cNvGraphicFramePr>
            <a:graphicFrameLocks noGrp="1"/>
          </p:cNvGraphicFramePr>
          <p:nvPr>
            <p:extLst>
              <p:ext uri="{D42A27DB-BD31-4B8C-83A1-F6EECF244321}">
                <p14:modId xmlns:p14="http://schemas.microsoft.com/office/powerpoint/2010/main" xmlns="" val="1915255337"/>
              </p:ext>
            </p:extLst>
          </p:nvPr>
        </p:nvGraphicFramePr>
        <p:xfrm>
          <a:off x="762000" y="2389632"/>
          <a:ext cx="7391401" cy="2786978"/>
        </p:xfrm>
        <a:graphic>
          <a:graphicData uri="http://schemas.openxmlformats.org/drawingml/2006/table">
            <a:tbl>
              <a:tblPr/>
              <a:tblGrid>
                <a:gridCol w="1215025"/>
                <a:gridCol w="1215025"/>
                <a:gridCol w="1316277"/>
                <a:gridCol w="1012521"/>
                <a:gridCol w="911268"/>
                <a:gridCol w="1721285"/>
              </a:tblGrid>
              <a:tr h="506238">
                <a:tc>
                  <a:txBody>
                    <a:bodyPr/>
                    <a:lstStyle/>
                    <a:p>
                      <a:pPr marL="0" marR="0" algn="ctr">
                        <a:lnSpc>
                          <a:spcPct val="115000"/>
                        </a:lnSpc>
                        <a:spcBef>
                          <a:spcPts val="0"/>
                        </a:spcBef>
                        <a:spcAft>
                          <a:spcPts val="0"/>
                        </a:spcAft>
                      </a:pPr>
                      <a:r>
                        <a:rPr lang="id-ID" sz="1400" b="1" dirty="0">
                          <a:latin typeface="Arial"/>
                          <a:ea typeface="Times New Roman"/>
                          <a:cs typeface="Times New Roman"/>
                        </a:rPr>
                        <a:t>Kategori</a:t>
                      </a:r>
                      <a:endParaRPr lang="id-ID" sz="1400" dirty="0">
                        <a:latin typeface="Times New Roman"/>
                        <a:ea typeface="Times New Roman"/>
                        <a:cs typeface="Times New Roman"/>
                      </a:endParaRPr>
                    </a:p>
                  </a:txBody>
                  <a:tcPr marL="62257" marR="62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marL="0" marR="0" algn="ctr">
                        <a:lnSpc>
                          <a:spcPct val="115000"/>
                        </a:lnSpc>
                        <a:spcBef>
                          <a:spcPts val="0"/>
                        </a:spcBef>
                        <a:spcAft>
                          <a:spcPts val="0"/>
                        </a:spcAft>
                      </a:pPr>
                      <a:r>
                        <a:rPr lang="id-ID" sz="1400" b="1" dirty="0">
                          <a:latin typeface="Arial"/>
                          <a:ea typeface="Times New Roman"/>
                          <a:cs typeface="Times New Roman"/>
                        </a:rPr>
                        <a:t>Jenjang Jabatan</a:t>
                      </a:r>
                      <a:endParaRPr lang="id-ID" sz="1400" dirty="0">
                        <a:latin typeface="Times New Roman"/>
                        <a:ea typeface="Times New Roman"/>
                        <a:cs typeface="Times New Roman"/>
                      </a:endParaRPr>
                    </a:p>
                  </a:txBody>
                  <a:tcPr marL="62257" marR="62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marL="0" marR="0" algn="ctr">
                        <a:lnSpc>
                          <a:spcPct val="115000"/>
                        </a:lnSpc>
                        <a:spcBef>
                          <a:spcPts val="0"/>
                        </a:spcBef>
                        <a:spcAft>
                          <a:spcPts val="0"/>
                        </a:spcAft>
                      </a:pPr>
                      <a:r>
                        <a:rPr lang="id-ID" sz="1400" b="1" dirty="0">
                          <a:latin typeface="Arial"/>
                          <a:ea typeface="Times New Roman"/>
                          <a:cs typeface="Times New Roman"/>
                        </a:rPr>
                        <a:t>Golongan Ruang</a:t>
                      </a:r>
                      <a:endParaRPr lang="id-ID" sz="1400" dirty="0">
                        <a:latin typeface="Times New Roman"/>
                        <a:ea typeface="Times New Roman"/>
                        <a:cs typeface="Times New Roman"/>
                      </a:endParaRPr>
                    </a:p>
                  </a:txBody>
                  <a:tcPr marL="62257" marR="62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marL="0" marR="0" algn="ctr">
                        <a:lnSpc>
                          <a:spcPct val="115000"/>
                        </a:lnSpc>
                        <a:spcBef>
                          <a:spcPts val="0"/>
                        </a:spcBef>
                        <a:spcAft>
                          <a:spcPts val="0"/>
                        </a:spcAft>
                      </a:pPr>
                      <a:r>
                        <a:rPr lang="id-ID" sz="1400" b="1">
                          <a:latin typeface="Arial"/>
                          <a:ea typeface="Times New Roman"/>
                          <a:cs typeface="Times New Roman"/>
                        </a:rPr>
                        <a:t>Angka Kredit </a:t>
                      </a:r>
                      <a:endParaRPr lang="id-ID" sz="1400">
                        <a:latin typeface="Times New Roman"/>
                        <a:ea typeface="Times New Roman"/>
                        <a:cs typeface="Times New Roman"/>
                      </a:endParaRPr>
                    </a:p>
                  </a:txBody>
                  <a:tcPr marL="62257" marR="62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marL="0" marR="0" algn="ctr">
                        <a:lnSpc>
                          <a:spcPct val="115000"/>
                        </a:lnSpc>
                        <a:spcBef>
                          <a:spcPts val="0"/>
                        </a:spcBef>
                        <a:spcAft>
                          <a:spcPts val="0"/>
                        </a:spcAft>
                      </a:pPr>
                      <a:r>
                        <a:rPr lang="id-ID" sz="1400" b="1" dirty="0">
                          <a:latin typeface="Arial"/>
                          <a:ea typeface="Times New Roman"/>
                          <a:cs typeface="Times New Roman"/>
                        </a:rPr>
                        <a:t>BUP</a:t>
                      </a:r>
                      <a:endParaRPr lang="id-ID" sz="1400" dirty="0">
                        <a:latin typeface="Times New Roman"/>
                        <a:ea typeface="Times New Roman"/>
                        <a:cs typeface="Times New Roman"/>
                      </a:endParaRPr>
                    </a:p>
                  </a:txBody>
                  <a:tcPr marL="62257" marR="62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marL="0" marR="0" algn="ctr">
                        <a:lnSpc>
                          <a:spcPct val="115000"/>
                        </a:lnSpc>
                        <a:spcBef>
                          <a:spcPts val="0"/>
                        </a:spcBef>
                        <a:spcAft>
                          <a:spcPts val="0"/>
                        </a:spcAft>
                      </a:pPr>
                      <a:r>
                        <a:rPr lang="id-ID" sz="1400" b="1">
                          <a:latin typeface="Arial"/>
                          <a:ea typeface="Times New Roman"/>
                          <a:cs typeface="Times New Roman"/>
                        </a:rPr>
                        <a:t>Tunjangan Jabatan</a:t>
                      </a:r>
                      <a:endParaRPr lang="id-ID" sz="1400">
                        <a:latin typeface="Times New Roman"/>
                        <a:ea typeface="Times New Roman"/>
                        <a:cs typeface="Times New Roman"/>
                      </a:endParaRPr>
                    </a:p>
                  </a:txBody>
                  <a:tcPr marL="62257" marR="62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r>
              <a:tr h="660310">
                <a:tc rowSpan="3">
                  <a:txBody>
                    <a:bodyPr/>
                    <a:lstStyle/>
                    <a:p>
                      <a:pPr marL="71755" marR="71755" algn="ctr">
                        <a:lnSpc>
                          <a:spcPct val="115000"/>
                        </a:lnSpc>
                        <a:spcBef>
                          <a:spcPts val="0"/>
                        </a:spcBef>
                        <a:spcAft>
                          <a:spcPts val="0"/>
                        </a:spcAft>
                      </a:pPr>
                      <a:r>
                        <a:rPr lang="id-ID" sz="1400">
                          <a:latin typeface="Arial"/>
                          <a:ea typeface="Times New Roman"/>
                          <a:cs typeface="Times New Roman"/>
                        </a:rPr>
                        <a:t>KETERAMPILAN</a:t>
                      </a:r>
                      <a:endParaRPr lang="id-ID" sz="1400">
                        <a:latin typeface="Times New Roman"/>
                        <a:ea typeface="Times New Roman"/>
                        <a:cs typeface="Times New Roman"/>
                      </a:endParaRPr>
                    </a:p>
                  </a:txBody>
                  <a:tcPr marL="62257" marR="6225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dirty="0">
                          <a:latin typeface="Arial"/>
                          <a:ea typeface="Times New Roman"/>
                          <a:cs typeface="Times New Roman"/>
                        </a:rPr>
                        <a:t>Penyelia</a:t>
                      </a:r>
                      <a:endParaRPr lang="id-ID" sz="1400" dirty="0">
                        <a:latin typeface="Times New Roman"/>
                        <a:ea typeface="Times New Roman"/>
                        <a:cs typeface="Times New Roman"/>
                      </a:endParaRPr>
                    </a:p>
                  </a:txBody>
                  <a:tcPr marL="62257" marR="62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id-ID" sz="1400" dirty="0">
                          <a:latin typeface="Arial"/>
                          <a:ea typeface="Times New Roman"/>
                          <a:cs typeface="Times New Roman"/>
                        </a:rPr>
                        <a:t>III/d</a:t>
                      </a:r>
                      <a:endParaRPr lang="id-ID" sz="1400" dirty="0">
                        <a:latin typeface="Times New Roman"/>
                        <a:ea typeface="Times New Roman"/>
                        <a:cs typeface="Times New Roman"/>
                      </a:endParaRPr>
                    </a:p>
                    <a:p>
                      <a:pPr marL="0" marR="0" algn="ctr">
                        <a:lnSpc>
                          <a:spcPct val="150000"/>
                        </a:lnSpc>
                        <a:spcBef>
                          <a:spcPts val="0"/>
                        </a:spcBef>
                        <a:spcAft>
                          <a:spcPts val="0"/>
                        </a:spcAft>
                      </a:pPr>
                      <a:r>
                        <a:rPr lang="id-ID" sz="1400" dirty="0">
                          <a:latin typeface="Arial"/>
                          <a:ea typeface="Times New Roman"/>
                          <a:cs typeface="Times New Roman"/>
                        </a:rPr>
                        <a:t>III/c </a:t>
                      </a:r>
                      <a:endParaRPr lang="id-ID" sz="1400" dirty="0">
                        <a:latin typeface="Times New Roman"/>
                        <a:ea typeface="Times New Roman"/>
                        <a:cs typeface="Times New Roman"/>
                      </a:endParaRPr>
                    </a:p>
                  </a:txBody>
                  <a:tcPr marL="62257" marR="62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dirty="0" smtClean="0">
                          <a:latin typeface="Arial"/>
                          <a:ea typeface="Times New Roman"/>
                          <a:cs typeface="Times New Roman"/>
                        </a:rPr>
                        <a:t>3</a:t>
                      </a:r>
                      <a:r>
                        <a:rPr lang="id-ID" sz="1400" dirty="0" smtClean="0">
                          <a:latin typeface="Arial"/>
                          <a:ea typeface="Times New Roman"/>
                          <a:cs typeface="Times New Roman"/>
                        </a:rPr>
                        <a:t>00</a:t>
                      </a:r>
                      <a:endParaRPr lang="id-ID" sz="1400" dirty="0">
                        <a:latin typeface="Times New Roman"/>
                        <a:ea typeface="Times New Roman"/>
                        <a:cs typeface="Times New Roman"/>
                      </a:endParaRPr>
                    </a:p>
                    <a:p>
                      <a:pPr marL="0" marR="0" algn="ctr">
                        <a:spcBef>
                          <a:spcPts val="0"/>
                        </a:spcBef>
                        <a:spcAft>
                          <a:spcPts val="0"/>
                        </a:spcAft>
                      </a:pPr>
                      <a:r>
                        <a:rPr lang="en-US" sz="1400" dirty="0" smtClean="0">
                          <a:latin typeface="Arial"/>
                          <a:ea typeface="Times New Roman"/>
                          <a:cs typeface="Times New Roman"/>
                        </a:rPr>
                        <a:t>2</a:t>
                      </a:r>
                      <a:r>
                        <a:rPr lang="id-ID" sz="1400" dirty="0" smtClean="0">
                          <a:latin typeface="Arial"/>
                          <a:ea typeface="Times New Roman"/>
                          <a:cs typeface="Times New Roman"/>
                        </a:rPr>
                        <a:t>00</a:t>
                      </a:r>
                      <a:endParaRPr lang="id-ID" sz="1400" dirty="0">
                        <a:latin typeface="Times New Roman"/>
                        <a:ea typeface="Times New Roman"/>
                        <a:cs typeface="Times New Roman"/>
                      </a:endParaRPr>
                    </a:p>
                  </a:txBody>
                  <a:tcPr marL="62257" marR="62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dirty="0">
                          <a:latin typeface="Arial"/>
                          <a:ea typeface="Times New Roman"/>
                          <a:cs typeface="Times New Roman"/>
                        </a:rPr>
                        <a:t>58 th</a:t>
                      </a:r>
                      <a:endParaRPr lang="id-ID" sz="1400" dirty="0">
                        <a:latin typeface="Times New Roman"/>
                        <a:ea typeface="Times New Roman"/>
                        <a:cs typeface="Times New Roman"/>
                      </a:endParaRPr>
                    </a:p>
                  </a:txBody>
                  <a:tcPr marL="62257" marR="62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dirty="0">
                          <a:latin typeface="Arial"/>
                          <a:ea typeface="Times New Roman"/>
                          <a:cs typeface="Times New Roman"/>
                        </a:rPr>
                        <a:t>Rp. </a:t>
                      </a:r>
                      <a:r>
                        <a:rPr lang="en-US" sz="1400" dirty="0" smtClean="0">
                          <a:latin typeface="Arial"/>
                          <a:ea typeface="Times New Roman"/>
                          <a:cs typeface="Times New Roman"/>
                        </a:rPr>
                        <a:t>700</a:t>
                      </a:r>
                      <a:r>
                        <a:rPr lang="id-ID" sz="1400" dirty="0" smtClean="0">
                          <a:latin typeface="Arial"/>
                          <a:ea typeface="Times New Roman"/>
                          <a:cs typeface="Times New Roman"/>
                        </a:rPr>
                        <a:t>.000</a:t>
                      </a:r>
                      <a:endParaRPr lang="id-ID" sz="1400" dirty="0">
                        <a:latin typeface="Times New Roman"/>
                        <a:ea typeface="Times New Roman"/>
                        <a:cs typeface="Times New Roman"/>
                      </a:endParaRPr>
                    </a:p>
                  </a:txBody>
                  <a:tcPr marL="62257" marR="62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0310">
                <a:tc vMerge="1">
                  <a:txBody>
                    <a:bodyPr/>
                    <a:lstStyle/>
                    <a:p>
                      <a:endParaRPr lang="id-ID"/>
                    </a:p>
                  </a:txBody>
                  <a:tcPr/>
                </a:tc>
                <a:tc>
                  <a:txBody>
                    <a:bodyPr/>
                    <a:lstStyle/>
                    <a:p>
                      <a:pPr marL="0" marR="0" algn="ctr">
                        <a:lnSpc>
                          <a:spcPct val="115000"/>
                        </a:lnSpc>
                        <a:spcBef>
                          <a:spcPts val="0"/>
                        </a:spcBef>
                        <a:spcAft>
                          <a:spcPts val="0"/>
                        </a:spcAft>
                      </a:pPr>
                      <a:r>
                        <a:rPr lang="id-ID" sz="1400">
                          <a:latin typeface="Arial"/>
                          <a:ea typeface="Times New Roman"/>
                          <a:cs typeface="Times New Roman"/>
                        </a:rPr>
                        <a:t>Mahir</a:t>
                      </a:r>
                      <a:endParaRPr lang="id-ID" sz="1400">
                        <a:latin typeface="Times New Roman"/>
                        <a:ea typeface="Times New Roman"/>
                        <a:cs typeface="Times New Roman"/>
                      </a:endParaRPr>
                    </a:p>
                  </a:txBody>
                  <a:tcPr marL="62257" marR="62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id-ID" sz="1400">
                          <a:latin typeface="Arial"/>
                          <a:ea typeface="Times New Roman"/>
                          <a:cs typeface="Times New Roman"/>
                        </a:rPr>
                        <a:t>III/b</a:t>
                      </a:r>
                      <a:endParaRPr lang="id-ID" sz="1400">
                        <a:latin typeface="Times New Roman"/>
                        <a:ea typeface="Times New Roman"/>
                        <a:cs typeface="Times New Roman"/>
                      </a:endParaRPr>
                    </a:p>
                    <a:p>
                      <a:pPr marL="0" marR="0" algn="ctr">
                        <a:lnSpc>
                          <a:spcPct val="150000"/>
                        </a:lnSpc>
                        <a:spcBef>
                          <a:spcPts val="0"/>
                        </a:spcBef>
                        <a:spcAft>
                          <a:spcPts val="0"/>
                        </a:spcAft>
                      </a:pPr>
                      <a:r>
                        <a:rPr lang="id-ID" sz="1400">
                          <a:latin typeface="Arial"/>
                          <a:ea typeface="Times New Roman"/>
                          <a:cs typeface="Times New Roman"/>
                        </a:rPr>
                        <a:t>III/a</a:t>
                      </a:r>
                      <a:endParaRPr lang="id-ID" sz="1400">
                        <a:latin typeface="Times New Roman"/>
                        <a:ea typeface="Times New Roman"/>
                        <a:cs typeface="Times New Roman"/>
                      </a:endParaRPr>
                    </a:p>
                  </a:txBody>
                  <a:tcPr marL="62257" marR="62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dirty="0" smtClean="0">
                          <a:latin typeface="Arial"/>
                          <a:ea typeface="Times New Roman"/>
                          <a:cs typeface="Times New Roman"/>
                        </a:rPr>
                        <a:t>1</a:t>
                      </a:r>
                      <a:r>
                        <a:rPr lang="id-ID" sz="1400" dirty="0" smtClean="0">
                          <a:latin typeface="Arial"/>
                          <a:ea typeface="Times New Roman"/>
                          <a:cs typeface="Times New Roman"/>
                        </a:rPr>
                        <a:t>50</a:t>
                      </a:r>
                      <a:endParaRPr lang="id-ID" sz="1400" dirty="0">
                        <a:latin typeface="Times New Roman"/>
                        <a:ea typeface="Times New Roman"/>
                        <a:cs typeface="Times New Roman"/>
                      </a:endParaRPr>
                    </a:p>
                    <a:p>
                      <a:pPr marL="0" marR="0" algn="ctr">
                        <a:spcBef>
                          <a:spcPts val="0"/>
                        </a:spcBef>
                        <a:spcAft>
                          <a:spcPts val="0"/>
                        </a:spcAft>
                      </a:pPr>
                      <a:r>
                        <a:rPr lang="en-US" sz="1400" dirty="0" smtClean="0">
                          <a:latin typeface="Arial"/>
                          <a:ea typeface="Times New Roman"/>
                          <a:cs typeface="Times New Roman"/>
                        </a:rPr>
                        <a:t>10</a:t>
                      </a:r>
                      <a:r>
                        <a:rPr lang="id-ID" sz="1400" dirty="0" smtClean="0">
                          <a:latin typeface="Arial"/>
                          <a:ea typeface="Times New Roman"/>
                          <a:cs typeface="Times New Roman"/>
                        </a:rPr>
                        <a:t>0</a:t>
                      </a:r>
                      <a:endParaRPr lang="id-ID" sz="1400" dirty="0">
                        <a:latin typeface="Times New Roman"/>
                        <a:ea typeface="Times New Roman"/>
                        <a:cs typeface="Times New Roman"/>
                      </a:endParaRPr>
                    </a:p>
                  </a:txBody>
                  <a:tcPr marL="62257" marR="62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a:latin typeface="Arial"/>
                          <a:ea typeface="Times New Roman"/>
                          <a:cs typeface="Times New Roman"/>
                        </a:rPr>
                        <a:t>58 th</a:t>
                      </a:r>
                      <a:endParaRPr lang="id-ID" sz="1400">
                        <a:latin typeface="Times New Roman"/>
                        <a:ea typeface="Times New Roman"/>
                        <a:cs typeface="Times New Roman"/>
                      </a:endParaRPr>
                    </a:p>
                  </a:txBody>
                  <a:tcPr marL="62257" marR="62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dirty="0">
                          <a:latin typeface="Arial"/>
                          <a:ea typeface="Times New Roman"/>
                          <a:cs typeface="Times New Roman"/>
                        </a:rPr>
                        <a:t>Rp. </a:t>
                      </a:r>
                      <a:r>
                        <a:rPr lang="en-US" sz="1400" dirty="0" smtClean="0">
                          <a:latin typeface="Arial"/>
                          <a:ea typeface="Times New Roman"/>
                          <a:cs typeface="Times New Roman"/>
                        </a:rPr>
                        <a:t>420</a:t>
                      </a:r>
                      <a:r>
                        <a:rPr lang="id-ID" sz="1400" dirty="0" smtClean="0">
                          <a:latin typeface="Arial"/>
                          <a:ea typeface="Times New Roman"/>
                          <a:cs typeface="Times New Roman"/>
                        </a:rPr>
                        <a:t>.000</a:t>
                      </a:r>
                      <a:endParaRPr lang="id-ID" sz="1400" dirty="0">
                        <a:latin typeface="Times New Roman"/>
                        <a:ea typeface="Times New Roman"/>
                        <a:cs typeface="Times New Roman"/>
                      </a:endParaRPr>
                    </a:p>
                  </a:txBody>
                  <a:tcPr marL="62257" marR="62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0310">
                <a:tc vMerge="1">
                  <a:txBody>
                    <a:bodyPr/>
                    <a:lstStyle/>
                    <a:p>
                      <a:endParaRPr lang="id-ID"/>
                    </a:p>
                  </a:txBody>
                  <a:tcPr/>
                </a:tc>
                <a:tc>
                  <a:txBody>
                    <a:bodyPr/>
                    <a:lstStyle/>
                    <a:p>
                      <a:pPr marL="0" marR="0" algn="ctr">
                        <a:lnSpc>
                          <a:spcPct val="115000"/>
                        </a:lnSpc>
                        <a:spcBef>
                          <a:spcPts val="0"/>
                        </a:spcBef>
                        <a:spcAft>
                          <a:spcPts val="0"/>
                        </a:spcAft>
                      </a:pPr>
                      <a:r>
                        <a:rPr lang="id-ID" sz="1400">
                          <a:latin typeface="Arial"/>
                          <a:ea typeface="Times New Roman"/>
                          <a:cs typeface="Times New Roman"/>
                        </a:rPr>
                        <a:t>Terampil</a:t>
                      </a:r>
                      <a:endParaRPr lang="id-ID" sz="1400">
                        <a:latin typeface="Times New Roman"/>
                        <a:ea typeface="Times New Roman"/>
                        <a:cs typeface="Times New Roman"/>
                      </a:endParaRPr>
                    </a:p>
                  </a:txBody>
                  <a:tcPr marL="62257" marR="62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id-ID" sz="1400" dirty="0">
                          <a:latin typeface="Arial"/>
                          <a:ea typeface="Times New Roman"/>
                          <a:cs typeface="Times New Roman"/>
                        </a:rPr>
                        <a:t>II/d</a:t>
                      </a:r>
                      <a:endParaRPr lang="id-ID" sz="1400" dirty="0">
                        <a:latin typeface="Times New Roman"/>
                        <a:ea typeface="Times New Roman"/>
                        <a:cs typeface="Times New Roman"/>
                      </a:endParaRPr>
                    </a:p>
                    <a:p>
                      <a:pPr marL="0" marR="0" algn="ctr">
                        <a:lnSpc>
                          <a:spcPct val="150000"/>
                        </a:lnSpc>
                        <a:spcBef>
                          <a:spcPts val="0"/>
                        </a:spcBef>
                        <a:spcAft>
                          <a:spcPts val="0"/>
                        </a:spcAft>
                      </a:pPr>
                      <a:r>
                        <a:rPr lang="id-ID" sz="1400" dirty="0" smtClean="0">
                          <a:latin typeface="Arial"/>
                          <a:ea typeface="Times New Roman"/>
                          <a:cs typeface="Times New Roman"/>
                        </a:rPr>
                        <a:t>II/c</a:t>
                      </a:r>
                      <a:endParaRPr lang="en-US" sz="1400" dirty="0" smtClean="0">
                        <a:latin typeface="Arial"/>
                        <a:ea typeface="Times New Roman"/>
                        <a:cs typeface="Times New Roman"/>
                      </a:endParaRPr>
                    </a:p>
                    <a:p>
                      <a:pPr marL="0" marR="0" algn="ctr">
                        <a:lnSpc>
                          <a:spcPct val="150000"/>
                        </a:lnSpc>
                        <a:spcBef>
                          <a:spcPts val="0"/>
                        </a:spcBef>
                        <a:spcAft>
                          <a:spcPts val="0"/>
                        </a:spcAft>
                      </a:pPr>
                      <a:r>
                        <a:rPr lang="en-US" sz="1400" dirty="0" smtClean="0">
                          <a:latin typeface="Arial"/>
                          <a:ea typeface="Times New Roman"/>
                          <a:cs typeface="Times New Roman"/>
                        </a:rPr>
                        <a:t>II/b</a:t>
                      </a:r>
                      <a:endParaRPr lang="id-ID" sz="1400" dirty="0">
                        <a:latin typeface="Times New Roman"/>
                        <a:ea typeface="Times New Roman"/>
                        <a:cs typeface="Times New Roman"/>
                      </a:endParaRPr>
                    </a:p>
                  </a:txBody>
                  <a:tcPr marL="62257" marR="62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400" dirty="0" smtClean="0">
                          <a:latin typeface="Arial"/>
                          <a:ea typeface="Times New Roman"/>
                          <a:cs typeface="Times New Roman"/>
                        </a:rPr>
                        <a:t>8</a:t>
                      </a:r>
                      <a:r>
                        <a:rPr lang="id-ID" sz="1400" dirty="0" smtClean="0">
                          <a:latin typeface="Arial"/>
                          <a:ea typeface="Times New Roman"/>
                          <a:cs typeface="Times New Roman"/>
                        </a:rPr>
                        <a:t>0</a:t>
                      </a:r>
                      <a:endParaRPr lang="id-ID" sz="1400" dirty="0">
                        <a:latin typeface="Times New Roman"/>
                        <a:ea typeface="Times New Roman"/>
                        <a:cs typeface="Times New Roman"/>
                      </a:endParaRPr>
                    </a:p>
                    <a:p>
                      <a:pPr marL="0" marR="0" algn="ctr">
                        <a:lnSpc>
                          <a:spcPct val="115000"/>
                        </a:lnSpc>
                        <a:spcBef>
                          <a:spcPts val="0"/>
                        </a:spcBef>
                        <a:spcAft>
                          <a:spcPts val="0"/>
                        </a:spcAft>
                      </a:pPr>
                      <a:r>
                        <a:rPr lang="en-US" sz="1400" dirty="0" smtClean="0">
                          <a:latin typeface="Arial"/>
                          <a:ea typeface="Times New Roman"/>
                          <a:cs typeface="Times New Roman"/>
                        </a:rPr>
                        <a:t>60</a:t>
                      </a:r>
                    </a:p>
                    <a:p>
                      <a:pPr marL="0" marR="0" algn="ctr">
                        <a:lnSpc>
                          <a:spcPct val="115000"/>
                        </a:lnSpc>
                        <a:spcBef>
                          <a:spcPts val="0"/>
                        </a:spcBef>
                        <a:spcAft>
                          <a:spcPts val="0"/>
                        </a:spcAft>
                      </a:pPr>
                      <a:r>
                        <a:rPr lang="en-US" sz="1400" dirty="0" smtClean="0">
                          <a:latin typeface="Arial"/>
                          <a:ea typeface="Times New Roman"/>
                          <a:cs typeface="Times New Roman"/>
                        </a:rPr>
                        <a:t>40</a:t>
                      </a:r>
                      <a:endParaRPr lang="id-ID" sz="1400" dirty="0">
                        <a:latin typeface="Times New Roman"/>
                        <a:ea typeface="Times New Roman"/>
                        <a:cs typeface="Times New Roman"/>
                      </a:endParaRPr>
                    </a:p>
                  </a:txBody>
                  <a:tcPr marL="62257" marR="62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dirty="0">
                          <a:latin typeface="Arial"/>
                          <a:ea typeface="Times New Roman"/>
                          <a:cs typeface="Times New Roman"/>
                        </a:rPr>
                        <a:t>58 th</a:t>
                      </a:r>
                      <a:endParaRPr lang="id-ID" sz="1400" dirty="0">
                        <a:latin typeface="Times New Roman"/>
                        <a:ea typeface="Times New Roman"/>
                        <a:cs typeface="Times New Roman"/>
                      </a:endParaRPr>
                    </a:p>
                  </a:txBody>
                  <a:tcPr marL="62257" marR="62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dirty="0">
                          <a:latin typeface="Arial"/>
                          <a:ea typeface="Times New Roman"/>
                          <a:cs typeface="Times New Roman"/>
                        </a:rPr>
                        <a:t>Rp. </a:t>
                      </a:r>
                      <a:r>
                        <a:rPr lang="en-US" sz="1400" dirty="0" smtClean="0">
                          <a:latin typeface="Arial"/>
                          <a:ea typeface="Times New Roman"/>
                          <a:cs typeface="Times New Roman"/>
                        </a:rPr>
                        <a:t>350</a:t>
                      </a:r>
                      <a:r>
                        <a:rPr lang="id-ID" sz="1400" dirty="0" smtClean="0">
                          <a:latin typeface="Arial"/>
                          <a:ea typeface="Times New Roman"/>
                          <a:cs typeface="Times New Roman"/>
                        </a:rPr>
                        <a:t>.000</a:t>
                      </a:r>
                      <a:endParaRPr lang="id-ID" sz="1400" dirty="0">
                        <a:latin typeface="Times New Roman"/>
                        <a:ea typeface="Times New Roman"/>
                        <a:cs typeface="Times New Roman"/>
                      </a:endParaRPr>
                    </a:p>
                  </a:txBody>
                  <a:tcPr marL="62257" marR="622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558865934"/>
      </p:ext>
    </p:extLst>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4035"/>
                                        </p:tgtEl>
                                        <p:attrNameLst>
                                          <p:attrName>style.visibility</p:attrName>
                                        </p:attrNameLst>
                                      </p:cBhvr>
                                      <p:to>
                                        <p:strVal val="visible"/>
                                      </p:to>
                                    </p:set>
                                    <p:animEffect transition="in" filter="wipe(down)">
                                      <p:cBhvr>
                                        <p:cTn id="7" dur="500"/>
                                        <p:tgtEl>
                                          <p:spTgt spid="4403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4034"/>
                                        </p:tgtEl>
                                        <p:attrNameLst>
                                          <p:attrName>style.visibility</p:attrName>
                                        </p:attrNameLst>
                                      </p:cBhvr>
                                      <p:to>
                                        <p:strVal val="visible"/>
                                      </p:to>
                                    </p:set>
                                    <p:animEffect transition="in" filter="wheel(1)">
                                      <p:cBhvr>
                                        <p:cTn id="12" dur="2000"/>
                                        <p:tgtEl>
                                          <p:spTgt spid="4403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481328"/>
            <a:ext cx="8229600" cy="4805192"/>
          </a:xfrm>
        </p:spPr>
        <p:txBody>
          <a:bodyPr>
            <a:normAutofit fontScale="92500"/>
          </a:bodyPr>
          <a:lstStyle/>
          <a:p>
            <a:pPr marL="624078" indent="-514350">
              <a:buAutoNum type="alphaLcPeriod"/>
            </a:pPr>
            <a:r>
              <a:rPr lang="id-ID" sz="2400" dirty="0" smtClean="0"/>
              <a:t>Paling singkat 1 (satu) tahun dalam jabatan terakhir</a:t>
            </a:r>
          </a:p>
          <a:p>
            <a:pPr marL="624078" indent="-514350">
              <a:buAutoNum type="alphaLcPeriod"/>
            </a:pPr>
            <a:r>
              <a:rPr lang="id-ID" sz="2400" dirty="0" smtClean="0"/>
              <a:t>Memenuhi angka kredit kumulatif yang ditentukan</a:t>
            </a:r>
          </a:p>
          <a:p>
            <a:pPr marL="624078" indent="-514350">
              <a:buAutoNum type="alphaLcPeriod"/>
            </a:pPr>
            <a:r>
              <a:rPr lang="id-ID" sz="2400" dirty="0" smtClean="0"/>
              <a:t>Nilai prestasi kerja paling kurang bernilai </a:t>
            </a:r>
          </a:p>
          <a:p>
            <a:pPr marL="624078" indent="-514350">
              <a:buNone/>
            </a:pPr>
            <a:r>
              <a:rPr lang="id-ID" sz="2400" dirty="0" smtClean="0"/>
              <a:t>	baik dalam </a:t>
            </a:r>
          </a:p>
          <a:p>
            <a:pPr marL="624078" indent="-514350">
              <a:buNone/>
            </a:pPr>
            <a:r>
              <a:rPr lang="id-ID" sz="2400" dirty="0" smtClean="0"/>
              <a:t>d.   Tersedia formasi untuk jabatan fungsional Pustakawan</a:t>
            </a:r>
          </a:p>
          <a:p>
            <a:pPr marL="624078" indent="-514350">
              <a:buNone/>
            </a:pPr>
            <a:r>
              <a:rPr lang="id-ID" sz="2400" dirty="0" smtClean="0"/>
              <a:t>e.   Telah mengikuti dan lulus uji kompetensi atau memiliki sertifikat kompetensi yang masih berlaku</a:t>
            </a:r>
          </a:p>
          <a:p>
            <a:pPr marL="624078" indent="-514350">
              <a:buNone/>
            </a:pPr>
            <a:r>
              <a:rPr lang="id-ID" sz="2400" dirty="0" smtClean="0"/>
              <a:t>f.   Pustakawan Ahli Utama IV/d atau IV/e harus menyusun naskah orasi ilmiah dan disampaikan pada pertemuan ilmiah sesuai pedoman orasi ilmiah</a:t>
            </a:r>
          </a:p>
          <a:p>
            <a:pPr marL="624078" indent="-514350">
              <a:buAutoNum type="alphaLcPeriod"/>
            </a:pPr>
            <a:endParaRPr lang="id-ID" dirty="0"/>
          </a:p>
        </p:txBody>
      </p:sp>
      <p:sp>
        <p:nvSpPr>
          <p:cNvPr id="2" name="Slide Number Placeholder 1"/>
          <p:cNvSpPr>
            <a:spLocks noGrp="1"/>
          </p:cNvSpPr>
          <p:nvPr>
            <p:ph type="sldNum" sz="quarter" idx="12"/>
          </p:nvPr>
        </p:nvSpPr>
        <p:spPr/>
        <p:txBody>
          <a:bodyPr/>
          <a:lstStyle/>
          <a:p>
            <a:fld id="{A5A4AB32-B05E-4D5F-B94D-86F9B6B03573}" type="slidenum">
              <a:rPr lang="en-US" smtClean="0"/>
              <a:pPr/>
              <a:t>7</a:t>
            </a:fld>
            <a:endParaRPr lang="en-US"/>
          </a:p>
        </p:txBody>
      </p:sp>
      <p:sp>
        <p:nvSpPr>
          <p:cNvPr id="4" name="Title 3"/>
          <p:cNvSpPr>
            <a:spLocks noGrp="1"/>
          </p:cNvSpPr>
          <p:nvPr>
            <p:ph type="title"/>
          </p:nvPr>
        </p:nvSpPr>
        <p:spPr/>
        <p:txBody>
          <a:bodyPr/>
          <a:lstStyle/>
          <a:p>
            <a:r>
              <a:rPr lang="id-ID" dirty="0" smtClean="0"/>
              <a:t>KENAIKAN JABATAN :</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fade">
                                      <p:cBhvr>
                                        <p:cTn id="4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481328"/>
            <a:ext cx="8229600" cy="4805192"/>
          </a:xfrm>
        </p:spPr>
        <p:txBody>
          <a:bodyPr>
            <a:normAutofit fontScale="70000" lnSpcReduction="20000"/>
          </a:bodyPr>
          <a:lstStyle/>
          <a:p>
            <a:pPr marL="624078" indent="-514350">
              <a:buAutoNum type="alphaLcPeriod"/>
            </a:pPr>
            <a:r>
              <a:rPr lang="id-ID" sz="2400" dirty="0" smtClean="0"/>
              <a:t>Paling singkat 2 (dua) tahun dalam pangkat terakhir</a:t>
            </a:r>
          </a:p>
          <a:p>
            <a:pPr marL="624078" indent="-514350">
              <a:buAutoNum type="alphaLcPeriod"/>
            </a:pPr>
            <a:r>
              <a:rPr lang="id-ID" sz="2400" dirty="0" smtClean="0"/>
              <a:t>Memenuhi angka kredit kumulatif yang ditentukan</a:t>
            </a:r>
          </a:p>
          <a:p>
            <a:pPr marL="624078" indent="-514350">
              <a:buAutoNum type="alphaLcPeriod"/>
            </a:pPr>
            <a:r>
              <a:rPr lang="id-ID" sz="2400" dirty="0" smtClean="0"/>
              <a:t>Nilai prestasi kerja paling kurang bernilai </a:t>
            </a:r>
          </a:p>
          <a:p>
            <a:pPr marL="624078" indent="-514350">
              <a:buNone/>
            </a:pPr>
            <a:r>
              <a:rPr lang="id-ID" sz="2400" dirty="0" smtClean="0"/>
              <a:t>	baik dalam </a:t>
            </a:r>
          </a:p>
          <a:p>
            <a:pPr marL="624078" indent="-514350">
              <a:buNone/>
            </a:pPr>
            <a:r>
              <a:rPr lang="id-ID" sz="2400" dirty="0" smtClean="0"/>
              <a:t>d.   Jika jabatan lebih rendah dari pangkat, maka yang bersangkutan belum dapat mengusulkan kenaikan pangkat yang lebih tinggi sebelum ada kesesuaian antara jenjang jabatan dengan pangkat</a:t>
            </a:r>
          </a:p>
          <a:p>
            <a:pPr marL="624078" indent="-514350">
              <a:buNone/>
            </a:pPr>
            <a:r>
              <a:rPr lang="id-ID" sz="2400" dirty="0" smtClean="0"/>
              <a:t>e.   Usul kenaikan jabatan/pangkat selain melampirkan berkas-berkas persyaratan sesuai ketentuan yang berlaku, </a:t>
            </a:r>
            <a:r>
              <a:rPr lang="id-ID" sz="2400" b="1" dirty="0" smtClean="0"/>
              <a:t>dilampirkan pula salinan sah PAK dan SK jabatan dan atau pangkat terakhir</a:t>
            </a:r>
          </a:p>
          <a:p>
            <a:pPr marL="624078" indent="-514350">
              <a:buNone/>
            </a:pPr>
            <a:r>
              <a:rPr lang="id-ID" sz="2400" dirty="0" smtClean="0"/>
              <a:t>f.   Pustakawan yang sudah memiliki angka kredit yang memenuhi persyaratan untuk naik jabatan atau pangkat berikutnya, </a:t>
            </a:r>
            <a:r>
              <a:rPr lang="id-ID" sz="2400" b="1" dirty="0" smtClean="0"/>
              <a:t>diwajibkan mengumpulkan angka kredit paling kurang 20% dari jumlah angka yang dipersyaratan untuk kenaikan jabatan /pangkat setingkat lebih tinggi berasal dari diklat, dan/ tugas pokok dan atau pengembangan profesi</a:t>
            </a:r>
          </a:p>
          <a:p>
            <a:pPr marL="624078" indent="-514350">
              <a:buAutoNum type="alphaLcPeriod"/>
            </a:pPr>
            <a:endParaRPr lang="id-ID" dirty="0"/>
          </a:p>
        </p:txBody>
      </p:sp>
      <p:sp>
        <p:nvSpPr>
          <p:cNvPr id="2" name="Slide Number Placeholder 1"/>
          <p:cNvSpPr>
            <a:spLocks noGrp="1"/>
          </p:cNvSpPr>
          <p:nvPr>
            <p:ph type="sldNum" sz="quarter" idx="12"/>
          </p:nvPr>
        </p:nvSpPr>
        <p:spPr/>
        <p:txBody>
          <a:bodyPr/>
          <a:lstStyle/>
          <a:p>
            <a:fld id="{A5A4AB32-B05E-4D5F-B94D-86F9B6B03573}" type="slidenum">
              <a:rPr lang="en-US" smtClean="0"/>
              <a:pPr/>
              <a:t>8</a:t>
            </a:fld>
            <a:endParaRPr lang="en-US"/>
          </a:p>
        </p:txBody>
      </p:sp>
      <p:sp>
        <p:nvSpPr>
          <p:cNvPr id="4" name="Title 3"/>
          <p:cNvSpPr>
            <a:spLocks noGrp="1"/>
          </p:cNvSpPr>
          <p:nvPr>
            <p:ph type="title"/>
          </p:nvPr>
        </p:nvSpPr>
        <p:spPr/>
        <p:txBody>
          <a:bodyPr/>
          <a:lstStyle/>
          <a:p>
            <a:r>
              <a:rPr lang="id-ID" dirty="0" smtClean="0"/>
              <a:t>KENAIKAN PANGKAT :</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fade">
                                      <p:cBhvr>
                                        <p:cTn id="4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57364"/>
            <a:ext cx="8229600" cy="4214842"/>
          </a:xfrm>
        </p:spPr>
        <p:txBody>
          <a:bodyPr>
            <a:normAutofit fontScale="25000" lnSpcReduction="20000"/>
          </a:bodyPr>
          <a:lstStyle/>
          <a:p>
            <a:pPr>
              <a:buNone/>
            </a:pPr>
            <a:r>
              <a:rPr lang="id-ID" sz="8600" dirty="0" smtClean="0"/>
              <a:t>1. </a:t>
            </a:r>
            <a:r>
              <a:rPr lang="en-US" sz="8600" dirty="0" err="1" smtClean="0"/>
              <a:t>Pustakawan</a:t>
            </a:r>
            <a:r>
              <a:rPr lang="en-US" sz="8600" dirty="0" smtClean="0"/>
              <a:t> </a:t>
            </a:r>
            <a:r>
              <a:rPr lang="id-ID" sz="8600" dirty="0" smtClean="0"/>
              <a:t>dalam jangka </a:t>
            </a:r>
            <a:r>
              <a:rPr lang="id-ID" sz="8600" b="1" dirty="0" smtClean="0"/>
              <a:t>5 (lima) tahun    sejak diangkat dalam jabatan/pangkat terakhir</a:t>
            </a:r>
            <a:r>
              <a:rPr lang="id-ID" sz="8600" dirty="0" smtClean="0"/>
              <a:t> tidak dapat mengumpulkan angka kredit yang disyaratkan untuk kenaikan jabatan/pangkat setingkat lebih tinggi</a:t>
            </a:r>
          </a:p>
          <a:p>
            <a:pPr>
              <a:buNone/>
            </a:pPr>
            <a:r>
              <a:rPr lang="id-ID" sz="8600" dirty="0" smtClean="0"/>
              <a:t>2. Pustakawan Penyelia III/d, setiap tahun sejak menduduki pangkatnya tidak dapat mengumpulkan paling kurang 10 (sepuluh) angka kredit dari tugas pokok</a:t>
            </a:r>
          </a:p>
          <a:p>
            <a:pPr>
              <a:buNone/>
            </a:pPr>
            <a:r>
              <a:rPr lang="id-ID" sz="8600" dirty="0" smtClean="0"/>
              <a:t>3. Pustakawan Ahli Utama IV/e dengan angka kredit 1050, setiap tahun sejak menduduki pangkatnya tidak dapat mengumpulkan paling kurang 25 (duapuluh lima) angka kredit dari tugas pokok dan pengembangan profesi</a:t>
            </a:r>
            <a:endParaRPr lang="en-US" dirty="0"/>
          </a:p>
        </p:txBody>
      </p:sp>
      <p:sp>
        <p:nvSpPr>
          <p:cNvPr id="2" name="Title 1"/>
          <p:cNvSpPr>
            <a:spLocks noGrp="1"/>
          </p:cNvSpPr>
          <p:nvPr>
            <p:ph type="title"/>
          </p:nvPr>
        </p:nvSpPr>
        <p:spPr>
          <a:xfrm>
            <a:off x="457200" y="357166"/>
            <a:ext cx="8329642" cy="1500198"/>
          </a:xfrm>
        </p:spPr>
        <p:txBody>
          <a:bodyPr/>
          <a:lstStyle/>
          <a:p>
            <a:r>
              <a:rPr lang="id-ID" dirty="0" smtClean="0"/>
              <a:t>PEMBEBASAN SEMENTARA (1)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3084</TotalTime>
  <Words>1422</Words>
  <Application>Microsoft Office PowerPoint</Application>
  <PresentationFormat>On-screen Show (4:3)</PresentationFormat>
  <Paragraphs>228</Paragraphs>
  <Slides>25</Slides>
  <Notes>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Grid</vt:lpstr>
      <vt:lpstr>PENYUSUNAN  DUPAK PUSTAKAWAN SESUAI perMenpanrb dan  perka perpusnansri no. 11 tahun 2015</vt:lpstr>
      <vt:lpstr>Slide 2</vt:lpstr>
      <vt:lpstr>Slide 3</vt:lpstr>
      <vt:lpstr>UNSUR KEGIATAN</vt:lpstr>
      <vt:lpstr>Slide 5</vt:lpstr>
      <vt:lpstr>Slide 6</vt:lpstr>
      <vt:lpstr>KENAIKAN JABATAN :</vt:lpstr>
      <vt:lpstr>KENAIKAN PANGKAT :</vt:lpstr>
      <vt:lpstr>PEMBEBASAN SEMENTARA (1)</vt:lpstr>
      <vt:lpstr>PEMBEBASAN SEMENTARA (2)</vt:lpstr>
      <vt:lpstr>PENGANGKATAN KEMBALI DALAM JABATAN PUSTAKAWAN (1)</vt:lpstr>
      <vt:lpstr>PENGANGKATAN KEMBALI DALAM JABATAN PUSTAKAWAN (2)</vt:lpstr>
      <vt:lpstr>PEMBERHENTIAN DARI JABATAN PUSTAKAWAN </vt:lpstr>
      <vt:lpstr>PERIODE PENILAIAN DUPAK</vt:lpstr>
      <vt:lpstr>TEKNIK PENYUSUNAN   DUPAK (1)</vt:lpstr>
      <vt:lpstr>TEKNIK PENYUSUNAN   DUPAK (2)</vt:lpstr>
      <vt:lpstr>TEKNIK PENYUSUNAN   DUPAK (3)</vt:lpstr>
      <vt:lpstr>Pengangkatan Dalam Jabatan</vt:lpstr>
      <vt:lpstr>Slide 19</vt:lpstr>
      <vt:lpstr>Slide 20</vt:lpstr>
      <vt:lpstr>Slide 21</vt:lpstr>
      <vt:lpstr>Slide 22</vt:lpstr>
      <vt:lpstr>Slide 23</vt:lpstr>
      <vt:lpstr>Slide 24</vt:lpstr>
      <vt:lpstr>Slide 25</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MUTASI PEGAWAI BERDASARKAN REGULASI UU NO. 5 TAHUN 2014</dc:title>
  <dc:creator>ismail - [2010]</dc:creator>
  <cp:lastModifiedBy>yayuk</cp:lastModifiedBy>
  <cp:revision>232</cp:revision>
  <cp:lastPrinted>2017-08-14T08:55:14Z</cp:lastPrinted>
  <dcterms:created xsi:type="dcterms:W3CDTF">2014-09-22T05:10:59Z</dcterms:created>
  <dcterms:modified xsi:type="dcterms:W3CDTF">2017-12-21T00:44:40Z</dcterms:modified>
</cp:coreProperties>
</file>