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9"/>
  </p:handoutMasterIdLst>
  <p:sldIdLst>
    <p:sldId id="256" r:id="rId2"/>
    <p:sldId id="282" r:id="rId3"/>
    <p:sldId id="257" r:id="rId4"/>
    <p:sldId id="260" r:id="rId5"/>
    <p:sldId id="261" r:id="rId6"/>
    <p:sldId id="262" r:id="rId7"/>
    <p:sldId id="264" r:id="rId8"/>
    <p:sldId id="258" r:id="rId9"/>
    <p:sldId id="273" r:id="rId10"/>
    <p:sldId id="270" r:id="rId11"/>
    <p:sldId id="265" r:id="rId12"/>
    <p:sldId id="266" r:id="rId13"/>
    <p:sldId id="267" r:id="rId14"/>
    <p:sldId id="268" r:id="rId15"/>
    <p:sldId id="271" r:id="rId16"/>
    <p:sldId id="272" r:id="rId17"/>
    <p:sldId id="274" r:id="rId18"/>
    <p:sldId id="276" r:id="rId19"/>
    <p:sldId id="277" r:id="rId20"/>
    <p:sldId id="275" r:id="rId21"/>
    <p:sldId id="278" r:id="rId22"/>
    <p:sldId id="279" r:id="rId23"/>
    <p:sldId id="281" r:id="rId24"/>
    <p:sldId id="263" r:id="rId25"/>
    <p:sldId id="280" r:id="rId26"/>
    <p:sldId id="269"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7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CD5FF3-3066-48D9-83B7-1BA78B58EAE5}" type="datetimeFigureOut">
              <a:rPr lang="id-ID" smtClean="0"/>
              <a:pPr/>
              <a:t>14/11/2018</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205484-AD01-4FDD-9DA5-8D4812347CF0}" type="slidenum">
              <a:rPr lang="id-ID" smtClean="0"/>
              <a:pPr/>
              <a:t>‹#›</a:t>
            </a:fld>
            <a:endParaRPr lang="id-ID"/>
          </a:p>
        </p:txBody>
      </p:sp>
    </p:spTree>
    <p:extLst>
      <p:ext uri="{BB962C8B-B14F-4D97-AF65-F5344CB8AC3E}">
        <p14:creationId xmlns:p14="http://schemas.microsoft.com/office/powerpoint/2010/main" val="36921379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11/14/2018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11/14/2018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11/14/2018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11/14/2018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11/14/2018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11/14/2018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11/14/2018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810" y="1173954"/>
            <a:ext cx="10399665" cy="2319931"/>
          </a:xfrm>
        </p:spPr>
        <p:txBody>
          <a:bodyPr/>
          <a:lstStyle/>
          <a:p>
            <a:r>
              <a:rPr lang="id-ID" sz="4800" b="1" dirty="0" smtClean="0">
                <a:solidFill>
                  <a:srgbClr val="FFC000"/>
                </a:solidFill>
              </a:rPr>
              <a:t>Jaringan Kerjasama Perpustakaan dalam menunjang </a:t>
            </a:r>
            <a:br>
              <a:rPr lang="id-ID" sz="4800" b="1" dirty="0" smtClean="0">
                <a:solidFill>
                  <a:srgbClr val="FFC000"/>
                </a:solidFill>
              </a:rPr>
            </a:br>
            <a:r>
              <a:rPr lang="id-ID" sz="4800" b="1" dirty="0" smtClean="0">
                <a:solidFill>
                  <a:srgbClr val="FFC000"/>
                </a:solidFill>
              </a:rPr>
              <a:t>Katalog Induk Daerah dan Bibiliografi Daerah</a:t>
            </a:r>
            <a:endParaRPr lang="id-ID" sz="4800" b="1" dirty="0">
              <a:solidFill>
                <a:srgbClr val="FFC000"/>
              </a:solidFill>
            </a:endParaRPr>
          </a:p>
        </p:txBody>
      </p:sp>
      <p:sp>
        <p:nvSpPr>
          <p:cNvPr id="3" name="Subtitle 2"/>
          <p:cNvSpPr>
            <a:spLocks noGrp="1"/>
          </p:cNvSpPr>
          <p:nvPr>
            <p:ph type="subTitle" idx="1"/>
          </p:nvPr>
        </p:nvSpPr>
        <p:spPr>
          <a:xfrm>
            <a:off x="1154954" y="3879944"/>
            <a:ext cx="8825658" cy="1149255"/>
          </a:xfrm>
        </p:spPr>
        <p:txBody>
          <a:bodyPr>
            <a:noAutofit/>
          </a:bodyPr>
          <a:lstStyle/>
          <a:p>
            <a:r>
              <a:rPr lang="id-ID" sz="2800" b="1" u="sng" dirty="0" smtClean="0">
                <a:solidFill>
                  <a:schemeClr val="tx1"/>
                </a:solidFill>
                <a:effectLst>
                  <a:outerShdw blurRad="38100" dist="38100" dir="2700000" algn="tl">
                    <a:srgbClr val="000000">
                      <a:alpha val="43137"/>
                    </a:srgbClr>
                  </a:outerShdw>
                </a:effectLst>
              </a:rPr>
              <a:t>AMIRUL ULUM</a:t>
            </a:r>
          </a:p>
          <a:p>
            <a:r>
              <a:rPr lang="id-ID" sz="2800" b="1" dirty="0" smtClean="0">
                <a:solidFill>
                  <a:schemeClr val="tx1"/>
                </a:solidFill>
                <a:effectLst>
                  <a:outerShdw blurRad="38100" dist="38100" dir="2700000" algn="tl">
                    <a:srgbClr val="000000">
                      <a:alpha val="43137"/>
                    </a:srgbClr>
                  </a:outerShdw>
                </a:effectLst>
              </a:rPr>
              <a:t>FPPTI JAWA TIMUR</a:t>
            </a:r>
            <a:endParaRPr lang="id-ID" sz="2800" b="1" dirty="0">
              <a:solidFill>
                <a:schemeClr val="tx1"/>
              </a:solidFill>
              <a:effectLst>
                <a:outerShdw blurRad="38100" dist="38100" dir="2700000" algn="tl">
                  <a:srgbClr val="000000">
                    <a:alpha val="43137"/>
                  </a:srgbClr>
                </a:outerShdw>
              </a:effectLst>
            </a:endParaRPr>
          </a:p>
        </p:txBody>
      </p:sp>
      <p:sp>
        <p:nvSpPr>
          <p:cNvPr id="4" name="Subtitle 2"/>
          <p:cNvSpPr txBox="1">
            <a:spLocks/>
          </p:cNvSpPr>
          <p:nvPr/>
        </p:nvSpPr>
        <p:spPr>
          <a:xfrm>
            <a:off x="1154954" y="5801317"/>
            <a:ext cx="8825658" cy="86142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id-ID" b="1" dirty="0" smtClean="0">
                <a:solidFill>
                  <a:schemeClr val="tx1"/>
                </a:solidFill>
              </a:rPr>
              <a:t>Dinas perpustakaan dan kearsipan propinsi jawa timur</a:t>
            </a:r>
          </a:p>
          <a:p>
            <a:r>
              <a:rPr lang="id-ID" b="1" dirty="0" smtClean="0">
                <a:solidFill>
                  <a:schemeClr val="tx1"/>
                </a:solidFill>
              </a:rPr>
              <a:t>Surabaya, 14 november 2018</a:t>
            </a:r>
            <a:endParaRPr lang="id-ID" b="1" dirty="0">
              <a:solidFill>
                <a:schemeClr val="tx1"/>
              </a:solidFill>
            </a:endParaRPr>
          </a:p>
        </p:txBody>
      </p:sp>
    </p:spTree>
    <p:extLst>
      <p:ext uri="{BB962C8B-B14F-4D97-AF65-F5344CB8AC3E}">
        <p14:creationId xmlns:p14="http://schemas.microsoft.com/office/powerpoint/2010/main" val="2320871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1" y="203336"/>
            <a:ext cx="10382107" cy="821900"/>
          </a:xfrm>
        </p:spPr>
        <p:txBody>
          <a:bodyPr/>
          <a:lstStyle/>
          <a:p>
            <a:r>
              <a:rPr lang="id-ID" sz="3200" b="1" dirty="0" smtClean="0">
                <a:solidFill>
                  <a:srgbClr val="FFFF00"/>
                </a:solidFill>
                <a:effectLst>
                  <a:outerShdw blurRad="38100" dist="38100" dir="2700000" algn="tl">
                    <a:srgbClr val="000000">
                      <a:alpha val="43137"/>
                    </a:srgbClr>
                  </a:outerShdw>
                </a:effectLst>
              </a:rPr>
              <a:t>The </a:t>
            </a:r>
            <a:r>
              <a:rPr lang="en-US" sz="3200" b="1" dirty="0" smtClean="0">
                <a:solidFill>
                  <a:srgbClr val="FFFF00"/>
                </a:solidFill>
                <a:effectLst>
                  <a:outerShdw blurRad="38100" dist="38100" dir="2700000" algn="tl">
                    <a:srgbClr val="000000">
                      <a:alpha val="43137"/>
                    </a:srgbClr>
                  </a:outerShdw>
                </a:effectLst>
              </a:rPr>
              <a:t>Value</a:t>
            </a:r>
            <a:endParaRPr lang="id-ID" sz="32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0476" y="1138518"/>
            <a:ext cx="10714615" cy="2131155"/>
          </a:xfrm>
        </p:spPr>
        <p:txBody>
          <a:bodyPr>
            <a:normAutofit/>
          </a:bodyPr>
          <a:lstStyle/>
          <a:p>
            <a:r>
              <a:rPr lang="en-US" sz="2800" b="1" dirty="0" smtClean="0">
                <a:solidFill>
                  <a:srgbClr val="FFFF00"/>
                </a:solidFill>
                <a:effectLst>
                  <a:outerShdw blurRad="38100" dist="38100" dir="2700000" algn="tl">
                    <a:srgbClr val="000000">
                      <a:alpha val="43137"/>
                    </a:srgbClr>
                  </a:outerShdw>
                </a:effectLst>
              </a:rPr>
              <a:t>selection and acquisition </a:t>
            </a:r>
            <a:r>
              <a:rPr lang="en-US" sz="2800" dirty="0" smtClean="0"/>
              <a:t>in libraries and similar institutions</a:t>
            </a:r>
          </a:p>
          <a:p>
            <a:r>
              <a:rPr lang="en-US" sz="2800" b="1" dirty="0" smtClean="0">
                <a:solidFill>
                  <a:srgbClr val="FFFF00"/>
                </a:solidFill>
                <a:effectLst>
                  <a:outerShdw blurRad="38100" dist="38100" dir="2700000" algn="tl">
                    <a:srgbClr val="000000">
                      <a:alpha val="43137"/>
                    </a:srgbClr>
                  </a:outerShdw>
                </a:effectLst>
              </a:rPr>
              <a:t>cataloguing</a:t>
            </a:r>
            <a:r>
              <a:rPr lang="en-US" sz="2800" dirty="0" smtClean="0"/>
              <a:t> (both directly for copy cataloguing and indirectly for cataloguing support)</a:t>
            </a:r>
          </a:p>
          <a:p>
            <a:r>
              <a:rPr lang="en-US" sz="2800" b="1" dirty="0" smtClean="0">
                <a:solidFill>
                  <a:srgbClr val="FFFF00"/>
                </a:solidFill>
                <a:effectLst>
                  <a:outerShdw blurRad="38100" dist="38100" dir="2700000" algn="tl">
                    <a:srgbClr val="000000">
                      <a:alpha val="43137"/>
                    </a:srgbClr>
                  </a:outerShdw>
                </a:effectLst>
              </a:rPr>
              <a:t>verification</a:t>
            </a:r>
            <a:r>
              <a:rPr lang="en-US" sz="2800" dirty="0" smtClean="0"/>
              <a:t> of authorship and publication history</a:t>
            </a:r>
            <a:endParaRPr lang="id-ID" sz="2800" dirty="0"/>
          </a:p>
        </p:txBody>
      </p:sp>
      <p:pic>
        <p:nvPicPr>
          <p:cNvPr id="4" name="Picture 3" descr="How-to-Craft-the-Best-Mission-Statement-for-Your-Business-1068x601.jpg"/>
          <p:cNvPicPr>
            <a:picLocks noChangeAspect="1"/>
          </p:cNvPicPr>
          <p:nvPr/>
        </p:nvPicPr>
        <p:blipFill>
          <a:blip r:embed="rId2"/>
          <a:stretch>
            <a:fillRect/>
          </a:stretch>
        </p:blipFill>
        <p:spPr>
          <a:xfrm rot="20062075">
            <a:off x="9950617" y="2117881"/>
            <a:ext cx="2118710" cy="1049141"/>
          </a:xfrm>
          <a:prstGeom prst="rect">
            <a:avLst/>
          </a:prstGeom>
        </p:spPr>
      </p:pic>
      <p:sp>
        <p:nvSpPr>
          <p:cNvPr id="6" name="Content Placeholder 2"/>
          <p:cNvSpPr txBox="1">
            <a:spLocks/>
          </p:cNvSpPr>
          <p:nvPr/>
        </p:nvSpPr>
        <p:spPr>
          <a:xfrm>
            <a:off x="277091" y="3840154"/>
            <a:ext cx="11637818" cy="2131155"/>
          </a:xfrm>
          <a:prstGeom prst="rect">
            <a:avLst/>
          </a:prstGeom>
        </p:spPr>
        <p:txBody>
          <a:bodyPr vert="horz" lIns="91440" tIns="45720" rIns="91440" bIns="45720" rtlCol="0">
            <a:normAutofit fontScale="92500" lnSpcReduction="10000"/>
          </a:bodyPr>
          <a:lstStyle/>
          <a:p>
            <a:pPr marL="342900" indent="-342900">
              <a:spcBef>
                <a:spcPts val="1000"/>
              </a:spcBef>
              <a:buClr>
                <a:schemeClr val="bg2">
                  <a:lumMod val="40000"/>
                  <a:lumOff val="60000"/>
                </a:schemeClr>
              </a:buClr>
              <a:buSzPct val="80000"/>
              <a:buFont typeface="Wingdings 3" charset="2"/>
              <a:buChar char=""/>
            </a:pPr>
            <a:r>
              <a:rPr lang="en-US" sz="2800" dirty="0" smtClean="0"/>
              <a:t>give the </a:t>
            </a:r>
            <a:r>
              <a:rPr lang="en-US" sz="2800" b="1" dirty="0" smtClean="0">
                <a:solidFill>
                  <a:srgbClr val="FFFF00"/>
                </a:solidFill>
                <a:effectLst>
                  <a:outerShdw blurRad="38100" dist="38100" dir="2700000" algn="tl">
                    <a:srgbClr val="000000">
                      <a:alpha val="43137"/>
                    </a:srgbClr>
                  </a:outerShdw>
                </a:effectLst>
              </a:rPr>
              <a:t>statistical account</a:t>
            </a:r>
            <a:r>
              <a:rPr lang="en-US" sz="2800" dirty="0" smtClean="0"/>
              <a:t> of a country’s publishing output</a:t>
            </a:r>
            <a:endParaRPr lang="id-ID" sz="2800" dirty="0" smtClean="0"/>
          </a:p>
          <a:p>
            <a:pPr marL="342900" indent="-342900">
              <a:spcBef>
                <a:spcPts val="1000"/>
              </a:spcBef>
              <a:buClr>
                <a:schemeClr val="bg2">
                  <a:lumMod val="40000"/>
                  <a:lumOff val="60000"/>
                </a:schemeClr>
              </a:buClr>
              <a:buSzPct val="80000"/>
              <a:buFont typeface="Wingdings 3" charset="2"/>
              <a:buChar char=""/>
            </a:pPr>
            <a:r>
              <a:rPr lang="en-US" sz="2800" dirty="0" smtClean="0"/>
              <a:t>provide </a:t>
            </a:r>
            <a:r>
              <a:rPr lang="en-US" sz="2800" b="1" dirty="0" smtClean="0">
                <a:solidFill>
                  <a:srgbClr val="FFFF00"/>
                </a:solidFill>
                <a:effectLst>
                  <a:outerShdw blurRad="38100" dist="38100" dir="2700000" algn="tl">
                    <a:srgbClr val="000000">
                      <a:alpha val="43137"/>
                    </a:srgbClr>
                  </a:outerShdw>
                </a:effectLst>
              </a:rPr>
              <a:t>evidence of the impact </a:t>
            </a:r>
            <a:r>
              <a:rPr lang="en-US" sz="2800" dirty="0" smtClean="0"/>
              <a:t>of government policies in relation to education, language,</a:t>
            </a:r>
            <a:r>
              <a:rPr lang="id-ID" sz="2800" dirty="0" smtClean="0"/>
              <a:t>economic programmes, etc.</a:t>
            </a:r>
          </a:p>
          <a:p>
            <a:pPr marL="342900" indent="-342900">
              <a:spcBef>
                <a:spcPts val="1000"/>
              </a:spcBef>
              <a:buClr>
                <a:schemeClr val="bg2">
                  <a:lumMod val="40000"/>
                  <a:lumOff val="60000"/>
                </a:schemeClr>
              </a:buClr>
              <a:buSzPct val="80000"/>
              <a:buFont typeface="Wingdings 3" charset="2"/>
              <a:buChar char=""/>
            </a:pPr>
            <a:r>
              <a:rPr lang="en-US" sz="2800" dirty="0" smtClean="0"/>
              <a:t>reveal the extent of a country’s </a:t>
            </a:r>
            <a:r>
              <a:rPr lang="en-US" sz="2800" b="1" dirty="0" smtClean="0">
                <a:solidFill>
                  <a:srgbClr val="FFFF00"/>
                </a:solidFill>
              </a:rPr>
              <a:t>self sufficiency in producing the publications</a:t>
            </a:r>
            <a:r>
              <a:rPr lang="id-ID" sz="2800" b="1" dirty="0" smtClean="0">
                <a:solidFill>
                  <a:srgbClr val="FFFF00"/>
                </a:solidFill>
              </a:rPr>
              <a:t> </a:t>
            </a:r>
            <a:r>
              <a:rPr lang="en-US" sz="2800" dirty="0" smtClean="0"/>
              <a:t> it requires</a:t>
            </a:r>
            <a:endParaRPr lang="id-ID" sz="2800" dirty="0" smtClean="0"/>
          </a:p>
        </p:txBody>
      </p:sp>
      <p:sp>
        <p:nvSpPr>
          <p:cNvPr id="7" name="Rectangle 6"/>
          <p:cNvSpPr/>
          <p:nvPr/>
        </p:nvSpPr>
        <p:spPr>
          <a:xfrm>
            <a:off x="6068291" y="6396335"/>
            <a:ext cx="6123709" cy="461665"/>
          </a:xfrm>
          <a:prstGeom prst="rect">
            <a:avLst/>
          </a:prstGeom>
        </p:spPr>
        <p:txBody>
          <a:bodyPr wrap="square">
            <a:spAutoFit/>
          </a:bodyPr>
          <a:lstStyle/>
          <a:p>
            <a:r>
              <a:rPr lang="id-ID" sz="1200" b="1" dirty="0" smtClean="0"/>
              <a:t>Žumer, Maja (2008). Guidelines for National Bibliographies in the Electronic Age : </a:t>
            </a:r>
          </a:p>
          <a:p>
            <a:r>
              <a:rPr lang="id-ID" sz="1200" b="1" dirty="0" smtClean="0"/>
              <a:t>IFLA Working Group on Guidelines for National Bibliographies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31" y="221675"/>
            <a:ext cx="9404723" cy="863464"/>
          </a:xfrm>
        </p:spPr>
        <p:txBody>
          <a:bodyPr/>
          <a:lstStyle/>
          <a:p>
            <a:r>
              <a:rPr lang="id-ID" b="1" dirty="0" smtClean="0">
                <a:solidFill>
                  <a:srgbClr val="FFFF00"/>
                </a:solidFill>
                <a:effectLst>
                  <a:outerShdw blurRad="38100" dist="38100" dir="2700000" algn="tl">
                    <a:srgbClr val="000000">
                      <a:alpha val="43137"/>
                    </a:srgbClr>
                  </a:outerShdw>
                </a:effectLst>
              </a:rPr>
              <a:t>The Users</a:t>
            </a:r>
            <a:endParaRPr lang="id-ID"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43094" y="1429464"/>
            <a:ext cx="11809125" cy="3253373"/>
          </a:xfrm>
        </p:spPr>
        <p:txBody>
          <a:bodyPr>
            <a:normAutofit/>
          </a:bodyPr>
          <a:lstStyle/>
          <a:p>
            <a:r>
              <a:rPr lang="en-US" sz="3200" dirty="0" smtClean="0"/>
              <a:t>End-users </a:t>
            </a:r>
          </a:p>
          <a:p>
            <a:r>
              <a:rPr lang="en-US" sz="3200" dirty="0" smtClean="0"/>
              <a:t>Formal or informal groups </a:t>
            </a:r>
            <a:endParaRPr lang="id-ID" sz="3200" dirty="0" smtClean="0"/>
          </a:p>
          <a:p>
            <a:r>
              <a:rPr lang="id-ID" sz="3200" dirty="0" smtClean="0"/>
              <a:t>C</a:t>
            </a:r>
            <a:r>
              <a:rPr lang="en-US" sz="3200" dirty="0" err="1" smtClean="0"/>
              <a:t>orporate</a:t>
            </a:r>
            <a:r>
              <a:rPr lang="en-US" sz="3200" dirty="0" smtClean="0"/>
              <a:t> bodies </a:t>
            </a:r>
            <a:endParaRPr lang="id-ID" sz="3200" dirty="0" smtClean="0"/>
          </a:p>
          <a:p>
            <a:r>
              <a:rPr lang="id-ID" sz="3200" dirty="0" smtClean="0"/>
              <a:t>C</a:t>
            </a:r>
            <a:r>
              <a:rPr lang="en-US" sz="3200" dirty="0" err="1" smtClean="0"/>
              <a:t>ommercial</a:t>
            </a:r>
            <a:r>
              <a:rPr lang="en-US" sz="3200" dirty="0" smtClean="0"/>
              <a:t> product </a:t>
            </a:r>
            <a:r>
              <a:rPr lang="id-ID" sz="3200" dirty="0" smtClean="0"/>
              <a:t>(UK) </a:t>
            </a:r>
          </a:p>
          <a:p>
            <a:r>
              <a:rPr lang="en-US" sz="3200" dirty="0" smtClean="0"/>
              <a:t>Working Group </a:t>
            </a:r>
          </a:p>
          <a:p>
            <a:endParaRPr lang="id-ID" sz="3200" dirty="0"/>
          </a:p>
        </p:txBody>
      </p:sp>
      <p:pic>
        <p:nvPicPr>
          <p:cNvPr id="5" name="Picture 4" descr="users.png"/>
          <p:cNvPicPr>
            <a:picLocks noChangeAspect="1"/>
          </p:cNvPicPr>
          <p:nvPr/>
        </p:nvPicPr>
        <p:blipFill>
          <a:blip r:embed="rId2"/>
          <a:stretch>
            <a:fillRect/>
          </a:stretch>
        </p:blipFill>
        <p:spPr>
          <a:xfrm>
            <a:off x="9531927" y="4024744"/>
            <a:ext cx="2660073" cy="266007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06008"/>
            <a:ext cx="12192000" cy="6620028"/>
          </a:xfrm>
        </p:spPr>
        <p:txBody>
          <a:bodyPr>
            <a:noAutofit/>
          </a:bodyPr>
          <a:lstStyle/>
          <a:p>
            <a:pPr>
              <a:buNone/>
            </a:pPr>
            <a:r>
              <a:rPr lang="en-US" sz="3200" b="1" dirty="0" smtClean="0">
                <a:solidFill>
                  <a:srgbClr val="FFFF00"/>
                </a:solidFill>
                <a:effectLst>
                  <a:outerShdw blurRad="38100" dist="38100" dir="2700000" algn="tl">
                    <a:srgbClr val="000000">
                      <a:alpha val="43137"/>
                    </a:srgbClr>
                  </a:outerShdw>
                </a:effectLst>
              </a:rPr>
              <a:t>Librarians</a:t>
            </a:r>
            <a:r>
              <a:rPr lang="en-US" b="1" dirty="0" smtClean="0">
                <a:solidFill>
                  <a:srgbClr val="FFFF00"/>
                </a:solidFill>
                <a:effectLst>
                  <a:outerShdw blurRad="38100" dist="38100" dir="2700000" algn="tl">
                    <a:srgbClr val="000000">
                      <a:alpha val="43137"/>
                    </a:srgbClr>
                  </a:outerShdw>
                </a:effectLst>
              </a:rPr>
              <a:t> </a:t>
            </a:r>
          </a:p>
          <a:p>
            <a:r>
              <a:rPr lang="en-US" sz="2200" dirty="0" smtClean="0">
                <a:solidFill>
                  <a:srgbClr val="FFFF00"/>
                </a:solidFill>
              </a:rPr>
              <a:t>Cataloguers</a:t>
            </a:r>
            <a:r>
              <a:rPr lang="id-ID" sz="2200" dirty="0" smtClean="0"/>
              <a:t> ;  </a:t>
            </a:r>
            <a:r>
              <a:rPr lang="en-US" sz="2200" dirty="0" smtClean="0"/>
              <a:t>for copy cataloguing</a:t>
            </a:r>
            <a:r>
              <a:rPr lang="id-ID" sz="2200" dirty="0" smtClean="0"/>
              <a:t>, </a:t>
            </a:r>
            <a:r>
              <a:rPr lang="en-US" sz="2200" dirty="0" smtClean="0"/>
              <a:t>for authority records (names, corporate bodies) </a:t>
            </a:r>
          </a:p>
          <a:p>
            <a:r>
              <a:rPr lang="en-US" sz="2200" dirty="0" smtClean="0">
                <a:solidFill>
                  <a:srgbClr val="FFFF00"/>
                </a:solidFill>
              </a:rPr>
              <a:t>Acquisitions librarians</a:t>
            </a:r>
            <a:r>
              <a:rPr lang="id-ID" sz="2200" dirty="0" smtClean="0"/>
              <a:t>;  </a:t>
            </a:r>
            <a:r>
              <a:rPr lang="en-US" sz="2200" dirty="0" smtClean="0"/>
              <a:t>to order publications, identify publishers and </a:t>
            </a:r>
            <a:r>
              <a:rPr lang="id-ID" sz="2200" dirty="0" smtClean="0"/>
              <a:t> </a:t>
            </a:r>
            <a:r>
              <a:rPr lang="en-US" sz="2200" dirty="0" smtClean="0"/>
              <a:t>distributors, publication status. </a:t>
            </a:r>
          </a:p>
          <a:p>
            <a:r>
              <a:rPr lang="en-US" sz="2200" dirty="0" smtClean="0">
                <a:solidFill>
                  <a:srgbClr val="FFFF00"/>
                </a:solidFill>
              </a:rPr>
              <a:t>Collection development librarians</a:t>
            </a:r>
            <a:r>
              <a:rPr lang="id-ID" sz="2200" dirty="0" smtClean="0">
                <a:solidFill>
                  <a:srgbClr val="FFFF00"/>
                </a:solidFill>
              </a:rPr>
              <a:t> </a:t>
            </a:r>
            <a:r>
              <a:rPr lang="id-ID" sz="2200" dirty="0" smtClean="0"/>
              <a:t>;  </a:t>
            </a:r>
            <a:r>
              <a:rPr lang="en-US" sz="2200" dirty="0" smtClean="0"/>
              <a:t>To </a:t>
            </a:r>
            <a:r>
              <a:rPr lang="en-US" sz="2200" dirty="0" err="1" smtClean="0"/>
              <a:t>analyse</a:t>
            </a:r>
            <a:r>
              <a:rPr lang="id-ID" sz="2200" dirty="0" smtClean="0"/>
              <a:t> </a:t>
            </a:r>
            <a:r>
              <a:rPr lang="en-US" sz="2200" dirty="0" smtClean="0"/>
              <a:t>available publications, to select according to collection development criteria, </a:t>
            </a:r>
            <a:r>
              <a:rPr lang="id-ID" sz="2200" dirty="0" smtClean="0"/>
              <a:t> </a:t>
            </a:r>
            <a:r>
              <a:rPr lang="en-US" sz="2200" dirty="0" smtClean="0"/>
              <a:t>also awareness of future publications</a:t>
            </a:r>
            <a:endParaRPr lang="id-ID" sz="2200" dirty="0" smtClean="0"/>
          </a:p>
          <a:p>
            <a:r>
              <a:rPr lang="en-US" sz="2200" dirty="0" smtClean="0">
                <a:solidFill>
                  <a:srgbClr val="FFFF00"/>
                </a:solidFill>
              </a:rPr>
              <a:t>Reference librarians</a:t>
            </a:r>
            <a:r>
              <a:rPr lang="id-ID" sz="2200" dirty="0" smtClean="0">
                <a:solidFill>
                  <a:srgbClr val="FFFF00"/>
                </a:solidFill>
              </a:rPr>
              <a:t> </a:t>
            </a:r>
            <a:r>
              <a:rPr lang="id-ID" sz="2200" dirty="0" smtClean="0"/>
              <a:t>;  </a:t>
            </a:r>
            <a:r>
              <a:rPr lang="en-US" sz="2200" dirty="0" smtClean="0"/>
              <a:t>They act on behalf of end-users (including library patrons, formal and informal groups, </a:t>
            </a:r>
            <a:r>
              <a:rPr lang="id-ID" sz="2200" dirty="0" smtClean="0"/>
              <a:t> </a:t>
            </a:r>
            <a:r>
              <a:rPr lang="en-US" sz="2200" dirty="0" smtClean="0"/>
              <a:t>and corporate bodies) </a:t>
            </a:r>
          </a:p>
          <a:p>
            <a:r>
              <a:rPr lang="en-US" sz="2200" dirty="0" smtClean="0">
                <a:solidFill>
                  <a:srgbClr val="FFFF00"/>
                </a:solidFill>
              </a:rPr>
              <a:t>Legal deposit management</a:t>
            </a:r>
            <a:r>
              <a:rPr lang="id-ID" sz="2200" dirty="0" smtClean="0">
                <a:solidFill>
                  <a:srgbClr val="FFFF00"/>
                </a:solidFill>
              </a:rPr>
              <a:t> </a:t>
            </a:r>
            <a:r>
              <a:rPr lang="id-ID" sz="2200" dirty="0" smtClean="0"/>
              <a:t>;  </a:t>
            </a:r>
            <a:r>
              <a:rPr lang="en-US" sz="2200" dirty="0" smtClean="0"/>
              <a:t>used to </a:t>
            </a:r>
            <a:r>
              <a:rPr lang="en-US" sz="2200" dirty="0" err="1" smtClean="0"/>
              <a:t>analyse</a:t>
            </a:r>
            <a:r>
              <a:rPr lang="en-US" sz="2200" dirty="0" smtClean="0"/>
              <a:t> and control the deposit.</a:t>
            </a:r>
          </a:p>
          <a:p>
            <a:r>
              <a:rPr lang="en-US" sz="2200" dirty="0" smtClean="0">
                <a:solidFill>
                  <a:srgbClr val="FFFF00"/>
                </a:solidFill>
              </a:rPr>
              <a:t>Preservation librarians</a:t>
            </a:r>
            <a:r>
              <a:rPr lang="id-ID" sz="2200" dirty="0" smtClean="0">
                <a:solidFill>
                  <a:srgbClr val="FFFF00"/>
                </a:solidFill>
              </a:rPr>
              <a:t> </a:t>
            </a:r>
            <a:r>
              <a:rPr lang="id-ID" sz="2200" dirty="0" smtClean="0"/>
              <a:t>;  </a:t>
            </a:r>
            <a:r>
              <a:rPr lang="en-US" sz="2200" dirty="0" smtClean="0"/>
              <a:t>To determine trends in publishing and plan preservation procedures </a:t>
            </a:r>
          </a:p>
          <a:p>
            <a:r>
              <a:rPr lang="en-US" sz="2200" dirty="0" err="1" smtClean="0">
                <a:solidFill>
                  <a:srgbClr val="FFFF00"/>
                </a:solidFill>
              </a:rPr>
              <a:t>Digitisation</a:t>
            </a:r>
            <a:r>
              <a:rPr lang="en-US" sz="2200" dirty="0" smtClean="0">
                <a:solidFill>
                  <a:srgbClr val="FFFF00"/>
                </a:solidFill>
              </a:rPr>
              <a:t> decisions</a:t>
            </a:r>
            <a:r>
              <a:rPr lang="id-ID" sz="2200" dirty="0" smtClean="0">
                <a:solidFill>
                  <a:srgbClr val="FFFF00"/>
                </a:solidFill>
              </a:rPr>
              <a:t> </a:t>
            </a:r>
            <a:r>
              <a:rPr lang="id-ID" sz="2200" dirty="0" smtClean="0"/>
              <a:t>;  </a:t>
            </a:r>
            <a:r>
              <a:rPr lang="en-US" sz="2200" dirty="0" smtClean="0"/>
              <a:t>To get an overview of materials and make informed decisions on </a:t>
            </a:r>
            <a:r>
              <a:rPr lang="en-US" sz="2200" dirty="0" err="1" smtClean="0"/>
              <a:t>digitisation</a:t>
            </a:r>
            <a:r>
              <a:rPr lang="en-US" sz="2200" dirty="0" smtClean="0"/>
              <a:t> priorities. </a:t>
            </a:r>
          </a:p>
          <a:p>
            <a:endParaRPr lang="en-US" sz="2400" dirty="0" smtClean="0"/>
          </a:p>
        </p:txBody>
      </p:sp>
      <p:sp>
        <p:nvSpPr>
          <p:cNvPr id="4" name="Title 1"/>
          <p:cNvSpPr>
            <a:spLocks noGrp="1"/>
          </p:cNvSpPr>
          <p:nvPr>
            <p:ph type="title"/>
          </p:nvPr>
        </p:nvSpPr>
        <p:spPr>
          <a:xfrm>
            <a:off x="0" y="0"/>
            <a:ext cx="9404723" cy="863464"/>
          </a:xfrm>
        </p:spPr>
        <p:txBody>
          <a:bodyPr/>
          <a:lstStyle/>
          <a:p>
            <a:r>
              <a:rPr lang="id-ID" b="1" dirty="0" smtClean="0">
                <a:solidFill>
                  <a:srgbClr val="FFFF00"/>
                </a:solidFill>
                <a:effectLst>
                  <a:outerShdw blurRad="38100" dist="38100" dir="2700000" algn="tl">
                    <a:srgbClr val="000000">
                      <a:alpha val="43137"/>
                    </a:srgbClr>
                  </a:outerShdw>
                </a:effectLst>
              </a:rPr>
              <a:t> The Use</a:t>
            </a:r>
            <a:endParaRPr lang="id-ID"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186" y="224118"/>
            <a:ext cx="11019414" cy="2851591"/>
          </a:xfrm>
        </p:spPr>
        <p:txBody>
          <a:bodyPr>
            <a:normAutofit fontScale="92500" lnSpcReduction="20000"/>
          </a:bodyPr>
          <a:lstStyle/>
          <a:p>
            <a:pPr>
              <a:buNone/>
            </a:pPr>
            <a:r>
              <a:rPr lang="en-US" sz="3500" b="1" dirty="0" smtClean="0">
                <a:solidFill>
                  <a:srgbClr val="FFFF00"/>
                </a:solidFill>
                <a:effectLst>
                  <a:outerShdw blurRad="38100" dist="38100" dir="2700000" algn="tl">
                    <a:srgbClr val="000000">
                      <a:alpha val="43137"/>
                    </a:srgbClr>
                  </a:outerShdw>
                </a:effectLst>
              </a:rPr>
              <a:t>Book trade (including other media) </a:t>
            </a:r>
          </a:p>
          <a:p>
            <a:r>
              <a:rPr lang="en-US" sz="2400" dirty="0" smtClean="0">
                <a:solidFill>
                  <a:srgbClr val="FFFF00"/>
                </a:solidFill>
              </a:rPr>
              <a:t>Publishers</a:t>
            </a:r>
            <a:r>
              <a:rPr lang="id-ID" sz="2400" dirty="0" smtClean="0"/>
              <a:t> ; </a:t>
            </a:r>
            <a:r>
              <a:rPr lang="en-US" sz="2400" dirty="0" smtClean="0"/>
              <a:t>Commercial and non-commercial sector, also government and official publishers use national bibliographies to </a:t>
            </a:r>
            <a:r>
              <a:rPr lang="en-US" sz="2400" dirty="0" err="1" smtClean="0"/>
              <a:t>analyse</a:t>
            </a:r>
            <a:r>
              <a:rPr lang="en-US" sz="2400" dirty="0" smtClean="0"/>
              <a:t> the market and competition </a:t>
            </a:r>
          </a:p>
          <a:p>
            <a:r>
              <a:rPr lang="en-US" sz="2400" dirty="0" smtClean="0">
                <a:solidFill>
                  <a:srgbClr val="FFFF00"/>
                </a:solidFill>
              </a:rPr>
              <a:t>Booksellers (including other media vendors)</a:t>
            </a:r>
            <a:r>
              <a:rPr lang="id-ID" sz="2400" dirty="0" smtClean="0"/>
              <a:t>;  </a:t>
            </a:r>
            <a:r>
              <a:rPr lang="en-US" sz="2400" dirty="0" smtClean="0"/>
              <a:t>In their needs this group is similar to collection development and </a:t>
            </a:r>
            <a:r>
              <a:rPr lang="id-ID" sz="2400" dirty="0" smtClean="0"/>
              <a:t> </a:t>
            </a:r>
            <a:r>
              <a:rPr lang="en-US" sz="2400" dirty="0" smtClean="0"/>
              <a:t>acquisition librarians. In addition they may perform the function of a reference librarian and possibly even refer</a:t>
            </a:r>
            <a:r>
              <a:rPr lang="id-ID" sz="2400" dirty="0" smtClean="0"/>
              <a:t> </a:t>
            </a:r>
            <a:r>
              <a:rPr lang="en-US" sz="2400" dirty="0" smtClean="0"/>
              <a:t>customers to libraries for out-of-print publications. </a:t>
            </a:r>
          </a:p>
          <a:p>
            <a:endParaRPr lang="id-ID" dirty="0"/>
          </a:p>
        </p:txBody>
      </p:sp>
      <p:sp>
        <p:nvSpPr>
          <p:cNvPr id="5" name="Content Placeholder 2"/>
          <p:cNvSpPr txBox="1">
            <a:spLocks/>
          </p:cNvSpPr>
          <p:nvPr/>
        </p:nvSpPr>
        <p:spPr>
          <a:xfrm>
            <a:off x="272039" y="3660045"/>
            <a:ext cx="11462760" cy="2851591"/>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None/>
              <a:tabLst/>
              <a:defRPr/>
            </a:pPr>
            <a:r>
              <a:rPr kumimoji="0" lang="id-ID" sz="32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Agencies</a:t>
            </a:r>
            <a:endParaRPr kumimoji="0" lang="en-US" sz="32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a:p>
            <a:pPr marL="342900" marR="0" lvl="0" indent="-34290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Char char=""/>
              <a:tabLst/>
              <a:defRPr/>
            </a:pPr>
            <a:r>
              <a:rPr lang="en-US" sz="2400" dirty="0" smtClean="0">
                <a:solidFill>
                  <a:srgbClr val="FFFF00"/>
                </a:solidFill>
              </a:rPr>
              <a:t>Funding bodies</a:t>
            </a:r>
            <a:r>
              <a:rPr lang="id-ID" sz="2400" dirty="0" smtClean="0">
                <a:solidFill>
                  <a:srgbClr val="FFFF00"/>
                </a:solidFill>
              </a:rPr>
              <a:t> </a:t>
            </a:r>
            <a:r>
              <a:rPr lang="id-ID" sz="2400" dirty="0" smtClean="0"/>
              <a:t>; </a:t>
            </a:r>
            <a:r>
              <a:rPr lang="en-US" sz="2400" dirty="0" smtClean="0"/>
              <a:t>To study the impact of existing funding or to plan future funding policies. </a:t>
            </a:r>
            <a:endParaRPr lang="id-ID" sz="2400" dirty="0" smtClean="0"/>
          </a:p>
          <a:p>
            <a:pPr marL="342900" marR="0" lvl="0" indent="-34290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Char char=""/>
              <a:tabLst/>
              <a:defRPr/>
            </a:pPr>
            <a:r>
              <a:rPr lang="en-US" sz="2400" dirty="0" smtClean="0">
                <a:solidFill>
                  <a:srgbClr val="FFFF00"/>
                </a:solidFill>
              </a:rPr>
              <a:t>Official statistics </a:t>
            </a:r>
            <a:r>
              <a:rPr lang="id-ID" sz="2400" dirty="0" smtClean="0">
                <a:solidFill>
                  <a:srgbClr val="FFFF00"/>
                </a:solidFill>
              </a:rPr>
              <a:t> </a:t>
            </a:r>
            <a:r>
              <a:rPr lang="id-ID" sz="2400" dirty="0" smtClean="0"/>
              <a:t>; </a:t>
            </a:r>
            <a:r>
              <a:rPr lang="en-US" sz="2400" dirty="0" smtClean="0"/>
              <a:t>For statistical account of a country’s publishing output. </a:t>
            </a:r>
          </a:p>
          <a:p>
            <a:pPr marL="342900" marR="0" lvl="0" indent="-34290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Char char=""/>
              <a:tabLst/>
              <a:defRPr/>
            </a:pPr>
            <a:endParaRPr lang="id-ID" sz="2400" dirty="0" smtClean="0"/>
          </a:p>
          <a:p>
            <a:pPr marL="342900" marR="0" lvl="0" indent="-34290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Char char=""/>
              <a:tabLst/>
              <a:defRPr/>
            </a:pPr>
            <a:endParaRPr lang="en-US" sz="2400" dirty="0" smtClean="0"/>
          </a:p>
          <a:p>
            <a:pPr marL="342900" marR="0" lvl="0" indent="-34290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Char char=""/>
              <a:tabLst/>
              <a:defRPr/>
            </a:pPr>
            <a:endParaRPr kumimoji="0" lang="en-US" sz="2400" b="0" i="0" u="none" strike="noStrike" kern="1200" cap="none" spc="0" normalizeH="0" baseline="0" noProof="0" dirty="0" smtClean="0">
              <a:ln>
                <a:noFill/>
              </a:ln>
              <a:solidFill>
                <a:schemeClr val="tx1"/>
              </a:solidFill>
              <a:effectLst/>
              <a:uLnTx/>
              <a:uFillTx/>
              <a:latin typeface="+mj-lt"/>
              <a:ea typeface="+mj-ea"/>
              <a:cs typeface="+mj-cs"/>
            </a:endParaRPr>
          </a:p>
          <a:p>
            <a:pPr marL="342900" marR="0" lvl="0" indent="-34290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Char char=""/>
              <a:tabLst/>
              <a:defRPr/>
            </a:pPr>
            <a:endParaRPr kumimoji="0" lang="id-ID"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894" y="321100"/>
            <a:ext cx="11144106" cy="6329082"/>
          </a:xfrm>
        </p:spPr>
        <p:txBody>
          <a:bodyPr>
            <a:noAutofit/>
          </a:bodyPr>
          <a:lstStyle/>
          <a:p>
            <a:pPr>
              <a:buNone/>
            </a:pPr>
            <a:r>
              <a:rPr lang="en-US" sz="3200" b="1" dirty="0" smtClean="0">
                <a:solidFill>
                  <a:srgbClr val="FFFF00"/>
                </a:solidFill>
                <a:effectLst>
                  <a:outerShdw blurRad="38100" dist="38100" dir="2700000" algn="tl">
                    <a:srgbClr val="000000">
                      <a:alpha val="43137"/>
                    </a:srgbClr>
                  </a:outerShdw>
                </a:effectLst>
              </a:rPr>
              <a:t>Rights management </a:t>
            </a:r>
            <a:r>
              <a:rPr lang="en-US" sz="3200" b="1" dirty="0" err="1" smtClean="0">
                <a:solidFill>
                  <a:srgbClr val="FFFF00"/>
                </a:solidFill>
                <a:effectLst>
                  <a:outerShdw blurRad="38100" dist="38100" dir="2700000" algn="tl">
                    <a:srgbClr val="000000">
                      <a:alpha val="43137"/>
                    </a:srgbClr>
                  </a:outerShdw>
                </a:effectLst>
              </a:rPr>
              <a:t>organisations</a:t>
            </a:r>
            <a:r>
              <a:rPr lang="en-US" sz="3200" b="1" dirty="0" smtClean="0">
                <a:solidFill>
                  <a:srgbClr val="FFFF00"/>
                </a:solidFill>
                <a:effectLst>
                  <a:outerShdw blurRad="38100" dist="38100" dir="2700000" algn="tl">
                    <a:srgbClr val="000000">
                      <a:alpha val="43137"/>
                    </a:srgbClr>
                  </a:outerShdw>
                </a:effectLst>
              </a:rPr>
              <a:t> </a:t>
            </a:r>
          </a:p>
          <a:p>
            <a:pPr algn="just"/>
            <a:r>
              <a:rPr lang="en-US" sz="2400" dirty="0" smtClean="0"/>
              <a:t>Because of high-quality authority control and authoritative data on authorship national bibliography data can be (and is) used to support management of intellectual rights by collecting societies, but also government bodies for management of lending right remuneration. </a:t>
            </a:r>
            <a:endParaRPr lang="id-ID" sz="2400" dirty="0" smtClean="0"/>
          </a:p>
          <a:p>
            <a:pPr>
              <a:buNone/>
            </a:pPr>
            <a:endParaRPr lang="id-ID" sz="1800" b="1" dirty="0" smtClean="0">
              <a:solidFill>
                <a:srgbClr val="FFFF00"/>
              </a:solidFill>
              <a:effectLst>
                <a:outerShdw blurRad="38100" dist="38100" dir="2700000" algn="tl">
                  <a:srgbClr val="000000">
                    <a:alpha val="43137"/>
                  </a:srgbClr>
                </a:outerShdw>
              </a:effectLst>
            </a:endParaRPr>
          </a:p>
          <a:p>
            <a:pPr>
              <a:buNone/>
            </a:pPr>
            <a:r>
              <a:rPr lang="en-US" sz="3200" b="1" dirty="0" smtClean="0">
                <a:solidFill>
                  <a:srgbClr val="FFFF00"/>
                </a:solidFill>
                <a:effectLst>
                  <a:outerShdw blurRad="38100" dist="38100" dir="2700000" algn="tl">
                    <a:srgbClr val="000000">
                      <a:alpha val="43137"/>
                    </a:srgbClr>
                  </a:outerShdw>
                </a:effectLst>
              </a:rPr>
              <a:t>Others </a:t>
            </a:r>
          </a:p>
          <a:p>
            <a:pPr algn="just"/>
            <a:r>
              <a:rPr lang="en-US" sz="2400" dirty="0" smtClean="0"/>
              <a:t>Printers </a:t>
            </a:r>
            <a:r>
              <a:rPr lang="id-ID" sz="2400" dirty="0" smtClean="0"/>
              <a:t> </a:t>
            </a:r>
            <a:r>
              <a:rPr lang="en-US" sz="2400" dirty="0" smtClean="0"/>
              <a:t>identifying</a:t>
            </a:r>
            <a:r>
              <a:rPr lang="id-ID" sz="2400" dirty="0" smtClean="0"/>
              <a:t> </a:t>
            </a:r>
            <a:r>
              <a:rPr lang="en-US" sz="2400" dirty="0" smtClean="0"/>
              <a:t>publishers to offer cooperation </a:t>
            </a:r>
          </a:p>
          <a:p>
            <a:pPr algn="just"/>
            <a:r>
              <a:rPr lang="id-ID" sz="2400" dirty="0" smtClean="0"/>
              <a:t>J</a:t>
            </a:r>
            <a:r>
              <a:rPr lang="en-US" sz="2400" dirty="0" err="1" smtClean="0"/>
              <a:t>ournalists</a:t>
            </a:r>
            <a:r>
              <a:rPr lang="en-US" sz="2400" dirty="0" smtClean="0"/>
              <a:t> to identify language/genre/origin patterns in publications </a:t>
            </a:r>
          </a:p>
          <a:p>
            <a:pPr algn="just"/>
            <a:r>
              <a:rPr lang="en-US" sz="2400" dirty="0" smtClean="0"/>
              <a:t>Organizers </a:t>
            </a:r>
            <a:r>
              <a:rPr lang="id-ID" sz="2400" dirty="0" smtClean="0"/>
              <a:t> </a:t>
            </a:r>
            <a:r>
              <a:rPr lang="en-US" sz="2400" dirty="0" smtClean="0"/>
              <a:t>of</a:t>
            </a:r>
            <a:r>
              <a:rPr lang="id-ID" sz="2400" dirty="0" smtClean="0"/>
              <a:t> </a:t>
            </a:r>
            <a:r>
              <a:rPr lang="en-US" sz="2400" dirty="0" smtClean="0"/>
              <a:t>book fairs </a:t>
            </a:r>
          </a:p>
          <a:p>
            <a:pPr algn="just"/>
            <a:r>
              <a:rPr lang="en-US" sz="2400" dirty="0" smtClean="0"/>
              <a:t>identification of translators from/to specific language </a:t>
            </a:r>
          </a:p>
          <a:p>
            <a:pPr algn="just"/>
            <a:r>
              <a:rPr lang="en-US" sz="2400" dirty="0" smtClean="0"/>
              <a:t>Identification</a:t>
            </a:r>
            <a:r>
              <a:rPr lang="id-ID" sz="2400" dirty="0" smtClean="0"/>
              <a:t> </a:t>
            </a:r>
            <a:r>
              <a:rPr lang="en-US" sz="2400" dirty="0" smtClean="0"/>
              <a:t>of illustrators. </a:t>
            </a:r>
          </a:p>
          <a:p>
            <a:endParaRPr lang="id-ID"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04723" cy="891174"/>
          </a:xfrm>
        </p:spPr>
        <p:txBody>
          <a:bodyPr/>
          <a:lstStyle/>
          <a:p>
            <a:r>
              <a:rPr lang="id-ID" b="1" dirty="0" smtClean="0">
                <a:solidFill>
                  <a:srgbClr val="FFFF00"/>
                </a:solidFill>
                <a:effectLst>
                  <a:outerShdw blurRad="38100" dist="38100" dir="2700000" algn="tl">
                    <a:srgbClr val="000000">
                      <a:alpha val="43137"/>
                    </a:srgbClr>
                  </a:outerShdw>
                </a:effectLst>
              </a:rPr>
              <a:t>Information for users</a:t>
            </a:r>
            <a:endParaRPr lang="id-ID"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10586" y="916845"/>
            <a:ext cx="10894724" cy="5747191"/>
          </a:xfrm>
        </p:spPr>
        <p:txBody>
          <a:bodyPr>
            <a:noAutofit/>
          </a:bodyPr>
          <a:lstStyle/>
          <a:p>
            <a:pPr>
              <a:buNone/>
            </a:pPr>
            <a:r>
              <a:rPr lang="id-ID" dirty="0" smtClean="0"/>
              <a:t>Searching and display : </a:t>
            </a:r>
          </a:p>
          <a:p>
            <a:r>
              <a:rPr lang="id-ID" dirty="0" smtClean="0"/>
              <a:t>author name </a:t>
            </a:r>
            <a:r>
              <a:rPr lang="id-ID" i="1" dirty="0" smtClean="0"/>
              <a:t>(any form)</a:t>
            </a:r>
          </a:p>
          <a:p>
            <a:r>
              <a:rPr lang="id-ID" i="1" dirty="0" smtClean="0"/>
              <a:t>title words</a:t>
            </a:r>
          </a:p>
          <a:p>
            <a:r>
              <a:rPr lang="id-ID" i="1" dirty="0" smtClean="0"/>
              <a:t>language/country of publication</a:t>
            </a:r>
          </a:p>
          <a:p>
            <a:r>
              <a:rPr lang="id-ID" i="1" dirty="0" smtClean="0"/>
              <a:t>Publisher</a:t>
            </a:r>
          </a:p>
          <a:p>
            <a:r>
              <a:rPr lang="id-ID" i="1" dirty="0" smtClean="0"/>
              <a:t>publication year</a:t>
            </a:r>
          </a:p>
          <a:p>
            <a:r>
              <a:rPr lang="id-ID" i="1" dirty="0" smtClean="0"/>
              <a:t>subject headings or keywords</a:t>
            </a:r>
          </a:p>
          <a:p>
            <a:r>
              <a:rPr lang="id-ID" i="1" dirty="0" smtClean="0"/>
              <a:t>publication type/genre/format</a:t>
            </a:r>
          </a:p>
          <a:p>
            <a:r>
              <a:rPr lang="id-ID" i="1" dirty="0" smtClean="0"/>
              <a:t>Standart identifier (ISSN, ISBN, ISMN)</a:t>
            </a:r>
          </a:p>
          <a:p>
            <a:r>
              <a:rPr lang="en-US" dirty="0" smtClean="0"/>
              <a:t>Address and contact for publisher</a:t>
            </a:r>
            <a:r>
              <a:rPr lang="id-ID" dirty="0" smtClean="0"/>
              <a:t> (</a:t>
            </a:r>
            <a:r>
              <a:rPr lang="id-ID" b="1" dirty="0" smtClean="0"/>
              <a:t>Acquisition and booksellers)</a:t>
            </a:r>
            <a:endParaRPr lang="en-US" dirty="0" smtClean="0"/>
          </a:p>
          <a:p>
            <a:r>
              <a:rPr lang="id-ID" dirty="0" smtClean="0"/>
              <a:t>Price (</a:t>
            </a:r>
            <a:r>
              <a:rPr lang="id-ID" b="1" dirty="0" smtClean="0"/>
              <a:t>Acquisition and booksellers)</a:t>
            </a:r>
            <a:endParaRPr lang="id-ID" dirty="0" smtClean="0"/>
          </a:p>
          <a:p>
            <a:r>
              <a:rPr lang="id-ID" dirty="0" smtClean="0"/>
              <a:t>Availability (</a:t>
            </a:r>
            <a:r>
              <a:rPr lang="id-ID" b="1" dirty="0" smtClean="0"/>
              <a:t>Acquisition and booksellers)</a:t>
            </a:r>
            <a:endParaRPr lang="id-ID" dirty="0" smtClean="0"/>
          </a:p>
          <a:p>
            <a:r>
              <a:rPr lang="id-ID" dirty="0" smtClean="0"/>
              <a:t>Rights (</a:t>
            </a:r>
            <a:r>
              <a:rPr lang="id-ID" b="1" dirty="0" smtClean="0"/>
              <a:t>Acquisition and booksellers)</a:t>
            </a:r>
            <a:endParaRPr lang="id-ID"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331" y="556626"/>
            <a:ext cx="11698288" cy="5650210"/>
          </a:xfrm>
        </p:spPr>
        <p:txBody>
          <a:bodyPr>
            <a:normAutofit/>
          </a:bodyPr>
          <a:lstStyle/>
          <a:p>
            <a:pPr>
              <a:buNone/>
            </a:pPr>
            <a:r>
              <a:rPr lang="en-US" sz="3000" b="1" dirty="0" smtClean="0">
                <a:solidFill>
                  <a:srgbClr val="FFFF00"/>
                </a:solidFill>
                <a:effectLst>
                  <a:outerShdw blurRad="38100" dist="38100" dir="2700000" algn="tl">
                    <a:srgbClr val="000000">
                      <a:alpha val="43137"/>
                    </a:srgbClr>
                  </a:outerShdw>
                </a:effectLst>
              </a:rPr>
              <a:t>Computer software </a:t>
            </a:r>
            <a:endParaRPr lang="id-ID" sz="3000" b="1" dirty="0" smtClean="0">
              <a:solidFill>
                <a:srgbClr val="FFFF00"/>
              </a:solidFill>
              <a:effectLst>
                <a:outerShdw blurRad="38100" dist="38100" dir="2700000" algn="tl">
                  <a:srgbClr val="000000">
                    <a:alpha val="43137"/>
                  </a:srgbClr>
                </a:outerShdw>
              </a:effectLst>
            </a:endParaRPr>
          </a:p>
          <a:p>
            <a:pPr>
              <a:buNone/>
            </a:pPr>
            <a:r>
              <a:rPr lang="en-US" sz="3000" b="1" dirty="0" smtClean="0">
                <a:solidFill>
                  <a:srgbClr val="FFFF00"/>
                </a:solidFill>
                <a:effectLst>
                  <a:outerShdw blurRad="38100" dist="38100" dir="2700000" algn="tl">
                    <a:srgbClr val="000000">
                      <a:alpha val="43137"/>
                    </a:srgbClr>
                  </a:outerShdw>
                </a:effectLst>
              </a:rPr>
              <a:t>(federated searching, distributed searching, harvesting)</a:t>
            </a:r>
          </a:p>
          <a:p>
            <a:pPr>
              <a:buNone/>
            </a:pPr>
            <a:endParaRPr lang="id-ID" dirty="0" smtClean="0"/>
          </a:p>
          <a:p>
            <a:pPr>
              <a:buNone/>
            </a:pPr>
            <a:r>
              <a:rPr lang="en-US" sz="2800" dirty="0" smtClean="0"/>
              <a:t>Many national libraries are offering their users seamless access to all their information</a:t>
            </a:r>
            <a:r>
              <a:rPr lang="id-ID" sz="2800" dirty="0" smtClean="0"/>
              <a:t> </a:t>
            </a:r>
            <a:r>
              <a:rPr lang="en-US" sz="2800" dirty="0" smtClean="0"/>
              <a:t>sources via information retrieval portals. In addition to national portals there are new</a:t>
            </a:r>
            <a:r>
              <a:rPr lang="id-ID" sz="2800" dirty="0" smtClean="0"/>
              <a:t> </a:t>
            </a:r>
            <a:r>
              <a:rPr lang="en-US" sz="2800" dirty="0" smtClean="0"/>
              <a:t>international initiatives</a:t>
            </a:r>
            <a:r>
              <a:rPr lang="id-ID" sz="2800" dirty="0" smtClean="0"/>
              <a:t>.</a:t>
            </a:r>
            <a:r>
              <a:rPr lang="en-US" sz="2800" dirty="0" smtClean="0"/>
              <a:t>  To enable the searching, there are technically two different approaches:</a:t>
            </a:r>
          </a:p>
          <a:p>
            <a:r>
              <a:rPr lang="en-US" sz="2800" dirty="0" smtClean="0"/>
              <a:t>Distributed searching using traditional Z39.50 </a:t>
            </a:r>
            <a:r>
              <a:rPr lang="id-ID" sz="2800" dirty="0" smtClean="0"/>
              <a:t> </a:t>
            </a:r>
            <a:endParaRPr lang="en-US" sz="2800" dirty="0" smtClean="0"/>
          </a:p>
          <a:p>
            <a:r>
              <a:rPr lang="en-US" sz="2800" dirty="0" smtClean="0"/>
              <a:t>Central index, created and maintained by harvesting with OAI-PMH</a:t>
            </a:r>
          </a:p>
          <a:p>
            <a:pPr>
              <a:buNone/>
            </a:pPr>
            <a:endParaRPr lang="id-ID"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 y="0"/>
            <a:ext cx="9404723" cy="1400530"/>
          </a:xfrm>
        </p:spPr>
        <p:txBody>
          <a:bodyPr/>
          <a:lstStyle/>
          <a:p>
            <a:r>
              <a:rPr lang="en-US" b="1" dirty="0" smtClean="0">
                <a:solidFill>
                  <a:srgbClr val="FFFF00"/>
                </a:solidFill>
              </a:rPr>
              <a:t>SILAS</a:t>
            </a:r>
            <a:r>
              <a:rPr lang="id-ID" b="1" dirty="0" smtClean="0">
                <a:solidFill>
                  <a:srgbClr val="FFFF00"/>
                </a:solidFill>
              </a:rPr>
              <a:t/>
            </a:r>
            <a:br>
              <a:rPr lang="id-ID" b="1" dirty="0" smtClean="0">
                <a:solidFill>
                  <a:srgbClr val="FFFF00"/>
                </a:solidFill>
              </a:rPr>
            </a:br>
            <a:r>
              <a:rPr lang="en-US" sz="3200" b="1" dirty="0" smtClean="0">
                <a:solidFill>
                  <a:srgbClr val="FFFF00"/>
                </a:solidFill>
              </a:rPr>
              <a:t>the Singapore national</a:t>
            </a:r>
            <a:r>
              <a:rPr lang="id-ID" sz="3200" b="1" dirty="0" smtClean="0">
                <a:solidFill>
                  <a:srgbClr val="FFFF00"/>
                </a:solidFill>
              </a:rPr>
              <a:t> </a:t>
            </a:r>
            <a:r>
              <a:rPr lang="en-US" sz="3200" b="1" dirty="0" smtClean="0">
                <a:solidFill>
                  <a:srgbClr val="FFFF00"/>
                </a:solidFill>
              </a:rPr>
              <a:t>bibliographic network</a:t>
            </a:r>
            <a:endParaRPr lang="id-ID" sz="3200" b="1" dirty="0">
              <a:solidFill>
                <a:srgbClr val="FFFF00"/>
              </a:solidFill>
            </a:endParaRPr>
          </a:p>
        </p:txBody>
      </p:sp>
      <p:sp>
        <p:nvSpPr>
          <p:cNvPr id="3" name="Content Placeholder 2"/>
          <p:cNvSpPr>
            <a:spLocks noGrp="1"/>
          </p:cNvSpPr>
          <p:nvPr>
            <p:ph idx="1"/>
          </p:nvPr>
        </p:nvSpPr>
        <p:spPr>
          <a:xfrm>
            <a:off x="277092" y="1346336"/>
            <a:ext cx="11568544" cy="4195481"/>
          </a:xfrm>
        </p:spPr>
        <p:txBody>
          <a:bodyPr>
            <a:normAutofit fontScale="92500"/>
          </a:bodyPr>
          <a:lstStyle/>
          <a:p>
            <a:pPr>
              <a:buNone/>
            </a:pPr>
            <a:r>
              <a:rPr lang="en-US" sz="2800" dirty="0" smtClean="0"/>
              <a:t>SILAS is a membership </a:t>
            </a:r>
            <a:r>
              <a:rPr lang="en-US" sz="2800" dirty="0" err="1" smtClean="0"/>
              <a:t>organisation</a:t>
            </a:r>
            <a:r>
              <a:rPr lang="en-US" sz="2800" dirty="0" smtClean="0"/>
              <a:t> managed by National Library Board of Singapore</a:t>
            </a:r>
            <a:r>
              <a:rPr lang="id-ID" sz="2800" dirty="0" smtClean="0"/>
              <a:t> (</a:t>
            </a:r>
            <a:r>
              <a:rPr lang="en-US" sz="2800" dirty="0" smtClean="0">
                <a:solidFill>
                  <a:srgbClr val="FFFF00"/>
                </a:solidFill>
              </a:rPr>
              <a:t>48 member libraries</a:t>
            </a:r>
            <a:r>
              <a:rPr lang="id-ID" sz="2800" dirty="0" smtClean="0"/>
              <a:t>)</a:t>
            </a:r>
            <a:r>
              <a:rPr lang="en-US" sz="2800" dirty="0" smtClean="0"/>
              <a:t>, three core functions:</a:t>
            </a:r>
          </a:p>
          <a:p>
            <a:r>
              <a:rPr lang="en-US" sz="2800" dirty="0" smtClean="0"/>
              <a:t>Provides </a:t>
            </a:r>
            <a:r>
              <a:rPr lang="en-US" sz="2800" dirty="0" smtClean="0">
                <a:solidFill>
                  <a:srgbClr val="FFFF00"/>
                </a:solidFill>
              </a:rPr>
              <a:t>cooperative cataloguing services</a:t>
            </a:r>
            <a:r>
              <a:rPr lang="en-US" sz="2800" dirty="0" smtClean="0"/>
              <a:t> to our member libraries. We use OCLC </a:t>
            </a:r>
            <a:r>
              <a:rPr lang="en-US" sz="2800" dirty="0" err="1" smtClean="0"/>
              <a:t>WorldCat</a:t>
            </a:r>
            <a:r>
              <a:rPr lang="en-US" sz="2800" dirty="0" smtClean="0"/>
              <a:t> </a:t>
            </a:r>
            <a:r>
              <a:rPr lang="en-US" sz="2800" dirty="0" err="1" smtClean="0"/>
              <a:t>Connexion</a:t>
            </a:r>
            <a:r>
              <a:rPr lang="en-US" sz="2800" dirty="0" smtClean="0"/>
              <a:t> Services to support this function. </a:t>
            </a:r>
          </a:p>
          <a:p>
            <a:r>
              <a:rPr lang="en-US" sz="2800" dirty="0" err="1" smtClean="0"/>
              <a:t>Organises</a:t>
            </a:r>
            <a:r>
              <a:rPr lang="en-US" sz="2800" dirty="0" smtClean="0"/>
              <a:t> events and activities to </a:t>
            </a:r>
            <a:r>
              <a:rPr lang="en-US" sz="2800" dirty="0" smtClean="0">
                <a:solidFill>
                  <a:srgbClr val="FFFF00"/>
                </a:solidFill>
              </a:rPr>
              <a:t>keep up the knowledge and competence of cataloguing librarians </a:t>
            </a:r>
            <a:r>
              <a:rPr lang="en-US" sz="2800" dirty="0" smtClean="0"/>
              <a:t>in the community. </a:t>
            </a:r>
          </a:p>
          <a:p>
            <a:r>
              <a:rPr lang="en-US" sz="2800" dirty="0" smtClean="0"/>
              <a:t>SILAS participates in the NACO program from Library of Congress</a:t>
            </a:r>
            <a:r>
              <a:rPr lang="id-ID" sz="2800" dirty="0" smtClean="0"/>
              <a:t> (</a:t>
            </a:r>
            <a:r>
              <a:rPr lang="id-ID" sz="2800" dirty="0" smtClean="0">
                <a:solidFill>
                  <a:srgbClr val="FFFF00"/>
                </a:solidFill>
              </a:rPr>
              <a:t>Name Authority Cooperative Program, </a:t>
            </a:r>
            <a:r>
              <a:rPr lang="id-ID" sz="2800" dirty="0" smtClean="0"/>
              <a:t>disc., 1 July 2018)</a:t>
            </a:r>
            <a:r>
              <a:rPr lang="en-US" sz="2800" dirty="0" smtClean="0"/>
              <a:t>. </a:t>
            </a:r>
          </a:p>
          <a:p>
            <a:endParaRPr lang="id-ID" dirty="0"/>
          </a:p>
        </p:txBody>
      </p:sp>
      <p:sp>
        <p:nvSpPr>
          <p:cNvPr id="4" name="Rectangle 3"/>
          <p:cNvSpPr/>
          <p:nvPr/>
        </p:nvSpPr>
        <p:spPr>
          <a:xfrm>
            <a:off x="429492" y="5602251"/>
            <a:ext cx="11028218" cy="1200329"/>
          </a:xfrm>
          <a:prstGeom prst="rect">
            <a:avLst/>
          </a:prstGeom>
        </p:spPr>
        <p:txBody>
          <a:bodyPr wrap="square">
            <a:spAutoFit/>
          </a:bodyPr>
          <a:lstStyle/>
          <a:p>
            <a:r>
              <a:rPr lang="id-ID" dirty="0" smtClean="0"/>
              <a:t>1982 : </a:t>
            </a:r>
            <a:r>
              <a:rPr lang="en-US" dirty="0" smtClean="0"/>
              <a:t>proposals made by the Library Association of Singapore </a:t>
            </a:r>
            <a:endParaRPr lang="id-ID" dirty="0" smtClean="0"/>
          </a:p>
          <a:p>
            <a:r>
              <a:rPr lang="id-ID" dirty="0" smtClean="0"/>
              <a:t>1985 : </a:t>
            </a:r>
            <a:r>
              <a:rPr lang="en-US" dirty="0" smtClean="0"/>
              <a:t>a licensing agreement for software to run such a service was signed with the Western Library Network in August 1985. </a:t>
            </a:r>
            <a:endParaRPr lang="id-ID" dirty="0" smtClean="0"/>
          </a:p>
          <a:p>
            <a:r>
              <a:rPr lang="id-ID" dirty="0" smtClean="0"/>
              <a:t>10 April 1987 : </a:t>
            </a:r>
            <a:r>
              <a:rPr lang="en-US" dirty="0" smtClean="0"/>
              <a:t>officially launched</a:t>
            </a:r>
            <a:endParaRPr lang="id-ID"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026" name="Picture 2"/>
          <p:cNvPicPr>
            <a:picLocks noChangeAspect="1" noChangeArrowheads="1"/>
          </p:cNvPicPr>
          <p:nvPr/>
        </p:nvPicPr>
        <p:blipFill>
          <a:blip r:embed="rId2"/>
          <a:srcRect t="4167" r="6296" b="6250"/>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207818"/>
            <a:ext cx="9404723" cy="845127"/>
          </a:xfrm>
        </p:spPr>
        <p:txBody>
          <a:bodyPr/>
          <a:lstStyle/>
          <a:p>
            <a:r>
              <a:rPr lang="id-ID" b="1" dirty="0" smtClean="0">
                <a:solidFill>
                  <a:srgbClr val="FFFF00"/>
                </a:solidFill>
              </a:rPr>
              <a:t>Participating Libraries</a:t>
            </a:r>
            <a:br>
              <a:rPr lang="id-ID" b="1" dirty="0" smtClean="0">
                <a:solidFill>
                  <a:srgbClr val="FFFF00"/>
                </a:solidFill>
              </a:rPr>
            </a:br>
            <a:endParaRPr lang="id-ID" dirty="0"/>
          </a:p>
        </p:txBody>
      </p:sp>
      <p:sp>
        <p:nvSpPr>
          <p:cNvPr id="3" name="Content Placeholder 2"/>
          <p:cNvSpPr>
            <a:spLocks noGrp="1"/>
          </p:cNvSpPr>
          <p:nvPr>
            <p:ph idx="1"/>
          </p:nvPr>
        </p:nvSpPr>
        <p:spPr>
          <a:xfrm>
            <a:off x="562983" y="1055391"/>
            <a:ext cx="10742325" cy="5802609"/>
          </a:xfrm>
        </p:spPr>
        <p:txBody>
          <a:bodyPr>
            <a:noAutofit/>
          </a:bodyPr>
          <a:lstStyle/>
          <a:p>
            <a:r>
              <a:rPr lang="id-ID" b="1" dirty="0" smtClean="0"/>
              <a:t>Institute of Southeast Asian Studies (ISEAS)</a:t>
            </a:r>
          </a:p>
          <a:p>
            <a:r>
              <a:rPr lang="id-ID" b="1" dirty="0" smtClean="0"/>
              <a:t>Management Development Institute Of Singapore (MDIS)</a:t>
            </a:r>
          </a:p>
          <a:p>
            <a:r>
              <a:rPr lang="id-ID" b="1" dirty="0" smtClean="0"/>
              <a:t>Nanyang Technological University (NTU)</a:t>
            </a:r>
          </a:p>
          <a:p>
            <a:r>
              <a:rPr lang="id-ID" b="1" dirty="0" smtClean="0"/>
              <a:t>National Institute of Education (NIE)</a:t>
            </a:r>
          </a:p>
          <a:p>
            <a:r>
              <a:rPr lang="id-ID" b="1" dirty="0" smtClean="0"/>
              <a:t>National Library Board (NLB)</a:t>
            </a:r>
          </a:p>
          <a:p>
            <a:r>
              <a:rPr lang="id-ID" b="1" dirty="0" smtClean="0"/>
              <a:t>National University Of Singapore (NUS)</a:t>
            </a:r>
          </a:p>
          <a:p>
            <a:r>
              <a:rPr lang="id-ID" b="1" dirty="0" smtClean="0"/>
              <a:t>Ngee Ann Polytechnic (NP)</a:t>
            </a:r>
          </a:p>
          <a:p>
            <a:r>
              <a:rPr lang="id-ID" b="1" dirty="0" smtClean="0"/>
              <a:t>Regional Language Centre (RELC)</a:t>
            </a:r>
          </a:p>
          <a:p>
            <a:r>
              <a:rPr lang="id-ID" b="1" dirty="0" smtClean="0"/>
              <a:t>Republic Polytechnic (RP)</a:t>
            </a:r>
          </a:p>
          <a:p>
            <a:r>
              <a:rPr lang="id-ID" b="1" dirty="0" smtClean="0"/>
              <a:t>Singapore Institute of Management (SIM)</a:t>
            </a:r>
          </a:p>
          <a:p>
            <a:r>
              <a:rPr lang="id-ID" b="1" dirty="0" smtClean="0"/>
              <a:t>Singapore Management University (SMU)</a:t>
            </a:r>
          </a:p>
          <a:p>
            <a:r>
              <a:rPr lang="id-ID" b="1" dirty="0" smtClean="0"/>
              <a:t>Singapore Polytechnic (SP)</a:t>
            </a:r>
          </a:p>
          <a:p>
            <a:r>
              <a:rPr lang="id-ID" b="1" dirty="0" smtClean="0"/>
              <a:t>Temasek Polytechnic (TP)</a:t>
            </a:r>
          </a:p>
          <a:p>
            <a:endParaRPr lang="id-ID"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1" y="133491"/>
            <a:ext cx="10283827" cy="1400530"/>
          </a:xfrm>
        </p:spPr>
        <p:txBody>
          <a:bodyPr/>
          <a:lstStyle/>
          <a:p>
            <a:r>
              <a:rPr lang="id-ID" sz="3600" b="1" dirty="0" smtClean="0">
                <a:solidFill>
                  <a:srgbClr val="FFFF00"/>
                </a:solidFill>
              </a:rPr>
              <a:t>Kapan Terakhir Anda Membaca Buku ini ?</a:t>
            </a:r>
            <a:endParaRPr lang="id-ID" sz="3600" b="1"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0964699">
            <a:off x="3735607" y="1604116"/>
            <a:ext cx="2996382" cy="413294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0093">
            <a:off x="358102" y="1127412"/>
            <a:ext cx="3243156" cy="50863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8287">
            <a:off x="9428053" y="936351"/>
            <a:ext cx="2395538" cy="335375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79412">
            <a:off x="6715063" y="2172161"/>
            <a:ext cx="2663952" cy="3657600"/>
          </a:xfrm>
          <a:prstGeom prst="rect">
            <a:avLst/>
          </a:prstGeom>
        </p:spPr>
      </p:pic>
    </p:spTree>
    <p:extLst>
      <p:ext uri="{BB962C8B-B14F-4D97-AF65-F5344CB8AC3E}">
        <p14:creationId xmlns:p14="http://schemas.microsoft.com/office/powerpoint/2010/main" val="673928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21900"/>
          </a:xfrm>
        </p:spPr>
        <p:txBody>
          <a:bodyPr/>
          <a:lstStyle/>
          <a:p>
            <a:r>
              <a:rPr lang="en-US" b="1" dirty="0" err="1" smtClean="0">
                <a:solidFill>
                  <a:srgbClr val="FFFF00"/>
                </a:solidFill>
                <a:effectLst>
                  <a:outerShdw blurRad="38100" dist="38100" dir="2700000" algn="tl">
                    <a:srgbClr val="000000">
                      <a:alpha val="43137"/>
                    </a:srgbClr>
                  </a:outerShdw>
                </a:effectLst>
              </a:rPr>
              <a:t>PublicationSG</a:t>
            </a:r>
            <a:r>
              <a:rPr lang="en-US" dirty="0" smtClean="0"/>
              <a:t> </a:t>
            </a:r>
            <a:endParaRPr lang="id-ID" dirty="0"/>
          </a:p>
        </p:txBody>
      </p:sp>
      <p:sp>
        <p:nvSpPr>
          <p:cNvPr id="3" name="Content Placeholder 2"/>
          <p:cNvSpPr>
            <a:spLocks noGrp="1"/>
          </p:cNvSpPr>
          <p:nvPr>
            <p:ph idx="1"/>
          </p:nvPr>
        </p:nvSpPr>
        <p:spPr>
          <a:xfrm>
            <a:off x="604549" y="1637281"/>
            <a:ext cx="11130251" cy="4195481"/>
          </a:xfrm>
        </p:spPr>
        <p:txBody>
          <a:bodyPr>
            <a:normAutofit/>
          </a:bodyPr>
          <a:lstStyle/>
          <a:p>
            <a:r>
              <a:rPr lang="en-US" sz="3200" dirty="0" smtClean="0"/>
              <a:t>to preserve </a:t>
            </a:r>
            <a:r>
              <a:rPr lang="en-US" sz="3200" dirty="0" smtClean="0">
                <a:solidFill>
                  <a:srgbClr val="FFFF00"/>
                </a:solidFill>
              </a:rPr>
              <a:t>materials published in Singapore and deposited with NLB </a:t>
            </a:r>
            <a:r>
              <a:rPr lang="en-US" sz="3200" dirty="0" smtClean="0"/>
              <a:t>for posterity</a:t>
            </a:r>
          </a:p>
          <a:p>
            <a:r>
              <a:rPr lang="en-US" sz="3200" dirty="0" smtClean="0"/>
              <a:t>to aid libraries in </a:t>
            </a:r>
            <a:r>
              <a:rPr lang="en-US" sz="3200" dirty="0" smtClean="0">
                <a:solidFill>
                  <a:srgbClr val="FFFF00"/>
                </a:solidFill>
              </a:rPr>
              <a:t>the selection and acquisition </a:t>
            </a:r>
            <a:r>
              <a:rPr lang="en-US" sz="3200" dirty="0" smtClean="0"/>
              <a:t>of new materials for collection development</a:t>
            </a:r>
          </a:p>
          <a:p>
            <a:r>
              <a:rPr lang="en-US" sz="3200" dirty="0" smtClean="0"/>
              <a:t>to serve as </a:t>
            </a:r>
            <a:r>
              <a:rPr lang="en-US" sz="3200" dirty="0" smtClean="0">
                <a:solidFill>
                  <a:srgbClr val="FFFF00"/>
                </a:solidFill>
              </a:rPr>
              <a:t>reference source </a:t>
            </a:r>
            <a:r>
              <a:rPr lang="en-US" sz="3200" dirty="0" smtClean="0"/>
              <a:t>for access by librarians, researchers and bibliographer</a:t>
            </a:r>
          </a:p>
          <a:p>
            <a:endParaRPr lang="id-ID"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r="11406" b="5395"/>
          <a:stretch/>
        </p:blipFill>
        <p:spPr>
          <a:xfrm>
            <a:off x="-1" y="1674"/>
            <a:ext cx="12192001" cy="675076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r="6601" b="4352"/>
          <a:stretch/>
        </p:blipFill>
        <p:spPr>
          <a:xfrm>
            <a:off x="0" y="1674"/>
            <a:ext cx="12192000" cy="6856326"/>
          </a:xfrm>
          <a:prstGeom prst="rect">
            <a:avLst/>
          </a:prstGeom>
        </p:spPr>
      </p:pic>
    </p:spTree>
    <p:extLst>
      <p:ext uri="{BB962C8B-B14F-4D97-AF65-F5344CB8AC3E}">
        <p14:creationId xmlns:p14="http://schemas.microsoft.com/office/powerpoint/2010/main" val="4143548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86" y="209831"/>
            <a:ext cx="9404723" cy="675995"/>
          </a:xfrm>
        </p:spPr>
        <p:txBody>
          <a:bodyPr/>
          <a:lstStyle/>
          <a:p>
            <a:r>
              <a:rPr lang="id-ID" b="1" dirty="0" smtClean="0">
                <a:solidFill>
                  <a:srgbClr val="FFFF00"/>
                </a:solidFill>
                <a:effectLst>
                  <a:outerShdw blurRad="38100" dist="38100" dir="2700000" algn="tl">
                    <a:srgbClr val="000000">
                      <a:alpha val="43137"/>
                    </a:srgbClr>
                  </a:outerShdw>
                </a:effectLst>
              </a:rPr>
              <a:t>PERMASALAHAN</a:t>
            </a:r>
            <a:endParaRPr lang="id-ID"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31786" y="1300163"/>
            <a:ext cx="11412539" cy="4562474"/>
          </a:xfrm>
        </p:spPr>
        <p:txBody>
          <a:bodyPr>
            <a:normAutofit fontScale="92500" lnSpcReduction="20000"/>
          </a:bodyPr>
          <a:lstStyle/>
          <a:p>
            <a:r>
              <a:rPr lang="id-ID" sz="3200" dirty="0" smtClean="0"/>
              <a:t>Perpustakaan tidak dapat memenuhi semua kebutuhan Pemustaka</a:t>
            </a:r>
          </a:p>
          <a:p>
            <a:r>
              <a:rPr lang="id-ID" sz="3200" dirty="0" smtClean="0"/>
              <a:t>Persepsi urgensi Katalog Induk Daerah </a:t>
            </a:r>
          </a:p>
          <a:p>
            <a:r>
              <a:rPr lang="id-ID" sz="3200" dirty="0" smtClean="0"/>
              <a:t>Lingkup layanan masing-masing jenis perpustakaan</a:t>
            </a:r>
          </a:p>
          <a:p>
            <a:r>
              <a:rPr lang="id-ID" sz="3200" dirty="0"/>
              <a:t>Perbedaan platform sistem informasi perpustakaan</a:t>
            </a:r>
          </a:p>
          <a:p>
            <a:r>
              <a:rPr lang="id-ID" sz="3200" dirty="0" smtClean="0"/>
              <a:t>Pengembangan </a:t>
            </a:r>
            <a:r>
              <a:rPr lang="id-ID" sz="3200" dirty="0"/>
              <a:t>sistem informasi perpustakaan belum </a:t>
            </a:r>
            <a:r>
              <a:rPr lang="id-ID" sz="3200" dirty="0" smtClean="0"/>
              <a:t>sepenuhnya berbasis </a:t>
            </a:r>
            <a:r>
              <a:rPr lang="id-ID" sz="3200" dirty="0"/>
              <a:t>jejaring </a:t>
            </a:r>
          </a:p>
          <a:p>
            <a:r>
              <a:rPr lang="id-ID" sz="3200" dirty="0" smtClean="0"/>
              <a:t>Penggunaan stardar katalogisasi dan metadata yang berbeda</a:t>
            </a:r>
          </a:p>
          <a:p>
            <a:r>
              <a:rPr lang="id-ID" sz="3200" dirty="0" smtClean="0"/>
              <a:t>Kesepakatan kerjasama, mekanisme dan pembiayaan </a:t>
            </a:r>
          </a:p>
          <a:p>
            <a:endParaRPr lang="id-ID" sz="3200" dirty="0" smtClean="0"/>
          </a:p>
          <a:p>
            <a:endParaRPr lang="id-ID" sz="3200" dirty="0"/>
          </a:p>
        </p:txBody>
      </p:sp>
    </p:spTree>
    <p:extLst>
      <p:ext uri="{BB962C8B-B14F-4D97-AF65-F5344CB8AC3E}">
        <p14:creationId xmlns:p14="http://schemas.microsoft.com/office/powerpoint/2010/main" val="4153517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58" y="277091"/>
            <a:ext cx="11670579" cy="872836"/>
          </a:xfrm>
        </p:spPr>
        <p:txBody>
          <a:bodyPr/>
          <a:lstStyle/>
          <a:p>
            <a:r>
              <a:rPr lang="id-ID" b="1" dirty="0" smtClean="0">
                <a:solidFill>
                  <a:srgbClr val="FFFF00"/>
                </a:solidFill>
                <a:effectLst>
                  <a:outerShdw blurRad="38100" dist="38100" dir="2700000" algn="tl">
                    <a:srgbClr val="000000">
                      <a:alpha val="43137"/>
                    </a:srgbClr>
                  </a:outerShdw>
                </a:effectLst>
              </a:rPr>
              <a:t>Pengembangan KID dan BD di Jawa Timur</a:t>
            </a:r>
            <a:endParaRPr lang="id-ID"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17511" y="1395692"/>
            <a:ext cx="11774489" cy="5119408"/>
          </a:xfrm>
        </p:spPr>
        <p:txBody>
          <a:bodyPr>
            <a:normAutofit lnSpcReduction="10000"/>
          </a:bodyPr>
          <a:lstStyle/>
          <a:p>
            <a:r>
              <a:rPr lang="id-ID" sz="3200" dirty="0" smtClean="0"/>
              <a:t>Keterlibatan Perpustakaan Perguruan </a:t>
            </a:r>
            <a:r>
              <a:rPr lang="id-ID" sz="3200" dirty="0" smtClean="0"/>
              <a:t>Tinggi dengan  Perpustakaan Kota/Kabupaten setempat </a:t>
            </a:r>
            <a:r>
              <a:rPr lang="id-ID" sz="3200" dirty="0" smtClean="0"/>
              <a:t>melalui jejaring yang sudah berkembang</a:t>
            </a:r>
          </a:p>
          <a:p>
            <a:r>
              <a:rPr lang="id-ID" sz="3200" dirty="0" smtClean="0"/>
              <a:t>Pemanfaatan teknologi </a:t>
            </a:r>
            <a:r>
              <a:rPr lang="id-ID" sz="3200" dirty="0"/>
              <a:t>informasi </a:t>
            </a:r>
            <a:r>
              <a:rPr lang="id-ID" sz="3200" dirty="0" smtClean="0"/>
              <a:t>(harvesting </a:t>
            </a:r>
            <a:r>
              <a:rPr lang="id-ID" sz="3200" dirty="0"/>
              <a:t>/ </a:t>
            </a:r>
            <a:r>
              <a:rPr lang="id-ID" sz="3200" dirty="0" smtClean="0"/>
              <a:t>interoperabilitas)</a:t>
            </a:r>
            <a:endParaRPr lang="id-ID" sz="3200" dirty="0"/>
          </a:p>
          <a:p>
            <a:r>
              <a:rPr lang="id-ID" sz="3200" dirty="0" smtClean="0"/>
              <a:t>Pengumpulan data terintegrasi secara regional dan nasional (</a:t>
            </a:r>
            <a:r>
              <a:rPr lang="id-ID" sz="3200" dirty="0" smtClean="0"/>
              <a:t>Onesearch, MILL)</a:t>
            </a:r>
            <a:endParaRPr lang="id-ID" sz="3200" dirty="0" smtClean="0"/>
          </a:p>
          <a:p>
            <a:r>
              <a:rPr lang="id-ID" sz="3200" dirty="0" smtClean="0"/>
              <a:t>Membentuk Working Group, Konsorsium dan sejenisnya</a:t>
            </a:r>
          </a:p>
          <a:p>
            <a:r>
              <a:rPr lang="id-ID" sz="3200" dirty="0" smtClean="0"/>
              <a:t>Sosialisasi dan Monitoring</a:t>
            </a:r>
          </a:p>
          <a:p>
            <a:r>
              <a:rPr lang="id-ID" sz="3200" dirty="0" smtClean="0"/>
              <a:t>Keberlanjutan</a:t>
            </a:r>
            <a:endParaRPr lang="id-ID" sz="3200" dirty="0"/>
          </a:p>
        </p:txBody>
      </p:sp>
    </p:spTree>
    <p:extLst>
      <p:ext uri="{BB962C8B-B14F-4D97-AF65-F5344CB8AC3E}">
        <p14:creationId xmlns:p14="http://schemas.microsoft.com/office/powerpoint/2010/main" val="3972615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65" y="231045"/>
            <a:ext cx="10867016" cy="1376082"/>
          </a:xfrm>
        </p:spPr>
        <p:txBody>
          <a:bodyPr/>
          <a:lstStyle/>
          <a:p>
            <a:r>
              <a:rPr lang="id-ID" b="1" dirty="0" smtClean="0">
                <a:solidFill>
                  <a:srgbClr val="FFFF00"/>
                </a:solidFill>
                <a:effectLst>
                  <a:outerShdw blurRad="38100" dist="38100" dir="2700000" algn="tl">
                    <a:srgbClr val="000000">
                      <a:alpha val="43137"/>
                    </a:srgbClr>
                  </a:outerShdw>
                </a:effectLst>
              </a:rPr>
              <a:t>Kerjasama Perpustakaan PT dengan Perpustakaan Kabupaten/Kota</a:t>
            </a:r>
            <a:endParaRPr lang="id-ID"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69021" y="1997501"/>
            <a:ext cx="11532034" cy="4195481"/>
          </a:xfrm>
        </p:spPr>
        <p:txBody>
          <a:bodyPr>
            <a:normAutofit lnSpcReduction="10000"/>
          </a:bodyPr>
          <a:lstStyle/>
          <a:p>
            <a:r>
              <a:rPr lang="id-ID" sz="2800" dirty="0" smtClean="0"/>
              <a:t>Kerjasama untuk menerbitkan pustaka  yang terkait kekayaan dan budaya lokal</a:t>
            </a:r>
          </a:p>
          <a:p>
            <a:r>
              <a:rPr lang="id-ID" sz="2800" dirty="0" smtClean="0"/>
              <a:t>Membangun jejaring untuk aktifitas pengadaan koleksi, pemanfaatan koleksi bersama</a:t>
            </a:r>
          </a:p>
          <a:p>
            <a:r>
              <a:rPr lang="id-ID" sz="2800" dirty="0" smtClean="0"/>
              <a:t>Pemanfaatan teknologi informasi dalam mengembangkan jejaring</a:t>
            </a:r>
          </a:p>
          <a:p>
            <a:r>
              <a:rPr lang="id-ID" sz="2800" dirty="0" smtClean="0"/>
              <a:t>Pembentukan Working Group dan Focus Group Discussion untuk beberapa aktifitas bersinergi</a:t>
            </a:r>
          </a:p>
          <a:p>
            <a:r>
              <a:rPr lang="id-ID" sz="2800" dirty="0" smtClean="0"/>
              <a:t>Peningkatan kompetensi pustakawan </a:t>
            </a:r>
          </a:p>
          <a:p>
            <a:endParaRPr lang="id-ID" sz="2800" dirty="0" smtClean="0"/>
          </a:p>
          <a:p>
            <a:endParaRPr lang="id-ID" sz="2800" dirty="0" smtClean="0"/>
          </a:p>
          <a:p>
            <a:endParaRPr lang="id-ID"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2" y="181254"/>
            <a:ext cx="10541000" cy="4676495"/>
          </a:xfrm>
        </p:spPr>
        <p:txBody>
          <a:bodyPr>
            <a:noAutofit/>
          </a:bodyPr>
          <a:lstStyle/>
          <a:p>
            <a:pPr marL="0" indent="0">
              <a:buNone/>
            </a:pPr>
            <a:r>
              <a:rPr lang="id-ID" sz="1600" dirty="0" smtClean="0"/>
              <a:t>Referensi</a:t>
            </a:r>
          </a:p>
          <a:p>
            <a:r>
              <a:rPr lang="en-US" sz="1600" dirty="0" err="1"/>
              <a:t>Andresoo</a:t>
            </a:r>
            <a:r>
              <a:rPr lang="en-US" sz="1600" dirty="0"/>
              <a:t>, </a:t>
            </a:r>
            <a:r>
              <a:rPr lang="en-US" sz="1600" dirty="0" err="1"/>
              <a:t>Janne</a:t>
            </a:r>
            <a:r>
              <a:rPr lang="id-ID" sz="1600" dirty="0"/>
              <a:t>, 2001. </a:t>
            </a:r>
            <a:r>
              <a:rPr lang="en-US" sz="1600" dirty="0"/>
              <a:t>The National Bibliography Concept in a Changing </a:t>
            </a:r>
            <a:r>
              <a:rPr lang="en-US" sz="1600" dirty="0" smtClean="0"/>
              <a:t>Information</a:t>
            </a:r>
            <a:r>
              <a:rPr lang="id-ID" sz="1600" dirty="0" smtClean="0"/>
              <a:t> </a:t>
            </a:r>
            <a:r>
              <a:rPr lang="en-US" sz="1600" dirty="0" smtClean="0"/>
              <a:t>Environment</a:t>
            </a:r>
            <a:r>
              <a:rPr lang="en-US" sz="1600" dirty="0"/>
              <a:t>.</a:t>
            </a:r>
            <a:r>
              <a:rPr lang="id-ID" sz="1600" dirty="0"/>
              <a:t> </a:t>
            </a:r>
            <a:r>
              <a:rPr lang="en-US" sz="1600" dirty="0"/>
              <a:t>Libraries and Librarians: Making a Difference </a:t>
            </a:r>
            <a:r>
              <a:rPr lang="en-US" sz="1600" dirty="0" err="1"/>
              <a:t>inthe</a:t>
            </a:r>
            <a:r>
              <a:rPr lang="en-US" sz="1600" dirty="0"/>
              <a:t> Knowledge Age. Council and General </a:t>
            </a:r>
            <a:r>
              <a:rPr lang="en-US" sz="1600" dirty="0" err="1"/>
              <a:t>Conference:Conference</a:t>
            </a:r>
            <a:r>
              <a:rPr lang="en-US" sz="1600" dirty="0"/>
              <a:t> </a:t>
            </a:r>
            <a:r>
              <a:rPr lang="en-US" sz="1600" dirty="0" err="1"/>
              <a:t>Programme</a:t>
            </a:r>
            <a:r>
              <a:rPr lang="en-US" sz="1600" dirty="0"/>
              <a:t> and Proceedings</a:t>
            </a:r>
          </a:p>
          <a:p>
            <a:r>
              <a:rPr lang="id-ID" sz="1600" i="1" dirty="0"/>
              <a:t>Kismiyati, Titiek. 2016. </a:t>
            </a:r>
            <a:r>
              <a:rPr lang="id-ID" sz="1600" dirty="0"/>
              <a:t>Kebijakan dan Rencana Kerja Perpustakaan Nasional RI Dalam Tata Kelola Internet Di Indonesia </a:t>
            </a:r>
          </a:p>
          <a:p>
            <a:r>
              <a:rPr lang="id-ID" sz="1600" dirty="0"/>
              <a:t>Parent, Ingrid, 2007. </a:t>
            </a:r>
            <a:r>
              <a:rPr lang="en-US" sz="1600" dirty="0"/>
              <a:t>The Importance of National Bibliographies in the Digital Age</a:t>
            </a:r>
            <a:r>
              <a:rPr lang="id-ID" sz="1600" dirty="0"/>
              <a:t>. </a:t>
            </a:r>
            <a:r>
              <a:rPr lang="en-US" sz="1600" i="1" dirty="0"/>
              <a:t>W</a:t>
            </a:r>
            <a:r>
              <a:rPr lang="id-ID" sz="1600" i="1" dirty="0"/>
              <a:t>orld </a:t>
            </a:r>
            <a:r>
              <a:rPr lang="en-US" sz="1600" i="1" dirty="0"/>
              <a:t>L</a:t>
            </a:r>
            <a:r>
              <a:rPr lang="id-ID" sz="1600" i="1" dirty="0"/>
              <a:t>ibrary </a:t>
            </a:r>
            <a:r>
              <a:rPr lang="en-US" sz="1600" i="1" dirty="0"/>
              <a:t>A</a:t>
            </a:r>
            <a:r>
              <a:rPr lang="id-ID" sz="1600" i="1" dirty="0"/>
              <a:t>nd </a:t>
            </a:r>
            <a:r>
              <a:rPr lang="en-US" sz="1600" i="1" dirty="0"/>
              <a:t>I</a:t>
            </a:r>
            <a:r>
              <a:rPr lang="id-ID" sz="1600" i="1" dirty="0"/>
              <a:t>nformation </a:t>
            </a:r>
            <a:r>
              <a:rPr lang="en-US" sz="1600" i="1" dirty="0"/>
              <a:t>C</a:t>
            </a:r>
            <a:r>
              <a:rPr lang="id-ID" sz="1600" i="1" dirty="0"/>
              <a:t>ongress </a:t>
            </a:r>
            <a:r>
              <a:rPr lang="en-US" sz="1600" i="1" dirty="0"/>
              <a:t>: 73</a:t>
            </a:r>
            <a:r>
              <a:rPr lang="id-ID" sz="1600" i="1" dirty="0"/>
              <a:t>rd</a:t>
            </a:r>
            <a:r>
              <a:rPr lang="en-US" sz="1600" i="1" dirty="0"/>
              <a:t> IFLA G</a:t>
            </a:r>
            <a:r>
              <a:rPr lang="id-ID" sz="1600" i="1" dirty="0"/>
              <a:t>eneral </a:t>
            </a:r>
            <a:r>
              <a:rPr lang="en-US" sz="1600" i="1" dirty="0"/>
              <a:t>C</a:t>
            </a:r>
            <a:r>
              <a:rPr lang="id-ID" sz="1600" i="1" dirty="0"/>
              <a:t>onference </a:t>
            </a:r>
            <a:r>
              <a:rPr lang="en-US" sz="1600" i="1" dirty="0"/>
              <a:t>A</a:t>
            </a:r>
            <a:r>
              <a:rPr lang="id-ID" sz="1600" i="1" dirty="0"/>
              <a:t>nd </a:t>
            </a:r>
            <a:r>
              <a:rPr lang="en-US" sz="1600" i="1" dirty="0"/>
              <a:t>C</a:t>
            </a:r>
            <a:r>
              <a:rPr lang="id-ID" sz="1600" i="1" dirty="0"/>
              <a:t>ouncil</a:t>
            </a:r>
            <a:endParaRPr lang="id-ID" sz="1600" dirty="0"/>
          </a:p>
          <a:p>
            <a:r>
              <a:rPr lang="id-ID" sz="1600" dirty="0" smtClean="0"/>
              <a:t>Saleh, Sauliah, </a:t>
            </a:r>
            <a:r>
              <a:rPr lang="id-ID" sz="1600" dirty="0"/>
              <a:t>Nurwati, </a:t>
            </a:r>
            <a:r>
              <a:rPr lang="id-ID" sz="1600" dirty="0" smtClean="0"/>
              <a:t>Tangkawarow, </a:t>
            </a:r>
            <a:r>
              <a:rPr lang="id-ID" sz="1600" dirty="0"/>
              <a:t>Stansye A</a:t>
            </a:r>
            <a:r>
              <a:rPr lang="id-ID" sz="1600" dirty="0" smtClean="0"/>
              <a:t>. 2012. Pedoman </a:t>
            </a:r>
            <a:r>
              <a:rPr lang="id-ID" sz="1600" dirty="0"/>
              <a:t>penyusunan bibliografi daerah dan katalog induk </a:t>
            </a:r>
            <a:r>
              <a:rPr lang="id-ID" sz="1600" dirty="0" smtClean="0"/>
              <a:t>daerah. Jakarta : Perpustakaan Nasional RI.</a:t>
            </a:r>
            <a:endParaRPr lang="id-ID" sz="1600" dirty="0" smtClean="0">
              <a:effectLst>
                <a:outerShdw blurRad="38100" dist="38100" dir="2700000" algn="tl">
                  <a:srgbClr val="000000">
                    <a:alpha val="43137"/>
                  </a:srgbClr>
                </a:outerShdw>
              </a:effectLst>
            </a:endParaRPr>
          </a:p>
          <a:p>
            <a:r>
              <a:rPr lang="id-ID" sz="1600" dirty="0" smtClean="0"/>
              <a:t>Sulistyo-Basuki, 2015. </a:t>
            </a:r>
            <a:r>
              <a:rPr lang="id-ID" sz="1600" dirty="0"/>
              <a:t>Katalog Induk nasional Tercetak dan Elektronik pada Abad 21a </a:t>
            </a:r>
            <a:r>
              <a:rPr lang="id-ID" sz="1600" dirty="0" smtClean="0">
                <a:effectLst>
                  <a:outerShdw blurRad="38100" dist="38100" dir="2700000" algn="tl">
                    <a:srgbClr val="000000">
                      <a:alpha val="43137"/>
                    </a:srgbClr>
                  </a:outerShdw>
                </a:effectLst>
              </a:rPr>
              <a:t>Undang-Undang </a:t>
            </a:r>
            <a:r>
              <a:rPr lang="id-ID" sz="1600" dirty="0">
                <a:effectLst>
                  <a:outerShdw blurRad="38100" dist="38100" dir="2700000" algn="tl">
                    <a:srgbClr val="000000">
                      <a:alpha val="43137"/>
                    </a:srgbClr>
                  </a:outerShdw>
                </a:effectLst>
              </a:rPr>
              <a:t>No 4 Tahun 1990  Tentang  Serah-Simpan Karya Cetak dan Karya Rekam</a:t>
            </a:r>
            <a:endParaRPr lang="id-ID" sz="1600" dirty="0"/>
          </a:p>
          <a:p>
            <a:r>
              <a:rPr lang="id-ID" sz="1600" dirty="0"/>
              <a:t>Undang-Undang No 43 Tahun 2007 Tentang Perpustakaan</a:t>
            </a:r>
          </a:p>
          <a:p>
            <a:r>
              <a:rPr lang="id-ID" sz="1600" dirty="0" smtClean="0"/>
              <a:t>Žumer</a:t>
            </a:r>
            <a:r>
              <a:rPr lang="id-ID" sz="1600" dirty="0"/>
              <a:t>, </a:t>
            </a:r>
            <a:r>
              <a:rPr lang="id-ID" sz="1600" dirty="0" smtClean="0"/>
              <a:t>Maja (ed.), 2008. </a:t>
            </a:r>
            <a:r>
              <a:rPr lang="en-US" sz="1600" dirty="0" smtClean="0"/>
              <a:t>Guidelines for National Bibliographies in the Electronic Age </a:t>
            </a:r>
            <a:r>
              <a:rPr lang="id-ID" sz="1600" dirty="0" smtClean="0"/>
              <a:t>: </a:t>
            </a:r>
            <a:r>
              <a:rPr lang="en-US" sz="1600" dirty="0" smtClean="0"/>
              <a:t>IFLA Working Group on Guidelines for National Bibliographies</a:t>
            </a:r>
            <a:endParaRPr lang="id-ID" sz="1600" dirty="0" smtClean="0"/>
          </a:p>
          <a:p>
            <a:pPr marL="0" indent="0">
              <a:buNone/>
            </a:pPr>
            <a:endParaRPr lang="en-US" sz="1600" dirty="0" smtClean="0"/>
          </a:p>
          <a:p>
            <a:pPr marL="0" indent="0">
              <a:buNone/>
            </a:pPr>
            <a:endParaRPr lang="id-ID"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073" y="1981480"/>
            <a:ext cx="9404723" cy="1400530"/>
          </a:xfrm>
        </p:spPr>
        <p:txBody>
          <a:bodyPr/>
          <a:lstStyle/>
          <a:p>
            <a:pPr algn="ctr"/>
            <a:r>
              <a:rPr lang="id-ID" sz="8000" b="1" dirty="0" smtClean="0">
                <a:solidFill>
                  <a:srgbClr val="FFFF00"/>
                </a:solidFill>
                <a:effectLst>
                  <a:outerShdw blurRad="38100" dist="38100" dir="2700000" algn="tl">
                    <a:srgbClr val="000000">
                      <a:alpha val="43137"/>
                    </a:srgbClr>
                  </a:outerShdw>
                </a:effectLst>
              </a:rPr>
              <a:t>TERIMA KASIH</a:t>
            </a:r>
            <a:endParaRPr lang="id-ID" sz="80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60350" y="4777472"/>
            <a:ext cx="6096000" cy="1477328"/>
          </a:xfrm>
          <a:prstGeom prst="rect">
            <a:avLst/>
          </a:prstGeom>
        </p:spPr>
        <p:txBody>
          <a:bodyPr>
            <a:spAutoFit/>
          </a:bodyPr>
          <a:lstStyle/>
          <a:p>
            <a:r>
              <a:rPr lang="id-ID" b="1" i="1" u="sng" dirty="0">
                <a:effectLst>
                  <a:outerShdw blurRad="38100" dist="38100" dir="2700000" algn="tl">
                    <a:srgbClr val="000000">
                      <a:alpha val="43137"/>
                    </a:srgbClr>
                  </a:outerShdw>
                </a:effectLst>
              </a:rPr>
              <a:t>AMIRUL ULUM</a:t>
            </a:r>
          </a:p>
          <a:p>
            <a:r>
              <a:rPr lang="id-ID" b="1" i="1" dirty="0">
                <a:effectLst>
                  <a:outerShdw blurRad="38100" dist="38100" dir="2700000" algn="tl">
                    <a:srgbClr val="000000">
                      <a:alpha val="43137"/>
                    </a:srgbClr>
                  </a:outerShdw>
                </a:effectLst>
              </a:rPr>
              <a:t>FPPTI </a:t>
            </a:r>
            <a:r>
              <a:rPr lang="id-ID" b="1" i="1" dirty="0" smtClean="0">
                <a:effectLst>
                  <a:outerShdw blurRad="38100" dist="38100" dir="2700000" algn="tl">
                    <a:srgbClr val="000000">
                      <a:alpha val="43137"/>
                    </a:srgbClr>
                  </a:outerShdw>
                </a:effectLst>
              </a:rPr>
              <a:t>Jawa Timur</a:t>
            </a:r>
          </a:p>
          <a:p>
            <a:r>
              <a:rPr lang="id-ID" b="1" i="1" dirty="0" smtClean="0">
                <a:effectLst>
                  <a:outerShdw blurRad="38100" dist="38100" dir="2700000" algn="tl">
                    <a:srgbClr val="000000">
                      <a:alpha val="43137"/>
                    </a:srgbClr>
                  </a:outerShdw>
                </a:effectLst>
              </a:rPr>
              <a:t>Pustakawan Universitas Surabaya</a:t>
            </a:r>
          </a:p>
          <a:p>
            <a:r>
              <a:rPr lang="id-ID" b="1" i="1" dirty="0" smtClean="0">
                <a:effectLst>
                  <a:outerShdw blurRad="38100" dist="38100" dir="2700000" algn="tl">
                    <a:srgbClr val="000000">
                      <a:alpha val="43137"/>
                    </a:srgbClr>
                  </a:outerShdw>
                </a:effectLst>
              </a:rPr>
              <a:t>amirul@staff.ubaya.ac.id</a:t>
            </a:r>
          </a:p>
          <a:p>
            <a:r>
              <a:rPr lang="id-ID" b="1" i="1" dirty="0" smtClean="0">
                <a:effectLst>
                  <a:outerShdw blurRad="38100" dist="38100" dir="2700000" algn="tl">
                    <a:srgbClr val="000000">
                      <a:alpha val="43137"/>
                    </a:srgbClr>
                  </a:outerShdw>
                </a:effectLst>
              </a:rPr>
              <a:t>0818 5196 36</a:t>
            </a:r>
            <a:endParaRPr lang="id-ID"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3475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0"/>
            <a:ext cx="9404723" cy="1400530"/>
          </a:xfrm>
        </p:spPr>
        <p:txBody>
          <a:bodyPr/>
          <a:lstStyle/>
          <a:p>
            <a:r>
              <a:rPr lang="id-ID" dirty="0" smtClean="0">
                <a:solidFill>
                  <a:srgbClr val="FFFF00"/>
                </a:solidFill>
              </a:rPr>
              <a:t>Jaringan Kerjasama Perpustakaan Perguruan Tinggi</a:t>
            </a:r>
            <a:endParaRPr lang="id-ID" dirty="0">
              <a:solidFill>
                <a:srgbClr val="FFFF00"/>
              </a:solidFill>
            </a:endParaRPr>
          </a:p>
        </p:txBody>
      </p:sp>
      <p:sp>
        <p:nvSpPr>
          <p:cNvPr id="3" name="Content Placeholder 2"/>
          <p:cNvSpPr>
            <a:spLocks noGrp="1"/>
          </p:cNvSpPr>
          <p:nvPr>
            <p:ph idx="1"/>
          </p:nvPr>
        </p:nvSpPr>
        <p:spPr>
          <a:xfrm>
            <a:off x="314325" y="2052918"/>
            <a:ext cx="11877675" cy="4195481"/>
          </a:xfrm>
        </p:spPr>
        <p:txBody>
          <a:bodyPr>
            <a:normAutofit fontScale="92500" lnSpcReduction="20000"/>
          </a:bodyPr>
          <a:lstStyle/>
          <a:p>
            <a:r>
              <a:rPr lang="id-ID" sz="3600" dirty="0" smtClean="0"/>
              <a:t> </a:t>
            </a:r>
            <a:r>
              <a:rPr lang="id-ID" sz="3600" b="1" dirty="0" smtClean="0">
                <a:solidFill>
                  <a:srgbClr val="FFFF00"/>
                </a:solidFill>
              </a:rPr>
              <a:t>FKP2TN</a:t>
            </a:r>
            <a:r>
              <a:rPr lang="id-ID" sz="3600" dirty="0" smtClean="0"/>
              <a:t> : Forum Komunikasi Perpustakaan Perguruan Tinggi Negeri</a:t>
            </a:r>
          </a:p>
          <a:p>
            <a:r>
              <a:rPr lang="id-ID" sz="3600" dirty="0" smtClean="0"/>
              <a:t> </a:t>
            </a:r>
            <a:r>
              <a:rPr lang="id-ID" sz="3600" b="1" dirty="0" smtClean="0">
                <a:solidFill>
                  <a:srgbClr val="FFFF00"/>
                </a:solidFill>
              </a:rPr>
              <a:t>FPPTI</a:t>
            </a:r>
            <a:r>
              <a:rPr lang="id-ID" sz="3600" dirty="0" smtClean="0"/>
              <a:t> : Forum Perpustakaan Perguruan Tinggi Indonesia</a:t>
            </a:r>
          </a:p>
          <a:p>
            <a:r>
              <a:rPr lang="id-ID" sz="3600" dirty="0" smtClean="0"/>
              <a:t> </a:t>
            </a:r>
            <a:r>
              <a:rPr lang="id-ID" sz="3600" b="1" dirty="0" smtClean="0">
                <a:solidFill>
                  <a:srgbClr val="FFFF00"/>
                </a:solidFill>
              </a:rPr>
              <a:t>FPPTMA </a:t>
            </a:r>
            <a:r>
              <a:rPr lang="id-ID" sz="3600" dirty="0" smtClean="0"/>
              <a:t>: Forum Perpustakaan Perguruan Tinggi Muhammadiyah dan Aisyiah</a:t>
            </a:r>
          </a:p>
          <a:p>
            <a:r>
              <a:rPr lang="id-ID" sz="3600" dirty="0" smtClean="0"/>
              <a:t> </a:t>
            </a:r>
            <a:r>
              <a:rPr lang="id-ID" sz="3600" b="1" dirty="0" smtClean="0">
                <a:solidFill>
                  <a:srgbClr val="FFFF00"/>
                </a:solidFill>
              </a:rPr>
              <a:t>InCUVL</a:t>
            </a:r>
            <a:r>
              <a:rPr lang="id-ID" sz="3600" dirty="0" smtClean="0"/>
              <a:t> : Indonesia Christian University Virtual Library</a:t>
            </a:r>
          </a:p>
          <a:p>
            <a:r>
              <a:rPr lang="id-ID" sz="3600" dirty="0" smtClean="0"/>
              <a:t> </a:t>
            </a:r>
            <a:r>
              <a:rPr lang="id-ID" sz="3600" b="1" dirty="0" smtClean="0">
                <a:solidFill>
                  <a:srgbClr val="FFFF00"/>
                </a:solidFill>
              </a:rPr>
              <a:t>JPA  APTIK</a:t>
            </a:r>
            <a:r>
              <a:rPr lang="id-ID" sz="3600" dirty="0" smtClean="0"/>
              <a:t> : Jaringan Perpustakaa Asosiasi Perguruan Tinggi Katolik</a:t>
            </a:r>
          </a:p>
          <a:p>
            <a:endParaRPr lang="id-ID" sz="3600" dirty="0" smtClean="0"/>
          </a:p>
        </p:txBody>
      </p:sp>
    </p:spTree>
    <p:extLst>
      <p:ext uri="{BB962C8B-B14F-4D97-AF65-F5344CB8AC3E}">
        <p14:creationId xmlns:p14="http://schemas.microsoft.com/office/powerpoint/2010/main" val="27267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57" y="0"/>
            <a:ext cx="9404723" cy="833157"/>
          </a:xfrm>
        </p:spPr>
        <p:txBody>
          <a:bodyPr/>
          <a:lstStyle/>
          <a:p>
            <a:r>
              <a:rPr lang="id-ID" b="1" dirty="0" smtClean="0">
                <a:solidFill>
                  <a:srgbClr val="FFFF00"/>
                </a:solidFill>
                <a:effectLst>
                  <a:outerShdw blurRad="38100" dist="38100" dir="2700000" algn="tl">
                    <a:srgbClr val="000000">
                      <a:alpha val="43137"/>
                    </a:srgbClr>
                  </a:outerShdw>
                </a:effectLst>
              </a:rPr>
              <a:t>FPPTI Jawa Timur</a:t>
            </a:r>
            <a:endParaRPr lang="id-ID"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7176" y="945420"/>
            <a:ext cx="11043660" cy="5469668"/>
          </a:xfrm>
        </p:spPr>
        <p:txBody>
          <a:bodyPr>
            <a:noAutofit/>
          </a:bodyPr>
          <a:lstStyle/>
          <a:p>
            <a:r>
              <a:rPr lang="id-ID" sz="3200" dirty="0" smtClean="0"/>
              <a:t>Resmi berdiri sejak Musyawarah Daerah Tahun 2010</a:t>
            </a:r>
          </a:p>
          <a:p>
            <a:r>
              <a:rPr lang="id-ID" sz="3200" dirty="0" smtClean="0"/>
              <a:t>Anggota 	= 214 Perguruan Tinggi </a:t>
            </a:r>
          </a:p>
          <a:p>
            <a:pPr>
              <a:buNone/>
            </a:pPr>
            <a:r>
              <a:rPr lang="id-ID" sz="3200" dirty="0" smtClean="0"/>
              <a:t>Terdiri dari : </a:t>
            </a:r>
          </a:p>
          <a:p>
            <a:r>
              <a:rPr lang="id-ID" sz="3200" dirty="0" smtClean="0"/>
              <a:t>Universitas	= 70</a:t>
            </a:r>
          </a:p>
          <a:p>
            <a:r>
              <a:rPr lang="id-ID" sz="3200" dirty="0" smtClean="0"/>
              <a:t>Institut		=  7</a:t>
            </a:r>
          </a:p>
          <a:p>
            <a:r>
              <a:rPr lang="id-ID" sz="3200" dirty="0" smtClean="0"/>
              <a:t>Sekolah Tinggi = 79</a:t>
            </a:r>
          </a:p>
          <a:p>
            <a:r>
              <a:rPr lang="id-ID" sz="3200" dirty="0" smtClean="0"/>
              <a:t>Akademi	= 41</a:t>
            </a:r>
          </a:p>
          <a:p>
            <a:r>
              <a:rPr lang="id-ID" sz="3200" dirty="0" smtClean="0"/>
              <a:t>Politeknik	= 17</a:t>
            </a:r>
          </a:p>
          <a:p>
            <a:endParaRPr lang="id-ID" sz="3200" dirty="0" smtClean="0"/>
          </a:p>
          <a:p>
            <a:endParaRPr lang="id-ID" sz="3200" dirty="0" smtClean="0"/>
          </a:p>
          <a:p>
            <a:endParaRPr lang="id-ID" sz="3200" dirty="0"/>
          </a:p>
        </p:txBody>
      </p:sp>
    </p:spTree>
    <p:extLst>
      <p:ext uri="{BB962C8B-B14F-4D97-AF65-F5344CB8AC3E}">
        <p14:creationId xmlns:p14="http://schemas.microsoft.com/office/powerpoint/2010/main" val="3031569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74" y="0"/>
            <a:ext cx="11021581" cy="817418"/>
          </a:xfrm>
        </p:spPr>
        <p:txBody>
          <a:bodyPr/>
          <a:lstStyle/>
          <a:p>
            <a:r>
              <a:rPr lang="id-ID" sz="3600" b="1" dirty="0">
                <a:solidFill>
                  <a:srgbClr val="FFFF00"/>
                </a:solidFill>
              </a:rPr>
              <a:t>Pengembangan </a:t>
            </a:r>
            <a:r>
              <a:rPr lang="id-ID" sz="3600" b="1" dirty="0" smtClean="0">
                <a:solidFill>
                  <a:srgbClr val="FFFF00"/>
                </a:solidFill>
              </a:rPr>
              <a:t>Kerjasama</a:t>
            </a:r>
            <a:endParaRPr lang="id-ID" sz="3600" dirty="0">
              <a:solidFill>
                <a:srgbClr val="FFFF00"/>
              </a:solidFill>
            </a:endParaRPr>
          </a:p>
        </p:txBody>
      </p:sp>
      <p:sp>
        <p:nvSpPr>
          <p:cNvPr id="3" name="Content Placeholder 2"/>
          <p:cNvSpPr>
            <a:spLocks noGrp="1"/>
          </p:cNvSpPr>
          <p:nvPr>
            <p:ph idx="1"/>
          </p:nvPr>
        </p:nvSpPr>
        <p:spPr>
          <a:xfrm>
            <a:off x="242888" y="803564"/>
            <a:ext cx="11672887" cy="6054436"/>
          </a:xfrm>
        </p:spPr>
        <p:txBody>
          <a:bodyPr>
            <a:normAutofit/>
          </a:bodyPr>
          <a:lstStyle/>
          <a:p>
            <a:pPr>
              <a:buNone/>
            </a:pPr>
            <a:r>
              <a:rPr lang="id-ID" sz="2800" b="1" dirty="0" smtClean="0">
                <a:solidFill>
                  <a:srgbClr val="FFFF00"/>
                </a:solidFill>
              </a:rPr>
              <a:t>Prinsip </a:t>
            </a:r>
            <a:r>
              <a:rPr lang="id-ID" sz="2800" b="1" dirty="0">
                <a:solidFill>
                  <a:srgbClr val="FFFF00"/>
                </a:solidFill>
              </a:rPr>
              <a:t>Kerjasama</a:t>
            </a:r>
            <a:endParaRPr lang="id-ID" sz="2800" dirty="0">
              <a:solidFill>
                <a:srgbClr val="FFFF00"/>
              </a:solidFill>
            </a:endParaRPr>
          </a:p>
          <a:p>
            <a:r>
              <a:rPr lang="id-ID" dirty="0"/>
              <a:t>Kerjasama ini bertujuan untuk meningkatkan terpenuhinya kebutuhan koleksi perpustakaan yang ada sebagai sumber informasi tambahan baik koleksi buku teks dan koleksi digital di luar koleksi yang ada di masing-masing perpustakaan</a:t>
            </a:r>
          </a:p>
          <a:p>
            <a:r>
              <a:rPr lang="id-ID" dirty="0"/>
              <a:t>Anggota FPPTI Jatim akan saling membantu dalam memenuhi kebutuhan koleksi perpustakaan, dengan prinsip saling menguntungkan.</a:t>
            </a:r>
          </a:p>
          <a:p>
            <a:r>
              <a:rPr lang="id-ID" dirty="0"/>
              <a:t>Anggota FPPTI Jatim akan saling membantu dalam melaksanakan kerjasama ini sesuai dengan kemampuan dan ketersediannya koleksi dan kemampuan masing-masing pihak tanpa mengganggu pelaksanaan tugas dan fungsi perpustakaan masing-masing</a:t>
            </a:r>
          </a:p>
          <a:p>
            <a:pPr>
              <a:buNone/>
            </a:pPr>
            <a:endParaRPr lang="id-ID" dirty="0" smtClean="0"/>
          </a:p>
          <a:p>
            <a:pPr>
              <a:buNone/>
            </a:pPr>
            <a:r>
              <a:rPr lang="id-ID" sz="2800" b="1" dirty="0" smtClean="0">
                <a:solidFill>
                  <a:srgbClr val="FFFF00"/>
                </a:solidFill>
              </a:rPr>
              <a:t>Bentuk Kerjasama </a:t>
            </a:r>
            <a:endParaRPr lang="id-ID" sz="2800" dirty="0" smtClean="0">
              <a:solidFill>
                <a:srgbClr val="FFFF00"/>
              </a:solidFill>
            </a:endParaRPr>
          </a:p>
          <a:p>
            <a:r>
              <a:rPr lang="id-ID" dirty="0" smtClean="0"/>
              <a:t>Pelayanan </a:t>
            </a:r>
            <a:r>
              <a:rPr lang="id-ID" dirty="0"/>
              <a:t>informasi silang layan koleksi antar perpustakaan anggota FPPTI Jatim,</a:t>
            </a:r>
          </a:p>
          <a:p>
            <a:r>
              <a:rPr lang="id-ID" dirty="0"/>
              <a:t>Kunjungan perpustakaan, sesuai aturan perpustakaan yang dikunjungi,</a:t>
            </a:r>
          </a:p>
          <a:p>
            <a:r>
              <a:rPr lang="id-ID" dirty="0"/>
              <a:t>Pengembangan kompetensi pustakawan anggota melalui pelatihan dan seminar dengan narasumber maupun instuktur dari anggota.</a:t>
            </a:r>
          </a:p>
        </p:txBody>
      </p:sp>
    </p:spTree>
    <p:extLst>
      <p:ext uri="{BB962C8B-B14F-4D97-AF65-F5344CB8AC3E}">
        <p14:creationId xmlns:p14="http://schemas.microsoft.com/office/powerpoint/2010/main" val="3478676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24" y="43570"/>
            <a:ext cx="9404723" cy="733145"/>
          </a:xfrm>
        </p:spPr>
        <p:txBody>
          <a:bodyPr/>
          <a:lstStyle/>
          <a:p>
            <a:r>
              <a:rPr lang="id-ID" b="1" dirty="0" smtClean="0">
                <a:solidFill>
                  <a:srgbClr val="FFFF00"/>
                </a:solidFill>
              </a:rPr>
              <a:t>Aktifitas</a:t>
            </a:r>
            <a:endParaRPr lang="id-ID" b="1" dirty="0">
              <a:solidFill>
                <a:srgbClr val="FFFF00"/>
              </a:solidFill>
            </a:endParaRPr>
          </a:p>
        </p:txBody>
      </p:sp>
      <p:sp>
        <p:nvSpPr>
          <p:cNvPr id="3" name="Content Placeholder 2"/>
          <p:cNvSpPr>
            <a:spLocks noGrp="1"/>
          </p:cNvSpPr>
          <p:nvPr>
            <p:ph idx="1"/>
          </p:nvPr>
        </p:nvSpPr>
        <p:spPr>
          <a:xfrm>
            <a:off x="390236" y="1159300"/>
            <a:ext cx="11483976" cy="5269209"/>
          </a:xfrm>
        </p:spPr>
        <p:txBody>
          <a:bodyPr>
            <a:noAutofit/>
          </a:bodyPr>
          <a:lstStyle/>
          <a:p>
            <a:r>
              <a:rPr lang="id-ID" sz="2800" dirty="0" smtClean="0"/>
              <a:t>Kartu Super </a:t>
            </a:r>
          </a:p>
          <a:p>
            <a:r>
              <a:rPr lang="id-ID" sz="2800" dirty="0" smtClean="0"/>
              <a:t>Konsorsium e-journal dan e-book</a:t>
            </a:r>
          </a:p>
          <a:p>
            <a:r>
              <a:rPr lang="id-ID" sz="2800" dirty="0" smtClean="0"/>
              <a:t>Library Sharing Forum</a:t>
            </a:r>
          </a:p>
          <a:p>
            <a:r>
              <a:rPr lang="id-ID" sz="2800" dirty="0" smtClean="0"/>
              <a:t>Library Camp</a:t>
            </a:r>
          </a:p>
          <a:p>
            <a:r>
              <a:rPr lang="id-ID" sz="2800" dirty="0" smtClean="0"/>
              <a:t>Pendampingan Pengembangan Sistem Informasi Perpustakaan</a:t>
            </a:r>
          </a:p>
          <a:p>
            <a:r>
              <a:rPr lang="id-ID" sz="2800" dirty="0" smtClean="0"/>
              <a:t>Hosting Institutional Repository </a:t>
            </a:r>
          </a:p>
          <a:p>
            <a:r>
              <a:rPr lang="id-ID" sz="2800" dirty="0" smtClean="0"/>
              <a:t>Layanan pengecekan Similiarity/Antiplagiarism</a:t>
            </a:r>
          </a:p>
          <a:p>
            <a:r>
              <a:rPr lang="id-ID" sz="2800" dirty="0" smtClean="0"/>
              <a:t>Workshop, Seminar, Lokakarya bidang perpustakaan, kepustakawanan, teknologi informasi</a:t>
            </a:r>
          </a:p>
          <a:p>
            <a:endParaRPr lang="id-ID" sz="2800" dirty="0"/>
          </a:p>
        </p:txBody>
      </p:sp>
    </p:spTree>
    <p:extLst>
      <p:ext uri="{BB962C8B-B14F-4D97-AF65-F5344CB8AC3E}">
        <p14:creationId xmlns:p14="http://schemas.microsoft.com/office/powerpoint/2010/main" val="1540691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039" y="334955"/>
            <a:ext cx="11157961" cy="6273663"/>
          </a:xfrm>
        </p:spPr>
        <p:txBody>
          <a:bodyPr>
            <a:noAutofit/>
          </a:bodyPr>
          <a:lstStyle/>
          <a:p>
            <a:r>
              <a:rPr lang="id-ID" sz="2800" b="1" dirty="0" smtClean="0">
                <a:solidFill>
                  <a:srgbClr val="FFFF00"/>
                </a:solidFill>
                <a:effectLst>
                  <a:outerShdw blurRad="38100" dist="38100" dir="2700000" algn="tl">
                    <a:srgbClr val="000000">
                      <a:alpha val="43137"/>
                    </a:srgbClr>
                  </a:outerShdw>
                </a:effectLst>
              </a:rPr>
              <a:t>Konsorsium E-journal FPPTI Jatim </a:t>
            </a:r>
            <a:r>
              <a:rPr lang="id-ID" sz="2800" dirty="0" smtClean="0"/>
              <a:t>:</a:t>
            </a:r>
          </a:p>
          <a:p>
            <a:pPr lvl="1"/>
            <a:r>
              <a:rPr lang="id-ID" sz="2400" dirty="0" smtClean="0"/>
              <a:t>Subyek Ekonomi 	: 3</a:t>
            </a:r>
            <a:r>
              <a:rPr lang="en-US" sz="2400" dirty="0" smtClean="0"/>
              <a:t>1</a:t>
            </a:r>
            <a:r>
              <a:rPr lang="id-ID" sz="2400" dirty="0" smtClean="0"/>
              <a:t> anggota</a:t>
            </a:r>
          </a:p>
          <a:p>
            <a:pPr lvl="1"/>
            <a:r>
              <a:rPr lang="id-ID" sz="2400" dirty="0" smtClean="0"/>
              <a:t>Subyek Humaniora 	: 2</a:t>
            </a:r>
            <a:r>
              <a:rPr lang="en-US" sz="2400" dirty="0" smtClean="0"/>
              <a:t>8</a:t>
            </a:r>
            <a:r>
              <a:rPr lang="id-ID" sz="2400" dirty="0" smtClean="0"/>
              <a:t> anggota</a:t>
            </a:r>
          </a:p>
          <a:p>
            <a:pPr lvl="1"/>
            <a:r>
              <a:rPr lang="id-ID" sz="2400" dirty="0" smtClean="0"/>
              <a:t>Subyek Kesehatan 	: 3</a:t>
            </a:r>
            <a:r>
              <a:rPr lang="en-US" sz="2400" dirty="0" smtClean="0"/>
              <a:t>7</a:t>
            </a:r>
            <a:r>
              <a:rPr lang="id-ID" sz="2400" dirty="0" smtClean="0"/>
              <a:t> anggota</a:t>
            </a:r>
          </a:p>
          <a:p>
            <a:pPr lvl="1"/>
            <a:r>
              <a:rPr lang="id-ID" sz="2400" dirty="0" smtClean="0"/>
              <a:t>Subyek Teknik 		: 2</a:t>
            </a:r>
            <a:r>
              <a:rPr lang="en-US" sz="2400" dirty="0" smtClean="0"/>
              <a:t>6</a:t>
            </a:r>
            <a:r>
              <a:rPr lang="id-ID" sz="2400" dirty="0" smtClean="0"/>
              <a:t> anggota</a:t>
            </a:r>
          </a:p>
          <a:p>
            <a:r>
              <a:rPr lang="id-ID" sz="2800" b="1" dirty="0" smtClean="0">
                <a:solidFill>
                  <a:srgbClr val="FFFF00"/>
                </a:solidFill>
                <a:effectLst>
                  <a:outerShdw blurRad="38100" dist="38100" dir="2700000" algn="tl">
                    <a:srgbClr val="000000">
                      <a:alpha val="43137"/>
                    </a:srgbClr>
                  </a:outerShdw>
                </a:effectLst>
              </a:rPr>
              <a:t>Konsorsium E-</a:t>
            </a:r>
            <a:r>
              <a:rPr lang="en-US" sz="2800" b="1" dirty="0" smtClean="0">
                <a:solidFill>
                  <a:srgbClr val="FFFF00"/>
                </a:solidFill>
                <a:effectLst>
                  <a:outerShdw blurRad="38100" dist="38100" dir="2700000" algn="tl">
                    <a:srgbClr val="000000">
                      <a:alpha val="43137"/>
                    </a:srgbClr>
                  </a:outerShdw>
                </a:effectLst>
              </a:rPr>
              <a:t>Book</a:t>
            </a:r>
            <a:r>
              <a:rPr lang="id-ID" sz="2800" b="1" dirty="0" smtClean="0">
                <a:solidFill>
                  <a:srgbClr val="FFFF00"/>
                </a:solidFill>
                <a:effectLst>
                  <a:outerShdw blurRad="38100" dist="38100" dir="2700000" algn="tl">
                    <a:srgbClr val="000000">
                      <a:alpha val="43137"/>
                    </a:srgbClr>
                  </a:outerShdw>
                </a:effectLst>
              </a:rPr>
              <a:t> FPPTI Jatim </a:t>
            </a:r>
            <a:r>
              <a:rPr lang="id-ID" sz="2800" dirty="0" smtClean="0"/>
              <a:t>:</a:t>
            </a:r>
          </a:p>
          <a:p>
            <a:pPr lvl="1"/>
            <a:r>
              <a:rPr lang="id-ID" sz="2400" dirty="0" smtClean="0"/>
              <a:t>Subyek Ekonomi 	: </a:t>
            </a:r>
            <a:r>
              <a:rPr lang="en-US" sz="2400" dirty="0" smtClean="0"/>
              <a:t>9</a:t>
            </a:r>
            <a:r>
              <a:rPr lang="id-ID" sz="2400" dirty="0" smtClean="0"/>
              <a:t> anggota</a:t>
            </a:r>
          </a:p>
          <a:p>
            <a:pPr lvl="1"/>
            <a:r>
              <a:rPr lang="id-ID" sz="2400" dirty="0" smtClean="0"/>
              <a:t>Subyek Humaniora 	: </a:t>
            </a:r>
            <a:r>
              <a:rPr lang="en-US" sz="2400" dirty="0" smtClean="0"/>
              <a:t>6</a:t>
            </a:r>
            <a:r>
              <a:rPr lang="id-ID" sz="2400" dirty="0" smtClean="0"/>
              <a:t> anggota</a:t>
            </a:r>
          </a:p>
          <a:p>
            <a:pPr lvl="1"/>
            <a:r>
              <a:rPr lang="id-ID" sz="2400" dirty="0" smtClean="0"/>
              <a:t>Subyek Teknik 		: </a:t>
            </a:r>
            <a:r>
              <a:rPr lang="en-US" sz="2400" dirty="0" smtClean="0"/>
              <a:t>3</a:t>
            </a:r>
            <a:r>
              <a:rPr lang="id-ID" sz="2400" dirty="0" smtClean="0"/>
              <a:t> anggota</a:t>
            </a:r>
          </a:p>
          <a:p>
            <a:r>
              <a:rPr lang="id-ID" sz="2800" b="1" dirty="0" smtClean="0">
                <a:solidFill>
                  <a:srgbClr val="FFFF00"/>
                </a:solidFill>
                <a:effectLst>
                  <a:outerShdw blurRad="38100" dist="38100" dir="2700000" algn="tl">
                    <a:srgbClr val="000000">
                      <a:alpha val="43137"/>
                    </a:srgbClr>
                  </a:outerShdw>
                </a:effectLst>
              </a:rPr>
              <a:t>Konsorsium </a:t>
            </a:r>
            <a:r>
              <a:rPr lang="en-US" sz="2800" b="1" dirty="0" err="1" smtClean="0">
                <a:solidFill>
                  <a:srgbClr val="FFFF00"/>
                </a:solidFill>
                <a:effectLst>
                  <a:outerShdw blurRad="38100" dist="38100" dir="2700000" algn="tl">
                    <a:srgbClr val="000000">
                      <a:alpha val="43137"/>
                    </a:srgbClr>
                  </a:outerShdw>
                </a:effectLst>
              </a:rPr>
              <a:t>Plagscan</a:t>
            </a:r>
            <a:r>
              <a:rPr lang="id-ID" sz="2800" b="1" dirty="0" smtClean="0">
                <a:solidFill>
                  <a:srgbClr val="FFFF00"/>
                </a:solidFill>
                <a:effectLst>
                  <a:outerShdw blurRad="38100" dist="38100" dir="2700000" algn="tl">
                    <a:srgbClr val="000000">
                      <a:alpha val="43137"/>
                    </a:srgbClr>
                  </a:outerShdw>
                </a:effectLst>
              </a:rPr>
              <a:t> FPPTI Jatim 			</a:t>
            </a:r>
            <a:r>
              <a:rPr lang="id-ID" sz="2800" dirty="0" smtClean="0"/>
              <a:t>: </a:t>
            </a:r>
            <a:r>
              <a:rPr lang="id-ID" sz="2400" dirty="0" smtClean="0"/>
              <a:t>10 perguruan tinggi</a:t>
            </a:r>
          </a:p>
          <a:p>
            <a:r>
              <a:rPr lang="en-US" sz="2800" b="1" dirty="0" err="1" smtClean="0">
                <a:solidFill>
                  <a:srgbClr val="FFFF00"/>
                </a:solidFill>
                <a:effectLst>
                  <a:outerShdw blurRad="38100" dist="38100" dir="2700000" algn="tl">
                    <a:srgbClr val="000000">
                      <a:alpha val="43137"/>
                    </a:srgbClr>
                  </a:outerShdw>
                </a:effectLst>
              </a:rPr>
              <a:t>Layanan</a:t>
            </a:r>
            <a:r>
              <a:rPr lang="en-US" sz="2800" b="1" dirty="0" smtClean="0">
                <a:solidFill>
                  <a:srgbClr val="FFFF00"/>
                </a:solidFill>
                <a:effectLst>
                  <a:outerShdw blurRad="38100" dist="38100" dir="2700000" algn="tl">
                    <a:srgbClr val="000000">
                      <a:alpha val="43137"/>
                    </a:srgbClr>
                  </a:outerShdw>
                </a:effectLst>
              </a:rPr>
              <a:t> Hosting </a:t>
            </a:r>
            <a:r>
              <a:rPr lang="en-US" sz="2800" b="1" dirty="0" err="1" smtClean="0">
                <a:solidFill>
                  <a:srgbClr val="FFFF00"/>
                </a:solidFill>
                <a:effectLst>
                  <a:outerShdw blurRad="38100" dist="38100" dir="2700000" algn="tl">
                    <a:srgbClr val="000000">
                      <a:alpha val="43137"/>
                    </a:srgbClr>
                  </a:outerShdw>
                </a:effectLst>
              </a:rPr>
              <a:t>Repositori</a:t>
            </a:r>
            <a:r>
              <a:rPr lang="id-ID" sz="2800" b="1" dirty="0" smtClean="0">
                <a:solidFill>
                  <a:srgbClr val="FFFF00"/>
                </a:solidFill>
                <a:effectLst>
                  <a:outerShdw blurRad="38100" dist="38100" dir="2700000" algn="tl">
                    <a:srgbClr val="000000">
                      <a:alpha val="43137"/>
                    </a:srgbClr>
                  </a:outerShdw>
                </a:effectLst>
              </a:rPr>
              <a:t> FPPTI Jatim</a:t>
            </a:r>
            <a:r>
              <a:rPr lang="en-US" sz="2800" b="1" dirty="0" smtClean="0">
                <a:solidFill>
                  <a:srgbClr val="FFFF00"/>
                </a:solidFill>
                <a:effectLst>
                  <a:outerShdw blurRad="38100" dist="38100" dir="2700000" algn="tl">
                    <a:srgbClr val="000000">
                      <a:alpha val="43137"/>
                    </a:srgbClr>
                  </a:outerShdw>
                </a:effectLst>
              </a:rPr>
              <a:t> </a:t>
            </a:r>
            <a:r>
              <a:rPr lang="id-ID" sz="2800" b="1" dirty="0" smtClean="0">
                <a:solidFill>
                  <a:srgbClr val="FFFF00"/>
                </a:solidFill>
                <a:effectLst>
                  <a:outerShdw blurRad="38100" dist="38100" dir="2700000" algn="tl">
                    <a:srgbClr val="000000">
                      <a:alpha val="43137"/>
                    </a:srgbClr>
                  </a:outerShdw>
                </a:effectLst>
              </a:rPr>
              <a:t>	</a:t>
            </a:r>
            <a:r>
              <a:rPr lang="id-ID" sz="2800" b="1" dirty="0" smtClean="0">
                <a:effectLst>
                  <a:outerShdw blurRad="38100" dist="38100" dir="2700000" algn="tl">
                    <a:srgbClr val="000000">
                      <a:alpha val="43137"/>
                    </a:srgbClr>
                  </a:outerShdw>
                </a:effectLst>
              </a:rPr>
              <a:t>:</a:t>
            </a:r>
            <a:r>
              <a:rPr lang="id-ID" sz="2400" b="1" dirty="0" smtClean="0">
                <a:effectLst>
                  <a:outerShdw blurRad="38100" dist="38100" dir="2700000" algn="tl">
                    <a:srgbClr val="000000">
                      <a:alpha val="43137"/>
                    </a:srgbClr>
                  </a:outerShdw>
                </a:effectLst>
              </a:rPr>
              <a:t> </a:t>
            </a:r>
            <a:r>
              <a:rPr lang="id-ID" sz="2400" dirty="0" smtClean="0"/>
              <a:t>13</a:t>
            </a:r>
            <a:r>
              <a:rPr lang="en-US" sz="2400" dirty="0" smtClean="0"/>
              <a:t> </a:t>
            </a:r>
            <a:r>
              <a:rPr lang="id-ID" sz="2400" dirty="0" smtClean="0"/>
              <a:t>perguruan tinggi </a:t>
            </a:r>
          </a:p>
          <a:p>
            <a:endParaRPr lang="id-ID"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63" y="0"/>
            <a:ext cx="10653137" cy="775855"/>
          </a:xfrm>
        </p:spPr>
        <p:txBody>
          <a:bodyPr/>
          <a:lstStyle/>
          <a:p>
            <a:r>
              <a:rPr lang="id-ID" b="1" dirty="0" smtClean="0">
                <a:solidFill>
                  <a:srgbClr val="FFFF00"/>
                </a:solidFill>
                <a:effectLst>
                  <a:outerShdw blurRad="38100" dist="38100" dir="2700000" algn="tl">
                    <a:srgbClr val="000000">
                      <a:alpha val="43137"/>
                    </a:srgbClr>
                  </a:outerShdw>
                </a:effectLst>
              </a:rPr>
              <a:t>Katalog Induk dan Bibliografi Daerah </a:t>
            </a:r>
            <a:endParaRPr lang="id-ID"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90947" y="3806816"/>
            <a:ext cx="11637818" cy="3009619"/>
          </a:xfrm>
        </p:spPr>
        <p:txBody>
          <a:bodyPr>
            <a:normAutofit/>
          </a:bodyPr>
          <a:lstStyle/>
          <a:p>
            <a:pPr>
              <a:buNone/>
            </a:pPr>
            <a:r>
              <a:rPr lang="id-ID" b="1" dirty="0" smtClean="0">
                <a:solidFill>
                  <a:srgbClr val="FFFF00"/>
                </a:solidFill>
              </a:rPr>
              <a:t>UU NO 43 TAHUN 2007 TENTANG PERPUSTAKAAN</a:t>
            </a:r>
          </a:p>
          <a:p>
            <a:pPr>
              <a:buNone/>
            </a:pPr>
            <a:r>
              <a:rPr lang="id-ID" dirty="0" smtClean="0"/>
              <a:t>BAB IV KOLEKSI PERPUSTAKAAN</a:t>
            </a:r>
          </a:p>
          <a:p>
            <a:pPr>
              <a:buNone/>
            </a:pPr>
            <a:r>
              <a:rPr lang="id-ID" dirty="0"/>
              <a:t>Pasal 13</a:t>
            </a:r>
          </a:p>
          <a:p>
            <a:pPr>
              <a:buNone/>
            </a:pPr>
            <a:r>
              <a:rPr lang="it-IT" dirty="0"/>
              <a:t>(1) Koleksi nasional diinventarisasi, diterbitkan </a:t>
            </a:r>
            <a:r>
              <a:rPr lang="it-IT" dirty="0" smtClean="0"/>
              <a:t>dalam</a:t>
            </a:r>
            <a:r>
              <a:rPr lang="id-ID" dirty="0" smtClean="0"/>
              <a:t> </a:t>
            </a:r>
            <a:r>
              <a:rPr lang="nl-NL" dirty="0" smtClean="0"/>
              <a:t>bentuk </a:t>
            </a:r>
            <a:r>
              <a:rPr lang="nl-NL" dirty="0"/>
              <a:t>katalog induk nasional (KIN), </a:t>
            </a:r>
            <a:r>
              <a:rPr lang="nl-NL" dirty="0" smtClean="0"/>
              <a:t>dan</a:t>
            </a:r>
            <a:r>
              <a:rPr lang="id-ID" dirty="0" smtClean="0"/>
              <a:t> didistribusikan </a:t>
            </a:r>
            <a:r>
              <a:rPr lang="id-ID" dirty="0"/>
              <a:t>oleh Perpustakaan Nasional.</a:t>
            </a:r>
          </a:p>
          <a:p>
            <a:pPr>
              <a:buNone/>
            </a:pPr>
            <a:r>
              <a:rPr lang="it-IT" dirty="0" smtClean="0"/>
              <a:t>(2</a:t>
            </a:r>
            <a:r>
              <a:rPr lang="it-IT" dirty="0"/>
              <a:t>) Koleksi nasional yang berada di </a:t>
            </a:r>
            <a:r>
              <a:rPr lang="it-IT" dirty="0" smtClean="0"/>
              <a:t>daerah</a:t>
            </a:r>
            <a:r>
              <a:rPr lang="id-ID" dirty="0" smtClean="0"/>
              <a:t> diinventarisasi</a:t>
            </a:r>
            <a:r>
              <a:rPr lang="id-ID" dirty="0"/>
              <a:t>, diterbitkan dalam bentuk </a:t>
            </a:r>
            <a:r>
              <a:rPr lang="id-ID" dirty="0" smtClean="0"/>
              <a:t>katalog induk </a:t>
            </a:r>
            <a:r>
              <a:rPr lang="id-ID" dirty="0"/>
              <a:t>daerah (KID), dan didistribusikan </a:t>
            </a:r>
            <a:r>
              <a:rPr lang="id-ID" dirty="0" smtClean="0"/>
              <a:t>oleh perpustakaan </a:t>
            </a:r>
            <a:r>
              <a:rPr lang="id-ID" dirty="0"/>
              <a:t>umum provinsi.</a:t>
            </a:r>
          </a:p>
        </p:txBody>
      </p:sp>
      <p:sp>
        <p:nvSpPr>
          <p:cNvPr id="4" name="Rectangle 3"/>
          <p:cNvSpPr/>
          <p:nvPr/>
        </p:nvSpPr>
        <p:spPr>
          <a:xfrm>
            <a:off x="277089" y="1000404"/>
            <a:ext cx="11637820" cy="2554545"/>
          </a:xfrm>
          <a:prstGeom prst="rect">
            <a:avLst/>
          </a:prstGeom>
        </p:spPr>
        <p:txBody>
          <a:bodyPr wrap="square">
            <a:spAutoFit/>
          </a:bodyPr>
          <a:lstStyle/>
          <a:p>
            <a:r>
              <a:rPr lang="id-ID" sz="2000" b="1" dirty="0" smtClean="0">
                <a:solidFill>
                  <a:srgbClr val="FFFF00"/>
                </a:solidFill>
                <a:effectLst>
                  <a:outerShdw blurRad="38100" dist="38100" dir="2700000" algn="tl">
                    <a:srgbClr val="000000">
                      <a:alpha val="43137"/>
                    </a:srgbClr>
                  </a:outerShdw>
                </a:effectLst>
              </a:rPr>
              <a:t>UU NO 4 TAHUN 1990  TENTANG  SERAH-SIMPAN KARYA CETAK DAN KARYA REKAM </a:t>
            </a:r>
          </a:p>
          <a:p>
            <a:r>
              <a:rPr lang="id-ID" sz="2000" dirty="0" smtClean="0"/>
              <a:t>BAB II </a:t>
            </a:r>
          </a:p>
          <a:p>
            <a:r>
              <a:rPr lang="id-ID" sz="2000" dirty="0" smtClean="0"/>
              <a:t>KEWAJIBAN SERAH-SIMPAN KARYA CETAK DAN KARYA REKAM </a:t>
            </a:r>
          </a:p>
          <a:p>
            <a:r>
              <a:rPr lang="id-ID" sz="2000" dirty="0" smtClean="0"/>
              <a:t>Pasal 2 </a:t>
            </a:r>
          </a:p>
          <a:p>
            <a:r>
              <a:rPr lang="id-ID" sz="2000" dirty="0" smtClean="0"/>
              <a:t>Setiap penerbit yang berada di wilayah negara Republik Indonesia, wajib menyerahkan </a:t>
            </a:r>
          </a:p>
          <a:p>
            <a:r>
              <a:rPr lang="id-ID" sz="2000" dirty="0" smtClean="0">
                <a:solidFill>
                  <a:srgbClr val="FFFF00"/>
                </a:solidFill>
              </a:rPr>
              <a:t>2 (dua) buah cetakan dari setiap judul karya cetak yang dihasilkan kepada </a:t>
            </a:r>
          </a:p>
          <a:p>
            <a:r>
              <a:rPr lang="id-ID" sz="2000" dirty="0" smtClean="0">
                <a:solidFill>
                  <a:srgbClr val="FFFF00"/>
                </a:solidFill>
              </a:rPr>
              <a:t>Perpustakaan Nasional</a:t>
            </a:r>
            <a:r>
              <a:rPr lang="id-ID" sz="2000" dirty="0" smtClean="0"/>
              <a:t>, dan </a:t>
            </a:r>
            <a:r>
              <a:rPr lang="id-ID" sz="2000" dirty="0" smtClean="0">
                <a:solidFill>
                  <a:srgbClr val="FFFF00"/>
                </a:solidFill>
              </a:rPr>
              <a:t>sebuah kepada Perpustakaan Daerah di ibukota propinsi </a:t>
            </a:r>
          </a:p>
          <a:p>
            <a:r>
              <a:rPr lang="id-ID" sz="2000" dirty="0" smtClean="0"/>
              <a:t>yang bersangkutan selambat-lambatnya 3 (tiga) bulan setelah diterbitkan. </a:t>
            </a:r>
            <a:endParaRPr lang="id-ID" sz="2000" dirty="0"/>
          </a:p>
        </p:txBody>
      </p:sp>
    </p:spTree>
    <p:extLst>
      <p:ext uri="{BB962C8B-B14F-4D97-AF65-F5344CB8AC3E}">
        <p14:creationId xmlns:p14="http://schemas.microsoft.com/office/powerpoint/2010/main" val="3997456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57" y="2073700"/>
            <a:ext cx="10880871" cy="1400530"/>
          </a:xfrm>
        </p:spPr>
        <p:txBody>
          <a:bodyPr/>
          <a:lstStyle/>
          <a:p>
            <a:pPr algn="ctr"/>
            <a:r>
              <a:rPr lang="id-ID" sz="8000" b="1" dirty="0" smtClean="0">
                <a:solidFill>
                  <a:srgbClr val="FFFF00"/>
                </a:solidFill>
                <a:effectLst>
                  <a:outerShdw blurRad="38100" dist="38100" dir="2700000" algn="tl">
                    <a:srgbClr val="000000">
                      <a:alpha val="43137"/>
                    </a:srgbClr>
                  </a:outerShdw>
                </a:effectLst>
              </a:rPr>
              <a:t>PENGEMBANGAN</a:t>
            </a:r>
            <a:br>
              <a:rPr lang="id-ID" sz="8000" b="1" dirty="0" smtClean="0">
                <a:solidFill>
                  <a:srgbClr val="FFFF00"/>
                </a:solidFill>
                <a:effectLst>
                  <a:outerShdw blurRad="38100" dist="38100" dir="2700000" algn="tl">
                    <a:srgbClr val="000000">
                      <a:alpha val="43137"/>
                    </a:srgbClr>
                  </a:outerShdw>
                </a:effectLst>
              </a:rPr>
            </a:br>
            <a:r>
              <a:rPr lang="id-ID" sz="8000" b="1" dirty="0" smtClean="0">
                <a:solidFill>
                  <a:srgbClr val="FFFF00"/>
                </a:solidFill>
                <a:effectLst>
                  <a:outerShdw blurRad="38100" dist="38100" dir="2700000" algn="tl">
                    <a:srgbClr val="000000">
                      <a:alpha val="43137"/>
                    </a:srgbClr>
                  </a:outerShdw>
                </a:effectLst>
              </a:rPr>
              <a:t> KID dan BD</a:t>
            </a:r>
            <a:endParaRPr lang="id-ID" sz="80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786</TotalTime>
  <Words>1470</Words>
  <Application>Microsoft Office PowerPoint</Application>
  <PresentationFormat>Widescreen</PresentationFormat>
  <Paragraphs>190</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 3</vt:lpstr>
      <vt:lpstr>Ion</vt:lpstr>
      <vt:lpstr>Jaringan Kerjasama Perpustakaan dalam menunjang  Katalog Induk Daerah dan Bibiliografi Daerah</vt:lpstr>
      <vt:lpstr>Kapan Terakhir Anda Membaca Buku ini ?</vt:lpstr>
      <vt:lpstr>Jaringan Kerjasama Perpustakaan Perguruan Tinggi</vt:lpstr>
      <vt:lpstr>FPPTI Jawa Timur</vt:lpstr>
      <vt:lpstr>Pengembangan Kerjasama</vt:lpstr>
      <vt:lpstr>Aktifitas</vt:lpstr>
      <vt:lpstr>PowerPoint Presentation</vt:lpstr>
      <vt:lpstr>Katalog Induk dan Bibliografi Daerah </vt:lpstr>
      <vt:lpstr>PENGEMBANGAN  KID dan BD</vt:lpstr>
      <vt:lpstr>The Value</vt:lpstr>
      <vt:lpstr>The Users</vt:lpstr>
      <vt:lpstr> The Use</vt:lpstr>
      <vt:lpstr>PowerPoint Presentation</vt:lpstr>
      <vt:lpstr>PowerPoint Presentation</vt:lpstr>
      <vt:lpstr>Information for users</vt:lpstr>
      <vt:lpstr>PowerPoint Presentation</vt:lpstr>
      <vt:lpstr>SILAS the Singapore national bibliographic network</vt:lpstr>
      <vt:lpstr>PowerPoint Presentation</vt:lpstr>
      <vt:lpstr>Participating Libraries </vt:lpstr>
      <vt:lpstr>PublicationSG </vt:lpstr>
      <vt:lpstr>PowerPoint Presentation</vt:lpstr>
      <vt:lpstr>PowerPoint Presentation</vt:lpstr>
      <vt:lpstr>PERMASALAHAN</vt:lpstr>
      <vt:lpstr>Pengembangan KID dan BD di Jawa Timur</vt:lpstr>
      <vt:lpstr>Kerjasama Perpustakaan PT dengan Perpustakaan Kabupaten/Kota</vt:lpstr>
      <vt:lpstr>PowerPoint Presentation</vt:lpstr>
      <vt:lpstr>TERIMA KASIH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Jaringan Kerjasama Perpustakaan dalam menunjang KID dan BD</dc:title>
  <dc:creator>User</dc:creator>
  <cp:lastModifiedBy>User</cp:lastModifiedBy>
  <cp:revision>69</cp:revision>
  <cp:lastPrinted>2018-11-12T13:47:28Z</cp:lastPrinted>
  <dcterms:created xsi:type="dcterms:W3CDTF">2018-11-11T11:45:47Z</dcterms:created>
  <dcterms:modified xsi:type="dcterms:W3CDTF">2018-11-13T23:25:04Z</dcterms:modified>
</cp:coreProperties>
</file>