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0" r:id="rId2"/>
    <p:sldId id="279" r:id="rId3"/>
    <p:sldId id="274" r:id="rId4"/>
    <p:sldId id="284" r:id="rId5"/>
    <p:sldId id="264" r:id="rId6"/>
    <p:sldId id="283" r:id="rId7"/>
    <p:sldId id="281" r:id="rId8"/>
    <p:sldId id="28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70736" autoAdjust="0"/>
  </p:normalViewPr>
  <p:slideViewPr>
    <p:cSldViewPr snapToGrid="0">
      <p:cViewPr varScale="1">
        <p:scale>
          <a:sx n="60" d="100"/>
          <a:sy n="60" d="100"/>
        </p:scale>
        <p:origin x="-306" y="-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1" d="100"/>
          <a:sy n="61" d="100"/>
        </p:scale>
        <p:origin x="3168" y="3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ru-RU" smtClean="0"/>
              <a:pPr/>
              <a:t>31.10.2018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Job Skills</a:t>
            </a:r>
            <a:r>
              <a:rPr lang="en-US" baseline="0" dirty="0" smtClean="0"/>
              <a:t>-specific computer training, assistance </a:t>
            </a:r>
            <a:r>
              <a:rPr lang="en-US" baseline="0" dirty="0" err="1" smtClean="0"/>
              <a:t>infinding</a:t>
            </a:r>
            <a:r>
              <a:rPr lang="en-US" baseline="0" dirty="0" smtClean="0"/>
              <a:t> and applying jobs. </a:t>
            </a:r>
            <a:r>
              <a:rPr lang="en-US" baseline="0" dirty="0" err="1" smtClean="0"/>
              <a:t>Uji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coba</a:t>
            </a:r>
            <a:r>
              <a:rPr lang="en-US" baseline="0" dirty="0" smtClean="0"/>
              <a:t> tablet </a:t>
            </a:r>
            <a:r>
              <a:rPr lang="en-US" baseline="0" dirty="0" err="1" smtClean="0"/>
              <a:t>sebelum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beli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bertemu</a:t>
            </a:r>
            <a:r>
              <a:rPr lang="en-US" baseline="0" dirty="0" smtClean="0"/>
              <a:t> librarian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cetak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buku</a:t>
            </a:r>
            <a:r>
              <a:rPr lang="en-US" baseline="0" dirty="0" smtClean="0"/>
              <a:t> (self-publishing).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24357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county library might have the fanciest video studio that money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buy; the next one over might have an even happier group of creative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working strictly with pencils, wood, paper, and clay.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6016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“happiness usually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involves following through on one’s interest” to “not only being able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 up with my interest but also doing something about it” to the notion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libraries’ “intentions always have been to support people’s learning.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some of that learning is much more effective when combined with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doing”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0374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endParaRPr lang="ru-RU" dirty="0"/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</a:t>
            </a:r>
            <a:br>
              <a:rPr lang="en-US" dirty="0"/>
            </a:br>
            <a:r>
              <a:rPr lang="en-US" dirty="0"/>
              <a:t>20XX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xmlns="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xmlns="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xmlns="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xmlns="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xmlns="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xmlns="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xmlns="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xmlns="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xmlns="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xmlns="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xmlns="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xmlns="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xmlns="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xmlns="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xmlns="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xmlns="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xmlns="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xmlns="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xmlns="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xmlns="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xmlns="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xmlns="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xmlns="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xmlns="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xmlns="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xmlns="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How to use this template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xmlns="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xmlns="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xmlns="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1</a:t>
            </a:r>
            <a:endParaRPr lang="ru-RU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xmlns="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xmlns="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xmlns="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xmlns="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2</a:t>
            </a:r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xmlns="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xmlns="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xmlns="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xmlns="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xmlns="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xmlns="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Chart Slide</a:t>
            </a:r>
            <a:endParaRPr lang="ru-RU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xmlns="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chart</a:t>
            </a:r>
            <a:endParaRPr lang="ru-RU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xmlns="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table</a:t>
            </a:r>
            <a:endParaRPr lang="ru-RU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xmlns="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xmlns="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dirty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xmlns="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Picture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media</a:t>
            </a:r>
            <a:endParaRPr lang="ru-RU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winternet.org/files/2015/09/2015-09-15_libraries_FINAL.pdf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jpe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Photo by Phil </a:t>
            </a:r>
            <a:r>
              <a:rPr lang="en-US" dirty="0" err="1" smtClean="0"/>
              <a:t>Freelon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sumber:districtdispatch.org</a:t>
            </a:r>
            <a:r>
              <a:rPr lang="en-US" dirty="0" smtClean="0"/>
              <a:t> (2015)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3"/>
          </p:nvPr>
        </p:nvSpPr>
        <p:spPr/>
      </p:sp>
      <p:pic>
        <p:nvPicPr>
          <p:cNvPr id="5122" name="Picture 2" descr="Washington, D.C. Public Library, Photo by Phil Freel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546" y="126935"/>
            <a:ext cx="7953002" cy="5036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9534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What Should I do?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55013" y="6489437"/>
            <a:ext cx="2639323" cy="365125"/>
          </a:xfrm>
        </p:spPr>
        <p:txBody>
          <a:bodyPr/>
          <a:lstStyle/>
          <a:p>
            <a:r>
              <a:rPr lang="en-US" dirty="0" smtClean="0"/>
              <a:t>ADD A FOOTER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Pustakawan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9265" y="3392622"/>
            <a:ext cx="6934836" cy="2712370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Kenali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pengguna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anda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bisa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dilakukan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dengan</a:t>
            </a:r>
            <a:r>
              <a:rPr lang="en-US" sz="2800" b="1" dirty="0" smtClean="0"/>
              <a:t> environment scanning</a:t>
            </a:r>
          </a:p>
          <a:p>
            <a:r>
              <a:rPr lang="en-US" sz="2800" b="1" dirty="0" err="1" smtClean="0"/>
              <a:t>Lakukan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sederhana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bisa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dilakukan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terlebih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dahulu</a:t>
            </a:r>
            <a:endParaRPr lang="en-US" sz="2800" b="1" dirty="0" smtClean="0"/>
          </a:p>
          <a:p>
            <a:r>
              <a:rPr lang="en-US" sz="2800" b="1" dirty="0" err="1"/>
              <a:t>Kolaborasi</a:t>
            </a:r>
            <a:r>
              <a:rPr lang="en-US" sz="2800" b="1" dirty="0"/>
              <a:t> / partnership</a:t>
            </a:r>
          </a:p>
          <a:p>
            <a:r>
              <a:rPr lang="en-US" sz="2800" b="1" dirty="0" err="1" smtClean="0"/>
              <a:t>Tetap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belajar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mengikuti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perkembangan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ada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termasuk</a:t>
            </a:r>
            <a:r>
              <a:rPr lang="en-US" sz="2800" b="1" dirty="0" smtClean="0"/>
              <a:t> technical skills hardware yang </a:t>
            </a:r>
            <a:r>
              <a:rPr lang="en-US" sz="2800" b="1" dirty="0" err="1" smtClean="0"/>
              <a:t>ada</a:t>
            </a:r>
            <a:endParaRPr lang="en-US" sz="2800" b="1" dirty="0" smtClean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000">
            <a:off x="6966913" y="209524"/>
            <a:ext cx="3482246" cy="5472101"/>
          </a:xfrm>
        </p:spPr>
      </p:pic>
    </p:spTree>
    <p:extLst>
      <p:ext uri="{BB962C8B-B14F-4D97-AF65-F5344CB8AC3E}">
        <p14:creationId xmlns="" xmlns:p14="http://schemas.microsoft.com/office/powerpoint/2010/main" val="276566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395" y="5296282"/>
            <a:ext cx="3968496" cy="832104"/>
          </a:xfrm>
        </p:spPr>
        <p:txBody>
          <a:bodyPr/>
          <a:lstStyle/>
          <a:p>
            <a:pPr algn="ctr"/>
            <a:r>
              <a:rPr lang="en-US" dirty="0" err="1" smtClean="0"/>
              <a:t>Librarycloud</a:t>
            </a:r>
            <a:r>
              <a:rPr lang="en-US" dirty="0" smtClean="0"/>
              <a:t> (2015)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6" name="Rectangle 5"/>
          <p:cNvSpPr/>
          <p:nvPr/>
        </p:nvSpPr>
        <p:spPr>
          <a:xfrm>
            <a:off x="1743456" y="1113044"/>
            <a:ext cx="87050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dvTimes"/>
              </a:rPr>
              <a:t>“library is the center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dvTimes"/>
              </a:rPr>
              <a:t>of public happiness first, of public education next.” </a:t>
            </a:r>
            <a:endParaRPr lang="en-US" sz="2800" dirty="0" smtClean="0">
              <a:solidFill>
                <a:srgbClr val="000000"/>
              </a:solidFill>
              <a:latin typeface="AdvTimes"/>
            </a:endParaRP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dvTimes"/>
              </a:rPr>
              <a:t>(</a:t>
            </a:r>
            <a:r>
              <a:rPr lang="en-US" sz="2800" dirty="0">
                <a:solidFill>
                  <a:srgbClr val="000066"/>
                </a:solidFill>
                <a:latin typeface="AdvTimes"/>
              </a:rPr>
              <a:t>Hamilton &amp; Schmidt, </a:t>
            </a:r>
            <a:r>
              <a:rPr lang="en-US" sz="2800" dirty="0" smtClean="0">
                <a:solidFill>
                  <a:srgbClr val="000066"/>
                </a:solidFill>
                <a:latin typeface="AdvTimes"/>
              </a:rPr>
              <a:t>2015)</a:t>
            </a:r>
            <a:endParaRPr lang="en-US" sz="2800" dirty="0"/>
          </a:p>
        </p:txBody>
      </p:sp>
      <p:pic>
        <p:nvPicPr>
          <p:cNvPr id="6146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886" y="2498039"/>
            <a:ext cx="7753350" cy="2457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135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9921" y="0"/>
            <a:ext cx="3968496" cy="832104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Bibliography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372757" y="793047"/>
            <a:ext cx="1143324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Bennett, S. (2003). </a:t>
            </a:r>
            <a:r>
              <a:rPr lang="en-US" i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Libraries designed for learning</a:t>
            </a: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Washington, DC: Council on Library and Information Resources. Retrieved from http://www.clir.org/pubs/abstract/pub122abst. html</a:t>
            </a:r>
          </a:p>
          <a:p>
            <a:pPr marL="270510" indent="-270510"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Horrigan, J. (2015). </a:t>
            </a:r>
            <a:r>
              <a:rPr lang="en-US" i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Libraries at the crossroads</a:t>
            </a: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Pew Research Center. Retrieved from </a:t>
            </a:r>
            <a:r>
              <a:rPr lang="en-US" u="sng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http://www.pewinternet.org/files/2015/09/2015-09-15_libraries_FINAL.pdf</a:t>
            </a:r>
            <a:endParaRPr lang="en-US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indent="-270510" algn="just">
              <a:lnSpc>
                <a:spcPct val="150000"/>
              </a:lnSpc>
              <a:spcAft>
                <a:spcPts val="0"/>
              </a:spcAft>
            </a:pPr>
            <a:r>
              <a:rPr lang="id-ID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Johnson, E. D. M. (2016). The right place at the right time: Creative spaces in libraries. In </a:t>
            </a:r>
            <a:r>
              <a:rPr lang="id-ID" i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Advances in Library Administration and Organization</a:t>
            </a:r>
            <a:r>
              <a:rPr lang="id-ID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(Vol. 36, pp. 1–35).</a:t>
            </a:r>
            <a:endParaRPr lang="en-US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indent="-270510"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Jones, C. (2012). A WAPL recap. </a:t>
            </a:r>
            <a:r>
              <a:rPr lang="en-US" i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Blog Post</a:t>
            </a: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May 13. Retrieved from ttp://www.libraryasincubatorproject.</a:t>
            </a:r>
            <a:endParaRPr lang="en-US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indent="-270510"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org/?p=4594</a:t>
            </a:r>
            <a:endParaRPr lang="en-US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indent="-270510" algn="just">
              <a:lnSpc>
                <a:spcPct val="150000"/>
              </a:lnSpc>
              <a:spcAft>
                <a:spcPts val="0"/>
              </a:spcAft>
            </a:pPr>
            <a:r>
              <a:rPr lang="en-US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Khoir</a:t>
            </a: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Safirotu</a:t>
            </a: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(2017). Past, present and future: </a:t>
            </a:r>
            <a:r>
              <a:rPr lang="en-US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Menuju</a:t>
            </a: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perpustakaan</a:t>
            </a: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terhubung</a:t>
            </a: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Prosiding</a:t>
            </a:r>
            <a:r>
              <a:rPr lang="en-US" i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Eksistensi</a:t>
            </a:r>
            <a:r>
              <a:rPr lang="en-US" i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Perpustakaan</a:t>
            </a:r>
            <a:r>
              <a:rPr lang="en-US" i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Masa </a:t>
            </a:r>
            <a:r>
              <a:rPr lang="en-US" i="1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SIlam</a:t>
            </a:r>
            <a:r>
              <a:rPr lang="en-US" i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Era </a:t>
            </a:r>
            <a:r>
              <a:rPr lang="en-US" i="1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Kekinian</a:t>
            </a:r>
            <a:r>
              <a:rPr lang="en-US" i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i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Masa </a:t>
            </a:r>
            <a:r>
              <a:rPr lang="en-US" i="1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Depan</a:t>
            </a:r>
            <a:r>
              <a:rPr lang="en-US" i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1-13.</a:t>
            </a:r>
          </a:p>
          <a:p>
            <a:pPr marL="270510" indent="-270510"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Weinberger, D. (2012, November 1). Library as platform: Creating an infrastructure for the circulation of ideas and passions</a:t>
            </a:r>
            <a:r>
              <a:rPr lang="en-US" i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Library Journal, 137</a:t>
            </a: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(18), 34.</a:t>
            </a:r>
          </a:p>
          <a:p>
            <a:pPr marL="270510" indent="-270510" algn="just">
              <a:lnSpc>
                <a:spcPct val="150000"/>
              </a:lnSpc>
              <a:spcAft>
                <a:spcPts val="0"/>
              </a:spcAft>
            </a:pPr>
            <a:r>
              <a:rPr lang="en-US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Wurdinger</a:t>
            </a: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 D., &amp; Carlson, J. A. (2010). </a:t>
            </a:r>
            <a:r>
              <a:rPr lang="en-US" i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 for experiential learning: Five approaches that work</a:t>
            </a: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Lanham, MD: Rowman &amp; Littlefield Education.</a:t>
            </a:r>
            <a:endParaRPr lang="en-US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027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bit.ly/makerspace1018</a:t>
            </a:r>
            <a:endParaRPr lang="ru-RU" dirty="0"/>
          </a:p>
        </p:txBody>
      </p:sp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xmlns="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</p:spTree>
    <p:extLst>
      <p:ext uri="{BB962C8B-B14F-4D97-AF65-F5344CB8AC3E}">
        <p14:creationId xmlns="" xmlns:p14="http://schemas.microsoft.com/office/powerpoint/2010/main" val="19233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bit.ly/</a:t>
            </a:r>
            <a:endParaRPr lang="en-US" dirty="0"/>
          </a:p>
        </p:txBody>
      </p:sp>
      <p:pic>
        <p:nvPicPr>
          <p:cNvPr id="5" name="Picture 2" descr="Image result for library collection library in old day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899" y="793928"/>
            <a:ext cx="10319334" cy="50372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44878" y="5986806"/>
            <a:ext cx="3812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Calibri" panose="020F0502020204030204" pitchFamily="34" charset="0"/>
              </a:rPr>
              <a:t>Sumber: Cambridge University Library 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619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mage may contain: 10 people, people sitting, screen, office and indoor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21" y="159374"/>
            <a:ext cx="9442687" cy="619676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00739" y="6356138"/>
            <a:ext cx="3812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Calibri" panose="020F0502020204030204" pitchFamily="34" charset="0"/>
              </a:rPr>
              <a:t>Sumber: </a:t>
            </a:r>
            <a:r>
              <a:rPr lang="en-US" dirty="0" smtClean="0">
                <a:latin typeface="Calibri" panose="020F0502020204030204" pitchFamily="34" charset="0"/>
              </a:rPr>
              <a:t>Facebook </a:t>
            </a:r>
            <a:r>
              <a:rPr lang="en-US" dirty="0" err="1" smtClean="0">
                <a:latin typeface="Calibri" panose="020F0502020204030204" pitchFamily="34" charset="0"/>
              </a:rPr>
              <a:t>Ibu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Welmin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342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900" y="0"/>
            <a:ext cx="6437100" cy="4276029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8" y="-1"/>
            <a:ext cx="5427667" cy="4070751"/>
          </a:xfrm>
          <a:prstGeom prst="rect">
            <a:avLst/>
          </a:prstGeom>
        </p:spPr>
      </p:pic>
      <p:pic>
        <p:nvPicPr>
          <p:cNvPr id="7" name="Picture Placeholder 6" descr="D:\foto bangkok\20150613_102910.jpg">
            <a:hlinkClick r:id="rId4" action="ppaction://hlinksldjump"/>
          </p:cNvPr>
          <p:cNvPicPr>
            <a:picLocks noGrp="1"/>
          </p:cNvPicPr>
          <p:nvPr>
            <p:ph type="pic" sz="quarter" idx="13"/>
          </p:nvPr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62" t="17255" r="6862" b="22824"/>
          <a:stretch/>
        </p:blipFill>
        <p:spPr bwMode="auto">
          <a:xfrm>
            <a:off x="1850854" y="3391583"/>
            <a:ext cx="8149179" cy="33615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65776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NonBusiness Presentation Layout_Elementary_MO - v4.potx" id="{4DC39F4E-E9E8-4D22-BDE0-044CC575188F}" vid="{A1165295-B50A-4F62-B2CC-94F4F7BF07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444</Words>
  <Application>Microsoft Office PowerPoint</Application>
  <PresentationFormat>Custom</PresentationFormat>
  <Paragraphs>45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Photo by Phil Freelon sumber:districtdispatch.org (2015)</vt:lpstr>
      <vt:lpstr>Pustakawan?</vt:lpstr>
      <vt:lpstr>Librarycloud (2015)</vt:lpstr>
      <vt:lpstr>Bibliography</vt:lpstr>
      <vt:lpstr>Thank You!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2018-10-30T01:44:52Z</dcterms:created>
  <dcterms:modified xsi:type="dcterms:W3CDTF">2018-10-31T01:56:26Z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2018-08-01T18:51:16.8781335Z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