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37"/>
  </p:notesMasterIdLst>
  <p:sldIdLst>
    <p:sldId id="258" r:id="rId4"/>
    <p:sldId id="290" r:id="rId5"/>
    <p:sldId id="286" r:id="rId6"/>
    <p:sldId id="287" r:id="rId7"/>
    <p:sldId id="282" r:id="rId8"/>
    <p:sldId id="283" r:id="rId9"/>
    <p:sldId id="284" r:id="rId10"/>
    <p:sldId id="28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7" r:id="rId30"/>
    <p:sldId id="291" r:id="rId31"/>
    <p:sldId id="292" r:id="rId32"/>
    <p:sldId id="294" r:id="rId33"/>
    <p:sldId id="295" r:id="rId34"/>
    <p:sldId id="29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91D44-1510-4322-8853-347B1BDD5120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56CC-BB79-474B-9284-AC4010FCF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7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086AE-8980-48C1-9A46-619334CEE2B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56CC-BB79-474B-9284-AC4010FCF5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2461A-250E-4A29-9E9B-599CA3838FA1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81099-48EC-46A3-9530-F58EB96AF77C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7E24-FFB9-4C73-8C6D-E02A7AD33DB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AD66C-382E-48AD-8F4C-E87C4D4A8B2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F4ADA4-35DF-4BD1-8C53-4246F035229A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F63ED-02B1-490A-8EAD-E0CB136D5388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71BB6-685D-4518-8FAD-1882B9671546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FFBFE-5C08-4E0E-AF38-FB925F0B4D7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82007-CDD1-4BCF-B9F4-9D458EFEEFE1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4F265-CA88-4C30-A9AD-02E6A5184734}" type="datetime1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85800"/>
            <a:ext cx="758925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PENGANGKATAN</a:t>
            </a:r>
          </a:p>
          <a:p>
            <a:pPr algn="ctr"/>
            <a:r>
              <a:rPr lang="en-US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JABATAN FUNGSIONAL</a:t>
            </a:r>
            <a:endParaRPr lang="id-ID" sz="4400" b="1" cap="none" spc="0" dirty="0" smtClean="0">
              <a:ln w="11430">
                <a:solidFill>
                  <a:srgbClr val="0000FF"/>
                </a:solidFill>
              </a:ln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d-ID" sz="4400" b="1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PUSTAKAWAN</a:t>
            </a:r>
            <a:endParaRPr lang="en-US" sz="4400" b="1" cap="none" spc="0" dirty="0" smtClean="0">
              <a:ln w="11430">
                <a:solidFill>
                  <a:srgbClr val="0000FF"/>
                </a:solidFill>
              </a:ln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MELALUI PENYESUAIAN/</a:t>
            </a:r>
          </a:p>
          <a:p>
            <a:pPr algn="ctr"/>
            <a:r>
              <a:rPr lang="en-US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INPA</a:t>
            </a:r>
            <a:r>
              <a:rPr lang="id-ID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44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</a:t>
            </a:r>
            <a:endParaRPr lang="en-US" sz="4400" b="1" cap="none" spc="0" dirty="0" smtClean="0">
              <a:ln w="11430">
                <a:solidFill>
                  <a:srgbClr val="0000FF"/>
                </a:solidFill>
              </a:ln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399" y="4495800"/>
            <a:ext cx="74676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Oleh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.:</a:t>
            </a:r>
          </a:p>
          <a:p>
            <a:pPr algn="ctr"/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Dra.TITI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ASRINING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WIJATI,MM</a:t>
            </a:r>
          </a:p>
          <a:p>
            <a:pPr algn="ctr"/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PEMERINTAH PROVINSI JAWA TIMUR                        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DINAS PERPUSTAKAAN DAN KEARSIPAN 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TAHUN 2018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307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19288" cy="381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</a:rPr>
              <a:t>TATA CARA PENGANGKATAN PNS DALAM JABATAN FUNGSIONAL PUSTAKAWAN MELALUI PENYESUAIAN/</a:t>
            </a:r>
            <a:r>
              <a:rPr lang="en-US" sz="3600" b="1" i="1" dirty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</a:rPr>
              <a:t>INPASSING</a:t>
            </a:r>
            <a:r>
              <a:rPr lang="en-US" sz="3600" b="1" dirty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</a:rPr>
              <a:t/>
            </a:r>
            <a:br>
              <a:rPr lang="en-US" sz="3600" b="1" dirty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</a:rPr>
            </a:br>
            <a:endParaRPr lang="en-US" sz="3600" b="1" dirty="0">
              <a:ln>
                <a:solidFill>
                  <a:srgbClr val="0033CC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654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514350" indent="-57150">
              <a:buFont typeface="+mj-lt"/>
              <a:buAutoNum type="alphaLcParenR"/>
            </a:pPr>
            <a:r>
              <a:rPr lang="en-US" dirty="0" smtClean="0"/>
              <a:t> PNS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smtClean="0"/>
              <a:t>Daerah;</a:t>
            </a:r>
          </a:p>
          <a:p>
            <a:pPr marL="860425" indent="-403225">
              <a:buFont typeface="+mj-lt"/>
              <a:buAutoNum type="alphaLcParenR"/>
            </a:pPr>
            <a:r>
              <a:rPr lang="en-US" dirty="0" err="1" smtClean="0"/>
              <a:t>Berijazah</a:t>
            </a:r>
            <a:r>
              <a:rPr lang="en-US" dirty="0" smtClean="0"/>
              <a:t> </a:t>
            </a:r>
            <a:r>
              <a:rPr lang="en-US" dirty="0"/>
              <a:t>paling </a:t>
            </a:r>
            <a:r>
              <a:rPr lang="en-US" dirty="0" err="1"/>
              <a:t>rendah</a:t>
            </a:r>
            <a:r>
              <a:rPr lang="en-US" dirty="0" smtClean="0"/>
              <a:t>:</a:t>
            </a:r>
          </a:p>
          <a:p>
            <a:pPr marL="1201738" indent="-395288">
              <a:buFont typeface="+mj-lt"/>
              <a:buAutoNum type="arabicPeriod"/>
              <a:tabLst>
                <a:tab pos="806450" algn="l"/>
              </a:tabLst>
            </a:pPr>
            <a:r>
              <a:rPr lang="en-US" dirty="0" smtClean="0"/>
              <a:t>SLTA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sederajat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 smtClean="0"/>
              <a:t>Pustakawan</a:t>
            </a:r>
            <a:r>
              <a:rPr lang="en-US" dirty="0" smtClean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1201738" indent="-395288">
              <a:buFont typeface="+mj-lt"/>
              <a:buAutoNum type="arabicPeriod"/>
              <a:tabLst>
                <a:tab pos="806450" algn="l"/>
              </a:tabLst>
            </a:pPr>
            <a:r>
              <a:rPr lang="en-US" dirty="0" smtClean="0"/>
              <a:t>Diploma </a:t>
            </a:r>
            <a:r>
              <a:rPr lang="en-US" dirty="0"/>
              <a:t>IV (D-IV)/</a:t>
            </a:r>
            <a:r>
              <a:rPr lang="en-US" dirty="0" err="1"/>
              <a:t>Sarjana</a:t>
            </a:r>
            <a:r>
              <a:rPr lang="en-US" dirty="0"/>
              <a:t> (S-1)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 smtClean="0"/>
              <a:t>Pustakawan</a:t>
            </a:r>
            <a:r>
              <a:rPr lang="en-US" dirty="0" smtClean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201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dirty="0" err="1"/>
              <a:t>Pangkat</a:t>
            </a:r>
            <a:r>
              <a:rPr lang="en-US" dirty="0"/>
              <a:t>, </a:t>
            </a:r>
            <a:r>
              <a:rPr lang="en-US" dirty="0" err="1"/>
              <a:t>Golongan</a:t>
            </a:r>
            <a:r>
              <a:rPr lang="en-US" dirty="0"/>
              <a:t> paling </a:t>
            </a:r>
            <a:r>
              <a:rPr lang="en-US" dirty="0" err="1"/>
              <a:t>rendah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lphaLcParenR" startAt="3"/>
            </a:pPr>
            <a:endParaRPr lang="en-US" dirty="0"/>
          </a:p>
          <a:p>
            <a:pPr marL="1143000" indent="-631825">
              <a:buFont typeface="+mj-lt"/>
              <a:buAutoNum type="arabicParenR"/>
            </a:pP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Tk. I, </a:t>
            </a:r>
            <a:r>
              <a:rPr lang="en-US" dirty="0" err="1"/>
              <a:t>Gol</a:t>
            </a:r>
            <a:r>
              <a:rPr lang="en-US" dirty="0"/>
              <a:t>. II/b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marL="457200" indent="0">
              <a:buFont typeface="+mj-lt"/>
              <a:buAutoNum type="arabicParenR"/>
            </a:pPr>
            <a:r>
              <a:rPr lang="en-US" dirty="0" smtClean="0"/>
              <a:t>.   </a:t>
            </a:r>
            <a:r>
              <a:rPr lang="en-US" dirty="0" err="1" smtClean="0"/>
              <a:t>Penata</a:t>
            </a:r>
            <a:r>
              <a:rPr lang="en-US" dirty="0" smtClean="0"/>
              <a:t> </a:t>
            </a:r>
            <a:r>
              <a:rPr lang="en-US" dirty="0" err="1"/>
              <a:t>Muda</a:t>
            </a:r>
            <a:r>
              <a:rPr lang="en-US" dirty="0"/>
              <a:t>, </a:t>
            </a:r>
            <a:r>
              <a:rPr lang="en-US" dirty="0" err="1"/>
              <a:t>Gol</a:t>
            </a:r>
            <a:r>
              <a:rPr lang="en-US" dirty="0"/>
              <a:t>. III/a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endParaRPr lang="en-US" dirty="0" smtClean="0"/>
          </a:p>
          <a:p>
            <a:pPr marL="45720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.</a:t>
            </a:r>
          </a:p>
          <a:p>
            <a:pPr marL="511175" indent="-511175">
              <a:buFont typeface="+mj-lt"/>
              <a:buAutoNum type="alphaLcParenR" startAt="4"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 smtClean="0"/>
              <a:t>kepustakawanan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unit </a:t>
            </a:r>
            <a:r>
              <a:rPr lang="en-US" dirty="0" err="1" smtClean="0"/>
              <a:t>Perpustakaan</a:t>
            </a:r>
            <a:r>
              <a:rPr lang="en-US" dirty="0" smtClean="0"/>
              <a:t>, </a:t>
            </a:r>
            <a:r>
              <a:rPr lang="en-US" dirty="0" err="1" smtClean="0"/>
              <a:t>Dokumentasi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) paling </a:t>
            </a:r>
            <a:r>
              <a:rPr lang="en-US" dirty="0" err="1" smtClean="0"/>
              <a:t>singkat</a:t>
            </a:r>
            <a:r>
              <a:rPr lang="en-US" dirty="0" smtClean="0"/>
              <a:t> 2 </a:t>
            </a:r>
            <a:r>
              <a:rPr lang="en-US" dirty="0"/>
              <a:t>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3869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 startAt="5"/>
            </a:pPr>
            <a:r>
              <a:rPr lang="fi-FI" sz="2800" dirty="0"/>
              <a:t>Mengikuti dan lulus uji kompetensi melalui:</a:t>
            </a:r>
            <a:br>
              <a:rPr lang="fi-FI" sz="2800" dirty="0"/>
            </a:br>
            <a:endParaRPr lang="fi-FI" sz="2800" dirty="0" smtClean="0"/>
          </a:p>
          <a:p>
            <a:pPr marL="860425" indent="-349250">
              <a:buFont typeface="+mj-lt"/>
              <a:buAutoNum type="arabicPeriod"/>
            </a:pPr>
            <a:r>
              <a:rPr lang="en-US" sz="2400" dirty="0" err="1" smtClean="0"/>
              <a:t>Tes</a:t>
            </a:r>
            <a:r>
              <a:rPr lang="en-US" sz="2400" dirty="0" smtClean="0"/>
              <a:t> </a:t>
            </a:r>
            <a:r>
              <a:rPr lang="en-US" sz="2400" dirty="0" err="1" smtClean="0"/>
              <a:t>tertulis</a:t>
            </a:r>
            <a:r>
              <a:rPr lang="en-US" sz="2400" dirty="0" smtClean="0"/>
              <a:t>, </a:t>
            </a:r>
            <a:r>
              <a:rPr lang="en-US" sz="2400" dirty="0" err="1" smtClean="0"/>
              <a:t>bagi</a:t>
            </a:r>
            <a:r>
              <a:rPr lang="en-US" sz="2400" dirty="0" smtClean="0"/>
              <a:t> PNS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SLTA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 (S-3)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, </a:t>
            </a:r>
            <a:r>
              <a:rPr lang="en-US" sz="2400" dirty="0" err="1" smtClean="0"/>
              <a:t>Dokumentasi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.</a:t>
            </a:r>
          </a:p>
          <a:p>
            <a:pPr marL="860425" indent="-349250">
              <a:buFont typeface="+mj-lt"/>
              <a:buAutoNum type="arabicPeriod"/>
            </a:pPr>
            <a:r>
              <a:rPr lang="en-US" sz="2400" dirty="0" err="1" smtClean="0"/>
              <a:t>Portofolio</a:t>
            </a:r>
            <a:r>
              <a:rPr lang="en-US" sz="2400" dirty="0" smtClean="0"/>
              <a:t> </a:t>
            </a:r>
            <a:r>
              <a:rPr lang="en-US" sz="2400" dirty="0" err="1"/>
              <a:t>bagi</a:t>
            </a:r>
            <a:r>
              <a:rPr lang="en-US" sz="2400" dirty="0"/>
              <a:t>: </a:t>
            </a:r>
            <a:endParaRPr lang="en-US" sz="2400" dirty="0" smtClean="0"/>
          </a:p>
          <a:p>
            <a:pPr marL="1025525" indent="-111125">
              <a:buAutoNum type="alphaLcParenR"/>
            </a:pPr>
            <a:r>
              <a:rPr lang="en-US" sz="2400" dirty="0" err="1" smtClean="0"/>
              <a:t>Pejabat</a:t>
            </a:r>
            <a:r>
              <a:rPr lang="en-US" sz="2400" dirty="0" smtClean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yang </a:t>
            </a:r>
            <a:r>
              <a:rPr lang="en-US" sz="2400" dirty="0" err="1"/>
              <a:t>dibebaskan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; </a:t>
            </a:r>
            <a:endParaRPr lang="en-US" sz="2400" dirty="0" smtClean="0"/>
          </a:p>
          <a:p>
            <a:pPr marL="1025525" indent="-111125">
              <a:buAutoNum type="alphaLcParenR"/>
            </a:pPr>
            <a:r>
              <a:rPr lang="en-US" sz="2400" dirty="0" smtClean="0"/>
              <a:t>PNS </a:t>
            </a:r>
            <a:r>
              <a:rPr lang="en-US" sz="2400" dirty="0"/>
              <a:t>yang </a:t>
            </a:r>
            <a:r>
              <a:rPr lang="en-US" sz="2400" dirty="0" err="1"/>
              <a:t>pengangkatannya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; </a:t>
            </a:r>
            <a:endParaRPr lang="en-US" sz="2400" dirty="0" smtClean="0"/>
          </a:p>
          <a:p>
            <a:pPr marL="1025525" indent="-111125">
              <a:buAutoNum type="alphaLcParenR"/>
            </a:pPr>
            <a:r>
              <a:rPr lang="en-US" sz="2400" dirty="0" smtClean="0"/>
              <a:t>PNS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Diploma II (D-II)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Doktor</a:t>
            </a:r>
            <a:r>
              <a:rPr lang="en-US" sz="2400" dirty="0"/>
              <a:t> (S-3)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, </a:t>
            </a:r>
            <a:r>
              <a:rPr lang="en-US" sz="2400" dirty="0" err="1"/>
              <a:t>Dokumentasi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;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5621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en-US" dirty="0" smtClean="0"/>
              <a:t>PNS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, </a:t>
            </a:r>
            <a:r>
              <a:rPr lang="en-US" dirty="0" err="1" smtClean="0"/>
              <a:t>Dokumentasi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 startAt="4"/>
            </a:pPr>
            <a:r>
              <a:rPr lang="en-US" dirty="0" smtClean="0"/>
              <a:t>PNS </a:t>
            </a:r>
            <a:r>
              <a:rPr lang="en-US" dirty="0"/>
              <a:t>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LSP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lphaLcParenR" startAt="4"/>
            </a:pP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2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Lanjutan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g. </a:t>
            </a:r>
            <a:r>
              <a:rPr lang="en-US" sz="2400" dirty="0" err="1"/>
              <a:t>Usia</a:t>
            </a:r>
            <a:r>
              <a:rPr lang="en-US" sz="2400" dirty="0"/>
              <a:t> paling </a:t>
            </a:r>
            <a:r>
              <a:rPr lang="en-US" sz="2400" dirty="0" err="1"/>
              <a:t>tinggi</a:t>
            </a:r>
            <a:r>
              <a:rPr lang="en-US" sz="2400" dirty="0"/>
              <a:t>:</a:t>
            </a:r>
            <a:endParaRPr lang="en-US" sz="2400" dirty="0" smtClean="0"/>
          </a:p>
          <a:p>
            <a:pPr marL="739775" indent="-457200">
              <a:buFont typeface="+mj-lt"/>
              <a:buAutoNum type="arabicPeriod"/>
              <a:tabLst>
                <a:tab pos="282575" algn="l"/>
              </a:tabLst>
            </a:pP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3 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pangkat</a:t>
            </a:r>
            <a:r>
              <a:rPr lang="en-US" sz="2400" dirty="0"/>
              <a:t> paling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Pengatur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Tingkat I (</a:t>
            </a:r>
            <a:r>
              <a:rPr lang="en-US" sz="2400" dirty="0" err="1"/>
              <a:t>Gol</a:t>
            </a:r>
            <a:r>
              <a:rPr lang="en-US" sz="2400" dirty="0"/>
              <a:t>. II/b). </a:t>
            </a:r>
            <a:endParaRPr lang="en-US" sz="2400" dirty="0" smtClean="0"/>
          </a:p>
          <a:p>
            <a:pPr marL="739775" indent="-457200">
              <a:buFont typeface="+mj-lt"/>
              <a:buAutoNum type="arabicPeriod"/>
              <a:tabLst>
                <a:tab pos="282575" algn="l"/>
              </a:tabLst>
            </a:pP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pPr marL="796925" indent="-111125">
              <a:buFont typeface="+mj-lt"/>
              <a:buAutoNum type="alphaLcParenR"/>
              <a:tabLst>
                <a:tab pos="282575" algn="l"/>
              </a:tabLst>
            </a:pPr>
            <a:r>
              <a:rPr lang="en-US" sz="2400" dirty="0" smtClean="0"/>
              <a:t>.   3 </a:t>
            </a:r>
            <a:r>
              <a:rPr lang="en-US" sz="2400" dirty="0"/>
              <a:t>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  <a:p>
            <a:pPr marL="685800" indent="0">
              <a:buNone/>
              <a:tabLst>
                <a:tab pos="282575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</a:p>
          <a:p>
            <a:pPr marL="685800" indent="0">
              <a:buNone/>
              <a:tabLst>
                <a:tab pos="282575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pangkat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Penata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 (</a:t>
            </a:r>
            <a:r>
              <a:rPr lang="en-US" sz="2400" dirty="0" err="1" smtClean="0"/>
              <a:t>Gol</a:t>
            </a:r>
            <a:r>
              <a:rPr lang="en-US" sz="2400" dirty="0" smtClean="0"/>
              <a:t>. III/a).</a:t>
            </a:r>
          </a:p>
          <a:p>
            <a:pPr marL="1200150" indent="-514350">
              <a:buFont typeface="+mj-lt"/>
              <a:buAutoNum type="alphaLcParenR" startAt="2"/>
              <a:tabLst>
                <a:tab pos="282575" algn="l"/>
              </a:tabLst>
            </a:pPr>
            <a:r>
              <a:rPr lang="en-US" sz="2400" dirty="0" smtClean="0"/>
              <a:t>2 </a:t>
            </a:r>
            <a:r>
              <a:rPr lang="en-US" sz="2400" dirty="0"/>
              <a:t>(</a:t>
            </a:r>
            <a:r>
              <a:rPr lang="en-US" sz="2400" dirty="0" err="1"/>
              <a:t>dua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Administrator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pangkat</a:t>
            </a:r>
            <a:r>
              <a:rPr lang="en-US" sz="2400" dirty="0"/>
              <a:t> paling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Penata</a:t>
            </a:r>
            <a:r>
              <a:rPr lang="en-US" sz="2400" dirty="0"/>
              <a:t> Tingkat I (</a:t>
            </a:r>
            <a:r>
              <a:rPr lang="en-US" sz="2400" dirty="0" err="1"/>
              <a:t>Gol</a:t>
            </a:r>
            <a:r>
              <a:rPr lang="en-US" sz="2400" dirty="0"/>
              <a:t>. III/d)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Pengawas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pangkat</a:t>
            </a:r>
            <a:r>
              <a:rPr lang="en-US" sz="2400" dirty="0"/>
              <a:t> paling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Penata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Tingkat I (</a:t>
            </a:r>
            <a:r>
              <a:rPr lang="en-US" sz="2400" dirty="0" err="1"/>
              <a:t>Gol</a:t>
            </a:r>
            <a:r>
              <a:rPr lang="en-US" sz="2400" dirty="0"/>
              <a:t>. III/b).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32292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Lanjutan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dirty="0"/>
              <a:t>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Administrator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paling </a:t>
            </a:r>
            <a:r>
              <a:rPr lang="en-US" dirty="0" err="1"/>
              <a:t>rendah</a:t>
            </a:r>
            <a:r>
              <a:rPr lang="en-US" dirty="0"/>
              <a:t> Pembina (</a:t>
            </a:r>
            <a:r>
              <a:rPr lang="en-US" dirty="0" err="1"/>
              <a:t>Gol</a:t>
            </a:r>
            <a:r>
              <a:rPr lang="en-US" dirty="0"/>
              <a:t>. IV/a)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Madya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en-US" dirty="0" smtClean="0"/>
              <a:t>1 </a:t>
            </a:r>
            <a:r>
              <a:rPr lang="en-US" dirty="0"/>
              <a:t>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paling </a:t>
            </a:r>
            <a:r>
              <a:rPr lang="en-US" dirty="0" err="1"/>
              <a:t>rendah</a:t>
            </a:r>
            <a:r>
              <a:rPr lang="en-US" dirty="0"/>
              <a:t> Pembina Tingkat I (</a:t>
            </a:r>
            <a:r>
              <a:rPr lang="en-US" dirty="0" err="1"/>
              <a:t>Gol</a:t>
            </a:r>
            <a:r>
              <a:rPr lang="en-US" dirty="0"/>
              <a:t>. IV/c).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0024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</a:rPr>
              <a:t>Persyaratan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Administrasi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318"/>
            <a:ext cx="8229600" cy="506384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/>
              <a:t>ijazah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yang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pengangkatan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yang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pembebasan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yang </a:t>
            </a:r>
            <a:r>
              <a:rPr lang="en-US" dirty="0" err="1"/>
              <a:t>dibebaskan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Kepustakawanan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paling </a:t>
            </a:r>
            <a:r>
              <a:rPr lang="en-US" dirty="0" err="1"/>
              <a:t>singkat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;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7988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0070C0"/>
                </a:solidFill>
              </a:rPr>
              <a:t>Lanjutan</a:t>
            </a:r>
            <a:r>
              <a:rPr lang="en-US" sz="3200" b="1" dirty="0" smtClean="0">
                <a:solidFill>
                  <a:srgbClr val="0070C0"/>
                </a:solidFill>
              </a:rPr>
              <a:t>…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Font typeface="+mj-lt"/>
              <a:buAutoNum type="alphaLcParenR" startAt="8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rangkap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lphaLcParenR" startAt="8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dijatuhi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/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5 (lima)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en-US" dirty="0" smtClean="0"/>
              <a:t>Pas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4 x 6 </a:t>
            </a:r>
            <a:r>
              <a:rPr lang="en-US" dirty="0" err="1"/>
              <a:t>sebanyak</a:t>
            </a:r>
            <a:r>
              <a:rPr lang="en-US" dirty="0"/>
              <a:t> 3 (</a:t>
            </a:r>
            <a:r>
              <a:rPr lang="en-US" dirty="0" err="1"/>
              <a:t>tiga</a:t>
            </a:r>
            <a:r>
              <a:rPr lang="en-US" dirty="0"/>
              <a:t>) </a:t>
            </a:r>
            <a:r>
              <a:rPr lang="en-US" dirty="0" err="1"/>
              <a:t>lembar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56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6254" y="2967335"/>
            <a:ext cx="617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PROSES FORMASI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283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Latar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Belakang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di Indonesia per </a:t>
            </a:r>
            <a:r>
              <a:rPr lang="en-US" dirty="0" err="1"/>
              <a:t>Januari</a:t>
            </a:r>
            <a:r>
              <a:rPr lang="en-US" dirty="0"/>
              <a:t> 2017 </a:t>
            </a:r>
            <a:r>
              <a:rPr lang="en-US" dirty="0" err="1"/>
              <a:t>sebanyak</a:t>
            </a:r>
            <a:r>
              <a:rPr lang="en-US" dirty="0"/>
              <a:t> 3.179 orang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154.359,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121.187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2.428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23.611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7.132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356.049 </a:t>
            </a:r>
            <a:r>
              <a:rPr lang="en-US" dirty="0" smtClean="0"/>
              <a:t>orang.</a:t>
            </a:r>
          </a:p>
          <a:p>
            <a:pPr marL="0" indent="0">
              <a:buNone/>
            </a:pPr>
            <a:r>
              <a:rPr lang="en-US" dirty="0" smtClean="0"/>
              <a:t>Momentum </a:t>
            </a:r>
            <a:r>
              <a:rPr lang="en-US" dirty="0" err="1"/>
              <a:t>terbitnya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di Indonesia.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42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Proses </a:t>
            </a:r>
            <a:r>
              <a:rPr lang="en-US" sz="2800" dirty="0" err="1"/>
              <a:t>Penetapan</a:t>
            </a:r>
            <a:r>
              <a:rPr lang="en-US" sz="2800" dirty="0"/>
              <a:t> </a:t>
            </a:r>
            <a:r>
              <a:rPr lang="en-US" sz="2800" dirty="0" err="1"/>
              <a:t>Formasi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 </a:t>
            </a:r>
            <a:r>
              <a:rPr lang="en-US" sz="2800" dirty="0" err="1"/>
              <a:t>Fungsional</a:t>
            </a:r>
            <a:r>
              <a:rPr lang="en-US" sz="2800" dirty="0"/>
              <a:t> </a:t>
            </a:r>
            <a:r>
              <a:rPr lang="en-US" sz="2800" dirty="0" err="1"/>
              <a:t>Pustakawan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PPK </a:t>
            </a:r>
            <a:r>
              <a:rPr lang="en-US" sz="2400" dirty="0" smtClean="0"/>
              <a:t>(</a:t>
            </a:r>
            <a:r>
              <a:rPr lang="en-US" sz="2400" dirty="0" err="1"/>
              <a:t>Pejabat</a:t>
            </a:r>
            <a:r>
              <a:rPr lang="en-US" sz="2400" dirty="0"/>
              <a:t> Pembina </a:t>
            </a:r>
            <a:r>
              <a:rPr lang="en-US" sz="2400" dirty="0" err="1" smtClean="0"/>
              <a:t>Kepegawaian</a:t>
            </a:r>
            <a:r>
              <a:rPr lang="en-US" sz="2400" dirty="0" smtClean="0"/>
              <a:t>)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paling lama 3 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diundangkan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mengangkat</a:t>
            </a:r>
            <a:r>
              <a:rPr lang="en-US" sz="2400" dirty="0"/>
              <a:t> Tim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yang </a:t>
            </a:r>
            <a:r>
              <a:rPr lang="en-US" sz="2400" dirty="0" err="1"/>
              <a:t>diusulkan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 yang </a:t>
            </a:r>
            <a:r>
              <a:rPr lang="en-US" sz="2400" dirty="0" err="1"/>
              <a:t>diusulkan</a:t>
            </a:r>
            <a:r>
              <a:rPr lang="en-US" sz="2400" dirty="0"/>
              <a:t> 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Menteri</a:t>
            </a:r>
            <a:r>
              <a:rPr lang="en-US" sz="2400" dirty="0"/>
              <a:t> </a:t>
            </a:r>
            <a:r>
              <a:rPr lang="en-US" sz="2400" dirty="0" err="1"/>
              <a:t>Pendayagunaan</a:t>
            </a:r>
            <a:r>
              <a:rPr lang="en-US" sz="2400" dirty="0"/>
              <a:t> </a:t>
            </a:r>
            <a:r>
              <a:rPr lang="en-US" sz="2400" dirty="0" err="1"/>
              <a:t>Aparatur</a:t>
            </a:r>
            <a:r>
              <a:rPr lang="en-US" sz="2400" dirty="0"/>
              <a:t> Negara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Reformasi</a:t>
            </a:r>
            <a:r>
              <a:rPr lang="en-US" sz="2400" dirty="0"/>
              <a:t> </a:t>
            </a:r>
            <a:r>
              <a:rPr lang="en-US" sz="2400" dirty="0" err="1"/>
              <a:t>Birokrasi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9078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e-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PPK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PPK Daerah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tembusan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783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-76200"/>
            <a:ext cx="4281487" cy="693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245" y="2092634"/>
            <a:ext cx="7795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TATA CARA PELAKSANAAN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PENYESUAIAN /INPASSING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698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 </a:t>
            </a:r>
            <a:r>
              <a:rPr lang="en-US" sz="2400" dirty="0" err="1"/>
              <a:t>menginformasikan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PNS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perihal</a:t>
            </a:r>
            <a:r>
              <a:rPr lang="en-US" sz="2400" dirty="0"/>
              <a:t> </a:t>
            </a:r>
            <a:r>
              <a:rPr lang="en-US" sz="2400" dirty="0" err="1" smtClean="0"/>
              <a:t>penyesuaian</a:t>
            </a:r>
            <a:r>
              <a:rPr lang="en-US" sz="2400" dirty="0" smtClean="0"/>
              <a:t>/</a:t>
            </a:r>
            <a:r>
              <a:rPr lang="en-US" sz="2400" i="1" dirty="0" err="1" smtClean="0"/>
              <a:t>inpassing</a:t>
            </a:r>
            <a:r>
              <a:rPr lang="en-US" sz="2400" i="1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Pustakawan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PNS </a:t>
            </a:r>
            <a:r>
              <a:rPr lang="en-US" sz="2400" dirty="0" err="1"/>
              <a:t>mengajukan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/</a:t>
            </a:r>
            <a:r>
              <a:rPr lang="en-US" sz="2400" i="1" dirty="0" err="1"/>
              <a:t>inpassing</a:t>
            </a:r>
            <a:r>
              <a:rPr lang="en-US" sz="2400" i="1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melampirkan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Pimpinan</a:t>
            </a:r>
            <a:r>
              <a:rPr lang="en-US" sz="2400" dirty="0" smtClean="0"/>
              <a:t> </a:t>
            </a:r>
            <a:r>
              <a:rPr lang="en-US" sz="2400" dirty="0"/>
              <a:t>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menyeleksi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PNS yang </a:t>
            </a:r>
            <a:r>
              <a:rPr lang="en-US" sz="2400" dirty="0" err="1"/>
              <a:t>mengajukan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/</a:t>
            </a:r>
            <a:r>
              <a:rPr lang="en-US" sz="2400" i="1" dirty="0" err="1"/>
              <a:t>inpassing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Pimpinan</a:t>
            </a:r>
            <a:r>
              <a:rPr lang="en-US" sz="2400" dirty="0" smtClean="0"/>
              <a:t> </a:t>
            </a:r>
            <a:r>
              <a:rPr lang="en-US" sz="2400" dirty="0"/>
              <a:t>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daftar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PNS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penyesuaian</a:t>
            </a:r>
            <a:r>
              <a:rPr lang="en-US" sz="2400" dirty="0"/>
              <a:t>/</a:t>
            </a:r>
            <a:r>
              <a:rPr lang="en-US" sz="2400" i="1" dirty="0" err="1"/>
              <a:t>inpassing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Pimpinan</a:t>
            </a:r>
            <a:r>
              <a:rPr lang="en-US" sz="2400" dirty="0" smtClean="0"/>
              <a:t> </a:t>
            </a:r>
            <a:r>
              <a:rPr lang="en-US" sz="2400" dirty="0"/>
              <a:t>Unit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mengusulkan</a:t>
            </a:r>
            <a:r>
              <a:rPr lang="en-US" sz="2400" dirty="0"/>
              <a:t> PNS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99338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Lanjutan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verifikasi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: </a:t>
            </a:r>
            <a:endParaRPr lang="en-US" sz="2400" dirty="0" smtClean="0"/>
          </a:p>
          <a:p>
            <a:pPr marL="860425" indent="-403225">
              <a:buFont typeface="+mj-lt"/>
              <a:buAutoNum type="alphaLcParenR"/>
            </a:pP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keabsahan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 </a:t>
            </a:r>
            <a:r>
              <a:rPr lang="en-US" sz="2400" dirty="0" err="1" smtClean="0"/>
              <a:t>beserta</a:t>
            </a:r>
            <a:r>
              <a:rPr lang="en-US" sz="2400" dirty="0" smtClean="0"/>
              <a:t> </a:t>
            </a:r>
            <a:r>
              <a:rPr lang="en-US" sz="2400" dirty="0" err="1" smtClean="0"/>
              <a:t>berkas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dilampirkan</a:t>
            </a:r>
            <a:r>
              <a:rPr lang="en-US" sz="2400" dirty="0" smtClean="0"/>
              <a:t>; </a:t>
            </a:r>
          </a:p>
          <a:p>
            <a:pPr marL="860425" indent="-403225">
              <a:buFont typeface="+mj-lt"/>
              <a:buAutoNum type="alphaLcParenR"/>
            </a:pP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PNS yang </a:t>
            </a:r>
            <a:r>
              <a:rPr lang="en-US" sz="2400" dirty="0" err="1" smtClean="0"/>
              <a:t>diusulkan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Pustakawan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860425" indent="-403225">
              <a:buFont typeface="+mj-lt"/>
              <a:buAutoNum type="alphaLcParenR"/>
            </a:pP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, </a:t>
            </a:r>
            <a:r>
              <a:rPr lang="en-US" sz="2400" dirty="0" err="1"/>
              <a:t>pangkat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, </a:t>
            </a:r>
            <a:r>
              <a:rPr lang="en-US" sz="2400" dirty="0" err="1"/>
              <a:t>jabatan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kepangkatan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terakhir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jenjang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/>
              <a:t>PPK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PPK Daerah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PNS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err="1" smtClean="0"/>
              <a:t>Panitia</a:t>
            </a:r>
            <a:r>
              <a:rPr lang="en-US" sz="2400" dirty="0" smtClean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yang </a:t>
            </a:r>
            <a:r>
              <a:rPr lang="en-US" sz="2400" dirty="0" err="1"/>
              <a:t>diangkat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0" y="60198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956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78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en-US" sz="2400" dirty="0" err="1" smtClean="0"/>
              <a:t>Panitia</a:t>
            </a:r>
            <a:r>
              <a:rPr lang="en-US" sz="2400" dirty="0" smtClean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Perpustakaan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rekomendasi</a:t>
            </a:r>
            <a:r>
              <a:rPr lang="en-US" sz="2400" dirty="0" smtClean="0"/>
              <a:t>/</a:t>
            </a:r>
            <a:r>
              <a:rPr lang="en-US" sz="2400" dirty="0" err="1" smtClean="0"/>
              <a:t>persetujuan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pengangkatan</a:t>
            </a:r>
            <a:r>
              <a:rPr lang="en-US" sz="2400" dirty="0" smtClean="0"/>
              <a:t> PNS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Pustakawan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PPK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PPK Daerah. </a:t>
            </a:r>
          </a:p>
          <a:p>
            <a:pPr marL="457200" indent="-457200">
              <a:buNone/>
            </a:pPr>
            <a:r>
              <a:rPr lang="en-US" sz="2400" dirty="0" smtClean="0"/>
              <a:t>11</a:t>
            </a:r>
            <a:r>
              <a:rPr lang="en-US" sz="2400" dirty="0"/>
              <a:t>. </a:t>
            </a:r>
            <a:r>
              <a:rPr lang="en-US" sz="2400" dirty="0" smtClean="0"/>
              <a:t> PPK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PPK Daerah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pengangkatan</a:t>
            </a:r>
            <a:r>
              <a:rPr lang="en-US" sz="2400" dirty="0" smtClean="0"/>
              <a:t> PNS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 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Pustakawan</a:t>
            </a:r>
            <a:r>
              <a:rPr lang="en-US" sz="2400" dirty="0" smtClean="0"/>
              <a:t>. </a:t>
            </a:r>
          </a:p>
          <a:p>
            <a:pPr marL="403225" indent="-403225">
              <a:buNone/>
            </a:pPr>
            <a:r>
              <a:rPr lang="en-US" sz="2400" dirty="0" smtClean="0"/>
              <a:t>12. PPK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PPK Daerah </a:t>
            </a:r>
            <a:r>
              <a:rPr lang="en-US" sz="2400" dirty="0" err="1" smtClean="0"/>
              <a:t>melaporkan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pengangkatan</a:t>
            </a:r>
            <a:r>
              <a:rPr lang="en-US" sz="2400" dirty="0" smtClean="0"/>
              <a:t> PNS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Pustakawan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44995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/</a:t>
            </a:r>
            <a:r>
              <a:rPr lang="en-US" i="1" dirty="0" err="1"/>
              <a:t>inpassing</a:t>
            </a:r>
            <a:r>
              <a:rPr lang="en-US" i="1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 smtClean="0"/>
              <a:t>:</a:t>
            </a:r>
          </a:p>
          <a:p>
            <a:pPr marL="1089025" indent="-577850">
              <a:buFont typeface="+mj-lt"/>
              <a:buAutoNum type="alphaLcParenR"/>
            </a:pP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;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1089025" indent="-577850">
              <a:buFont typeface="+mj-lt"/>
              <a:buAutoNum type="alphaLcParenR"/>
            </a:pP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Negara. </a:t>
            </a:r>
          </a:p>
          <a:p>
            <a:pPr marL="403225" indent="-403225">
              <a:buNone/>
            </a:pPr>
            <a:r>
              <a:rPr lang="en-US" dirty="0" smtClean="0"/>
              <a:t>14.Alur </a:t>
            </a:r>
            <a:r>
              <a:rPr lang="en-US" dirty="0"/>
              <a:t>Proses Tata Cara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/</a:t>
            </a:r>
            <a:r>
              <a:rPr lang="en-US" i="1" dirty="0" err="1"/>
              <a:t>Inpassing</a:t>
            </a:r>
            <a:r>
              <a:rPr lang="en-US" i="1" dirty="0"/>
              <a:t>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Lampiran</a:t>
            </a:r>
            <a:r>
              <a:rPr lang="en-US" dirty="0"/>
              <a:t> 1.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516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44" y="2667000"/>
            <a:ext cx="47105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LAMPIRAN</a:t>
            </a:r>
          </a:p>
          <a:p>
            <a:pPr algn="ctr"/>
            <a:r>
              <a:rPr lang="en-US" sz="5400" b="1" cap="all" dirty="0" smtClean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PERMENPAN</a:t>
            </a:r>
          </a:p>
          <a:p>
            <a:pPr algn="ctr"/>
            <a:r>
              <a:rPr lang="en-US" sz="5400" b="1" cap="all" dirty="0" smtClean="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NO.42/2018</a:t>
            </a:r>
            <a:endParaRPr lang="en-US" sz="5400" b="1" cap="all" spc="0" dirty="0">
              <a:ln>
                <a:solidFill>
                  <a:srgbClr val="0033CC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31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Autofit/>
          </a:bodyPr>
          <a:lstStyle/>
          <a:p>
            <a:pPr algn="ctr" fontAlgn="b"/>
            <a:r>
              <a:rPr lang="en-US" sz="1800" b="1" dirty="0">
                <a:effectLst/>
                <a:latin typeface="Arial" pitchFamily="34" charset="0"/>
                <a:cs typeface="Arial" pitchFamily="34" charset="0"/>
              </a:rPr>
              <a:t>ANGKA KREDIT KUMULATIF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effectLst/>
                <a:latin typeface="Arial" pitchFamily="34" charset="0"/>
                <a:cs typeface="Arial" pitchFamily="34" charset="0"/>
              </a:rPr>
              <a:t>UNTUK PENYESUAIAN/INPASING BAGI JABATAN FUNGSIONAL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effectLst/>
                <a:latin typeface="Arial" pitchFamily="34" charset="0"/>
                <a:cs typeface="Arial" pitchFamily="34" charset="0"/>
              </a:rPr>
              <a:t>DENGAN PENDIDIKAN SLTA/D1/DII/DIII/SARJANA MUDA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9481954"/>
              </p:ext>
            </p:extLst>
          </p:nvPr>
        </p:nvGraphicFramePr>
        <p:xfrm>
          <a:off x="304800" y="1143000"/>
          <a:ext cx="8534402" cy="46329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07991"/>
                <a:gridCol w="1498148"/>
                <a:gridCol w="2188308"/>
                <a:gridCol w="807991"/>
                <a:gridCol w="807991"/>
                <a:gridCol w="807991"/>
                <a:gridCol w="807991"/>
                <a:gridCol w="807991"/>
              </a:tblGrid>
              <a:tr h="413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GOLONGAN RUANG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STTB/IJAZAH ATAU YANG SETINGKAT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ANGKA KREDIT DAN MASA KEPANGKATAN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KURANG 1 TAHUN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 TAHUN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 TAHUN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 TAHUN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 TAHUN/ LEBIH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II/a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II/b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SARJANA MUDA/D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II/d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SARJANA MUDA/D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III/a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SARJANA MUDA/D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III/b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SARJANA MUDA/D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III/c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SLTA/D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 II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SARJANA MUDA/D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III/d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SLTA/D I/D III/SARJANA MUDA/D III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58674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en-US" sz="1000" b="1" dirty="0">
                <a:latin typeface="Andalus" pitchFamily="18" charset="-78"/>
                <a:cs typeface="Andalus" pitchFamily="18" charset="-78"/>
              </a:rPr>
              <a:t>MENTERI</a:t>
            </a:r>
            <a:endParaRPr lang="en-US" sz="10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b"/>
            <a:r>
              <a:rPr lang="en-US" sz="1000" b="1" dirty="0">
                <a:latin typeface="Andalus" pitchFamily="18" charset="-78"/>
                <a:cs typeface="Andalus" pitchFamily="18" charset="-78"/>
              </a:rPr>
              <a:t>PENDAYAGUNAAN APARATUR NEGARA</a:t>
            </a:r>
            <a:endParaRPr lang="en-US" sz="10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b"/>
            <a:r>
              <a:rPr lang="es-ES" sz="1000" b="1" dirty="0">
                <a:latin typeface="Andalus" pitchFamily="18" charset="-78"/>
                <a:cs typeface="Andalus" pitchFamily="18" charset="-78"/>
              </a:rPr>
              <a:t>DAN REFORMASI BIROKRASI REPUBLIK INDONESIA,</a:t>
            </a:r>
            <a:endParaRPr lang="es-ES" sz="10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b"/>
            <a:r>
              <a:rPr lang="en-US" sz="1000" b="1" dirty="0">
                <a:latin typeface="Andalus" pitchFamily="18" charset="-78"/>
                <a:cs typeface="Andalus" pitchFamily="18" charset="-78"/>
              </a:rPr>
              <a:t>TTD</a:t>
            </a:r>
            <a:endParaRPr lang="en-US" sz="10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b"/>
            <a:r>
              <a:rPr lang="en-US" sz="1000" b="1" dirty="0">
                <a:latin typeface="Andalus" pitchFamily="18" charset="-78"/>
                <a:cs typeface="Andalus" pitchFamily="18" charset="-78"/>
              </a:rPr>
              <a:t>SYAFRUDDIN</a:t>
            </a:r>
            <a:endParaRPr lang="en-US" sz="10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152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PERMENPAN 42/2018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9652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197"/>
            <a:ext cx="8400288" cy="944562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ANGKA KREDIT KUMULATIF</a:t>
            </a:r>
            <a:br>
              <a:rPr lang="en-US" sz="1600" b="1" dirty="0"/>
            </a:br>
            <a:r>
              <a:rPr lang="en-US" sz="1600" b="1" dirty="0"/>
              <a:t>UNTUK PENYESUAIAN/INPASING BAGI JABATAN FUNGSIONAL</a:t>
            </a:r>
            <a:br>
              <a:rPr lang="en-US" sz="1600" b="1" dirty="0"/>
            </a:br>
            <a:r>
              <a:rPr lang="en-US" sz="1600" b="1" dirty="0"/>
              <a:t>DENGAN PENDIDIKAN SARJANA (S-1) / D-IV / MAGISTER (S-2) / DOKTOR (S-3)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8230832"/>
              </p:ext>
            </p:extLst>
          </p:nvPr>
        </p:nvGraphicFramePr>
        <p:xfrm>
          <a:off x="152400" y="914400"/>
          <a:ext cx="8839199" cy="580377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38038"/>
                <a:gridCol w="1152939"/>
                <a:gridCol w="2075291"/>
                <a:gridCol w="1725543"/>
                <a:gridCol w="836847"/>
                <a:gridCol w="836847"/>
                <a:gridCol w="836847"/>
                <a:gridCol w="836847"/>
              </a:tblGrid>
              <a:tr h="3699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GOLONGAN RUANG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STTB/IJAZAH ATAU YANG SETINGKAT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ANGKA KREDIT DAN MASA KEPANGKATAN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KURANG 1 TAHUN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 TAHUN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 TAHUN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 TAHUN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 TAHUN/ LEBIH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ctr"/>
                </a:tc>
              </a:tr>
              <a:tr h="184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III/a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III/b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SARJANA / D IV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MAGISTER (S 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III/c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III/d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27933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IV/a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IV/b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IV/c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IV/d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/ D IV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MAGISTER (S 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DOKTOR (S 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  <a:tr h="176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IV/e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SARJANA s.d. DOKTOR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08" marR="8808" marT="88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86399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Undang-undang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43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2007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Perpustakaan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11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2016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Peraturan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Menteri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Pendayagunaan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Aparatur</a:t>
            </a:r>
            <a:r>
              <a:rPr lang="en-US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Birokrasi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9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2014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Pustakawan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Kreditnya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607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8194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PERBEDAAN ANTARA PERMENPAN 26/2016 DENGAN </a:t>
            </a:r>
            <a:br>
              <a:rPr lang="en-US" dirty="0" smtClean="0"/>
            </a:br>
            <a:r>
              <a:rPr lang="en-US" dirty="0" smtClean="0"/>
              <a:t>PERMENPAN 42/2018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954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5112575"/>
              </p:ext>
            </p:extLst>
          </p:nvPr>
        </p:nvGraphicFramePr>
        <p:xfrm>
          <a:off x="228600" y="685800"/>
          <a:ext cx="86868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66"/>
                <a:gridCol w="2831254"/>
                <a:gridCol w="1109980"/>
                <a:gridCol w="236474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PERMENPAN NO. 26 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PERKA NO.</a:t>
                      </a:r>
                      <a:r>
                        <a:rPr lang="en-US" baseline="0" dirty="0" smtClean="0"/>
                        <a:t> 2/2017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PERMENPAN NO. 42/2018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JABATAN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TAHUN SEBELUM BATAS USIA PENSIUN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56 TAHUN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FUNGSIONAL KETRAMPILAN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tabLst>
                          <a:tab pos="282575" algn="l"/>
                        </a:tabLs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3 TAHUN SEBELUM BATAS USIA PENSIUN DALAM JABATAN TERAKHIR BAGI PELAKSANA DENGAN PANGKAT PALING RENDAH PENATA MUDA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(III/A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82575" algn="l"/>
                        </a:tabLst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2 TAHUN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SEBELUM BATAS USIA PENSIUN DALAM JABATAN TERAKHIR BAGI ADMINISTRATOR DENGAN PANGKAT PALING RENDAH PENATA TK. I (GOL, III/d) DAN PENGAWAS DENGAN PANGKAT PALINGRENDAH PENATA MUDA TK. I (GOL. III/b)</a:t>
                      </a: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82575" algn="l"/>
                        </a:tabLst>
                        <a:defRPr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SAMA 26/2016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BERUSIA PALING TINGGI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56 TAHUN BAGI YANG AKAN DIANGKAT DALAM JABATAN FUNGSIONAL JENJANG AHLI PERTAMA DAN AHLI MUDA;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58 TAHUN BAGI YANG AKAN DIANGKAT DALAM JABATAN FUNGSIONAL JENJANG AHLI MADYA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FUNGSIONAL KEAHLIAN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1 TAHUN SEBELUM BATAS USIA PENSIUN BAGI ADMINISTRATOR DENGAN PANGKAT PALING RENDAH PEMBINA (GOL. IV/a)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YANG AKAN MENDUDUKI JABATAN FUNGSIONAL AHLI MADYA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784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4445893"/>
              </p:ext>
            </p:extLst>
          </p:nvPr>
        </p:nvGraphicFramePr>
        <p:xfrm>
          <a:off x="228600" y="381000"/>
          <a:ext cx="84582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77368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PERMENPAN NO. 26 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PERKA NO.</a:t>
                      </a:r>
                      <a:r>
                        <a:rPr lang="en-US" baseline="0" dirty="0" smtClean="0"/>
                        <a:t> 2/2017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PERMENPAN NO. 42/2018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JABATAN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dirty="0" smtClean="0"/>
                        <a:t>1 TAHUN SEBELUM BATAS USIA PENSIUN DALAM JABATAN TERAKHIR BAGI</a:t>
                      </a:r>
                      <a:r>
                        <a:rPr lang="en-US" baseline="0" dirty="0" smtClean="0"/>
                        <a:t> PEJABAT PIMPINAN TINGGI DENGAN PANGKAT PALING RENDAH PEMBINA TK. I (GOL. IV/c)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NILAI PRESTASI KERJA PALING SEDIKIT BERNILAI BAIK DALAM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 (SATU) </a:t>
                      </a:r>
                      <a:r>
                        <a:rPr lang="en-US" dirty="0" smtClean="0"/>
                        <a:t>TAHUN TERAKHIR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NILAI PRESTASI KERJA PALING SEDIKIT BERNILAI BAIK DALAM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 (DUA)</a:t>
                      </a:r>
                      <a:r>
                        <a:rPr lang="en-US" dirty="0" smtClean="0"/>
                        <a:t> TAHUN TERAKHIR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628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11113"/>
            <a:ext cx="9183688" cy="7089775"/>
          </a:xfrm>
          <a:prstGeom prst="rect">
            <a:avLst/>
          </a:prstGeom>
          <a:solidFill>
            <a:schemeClr val="accent4">
              <a:lumMod val="50000"/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145411" name="Group 256"/>
          <p:cNvGrpSpPr>
            <a:grpSpLocks/>
          </p:cNvGrpSpPr>
          <p:nvPr/>
        </p:nvGrpSpPr>
        <p:grpSpPr bwMode="auto">
          <a:xfrm>
            <a:off x="2057400" y="685800"/>
            <a:ext cx="4679950" cy="4679950"/>
            <a:chOff x="2209800" y="1143000"/>
            <a:chExt cx="4680000" cy="4680000"/>
          </a:xfrm>
        </p:grpSpPr>
        <p:sp>
          <p:nvSpPr>
            <p:cNvPr id="80" name="Oval 79"/>
            <p:cNvSpPr/>
            <p:nvPr/>
          </p:nvSpPr>
          <p:spPr>
            <a:xfrm>
              <a:off x="2209800" y="1143000"/>
              <a:ext cx="4680000" cy="46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145417" name="Group 241"/>
            <p:cNvGrpSpPr>
              <a:grpSpLocks/>
            </p:cNvGrpSpPr>
            <p:nvPr/>
          </p:nvGrpSpPr>
          <p:grpSpPr bwMode="auto">
            <a:xfrm>
              <a:off x="3270250" y="2128838"/>
              <a:ext cx="2673350" cy="2671762"/>
              <a:chOff x="298450" y="2205038"/>
              <a:chExt cx="2673350" cy="2671762"/>
            </a:xfrm>
          </p:grpSpPr>
          <p:grpSp>
            <p:nvGrpSpPr>
              <p:cNvPr id="145418" name="Group 10"/>
              <p:cNvGrpSpPr>
                <a:grpSpLocks/>
              </p:cNvGrpSpPr>
              <p:nvPr/>
            </p:nvGrpSpPr>
            <p:grpSpPr bwMode="auto">
              <a:xfrm>
                <a:off x="298450" y="2205038"/>
                <a:ext cx="2673350" cy="2671762"/>
                <a:chOff x="140" y="1419"/>
                <a:chExt cx="1684" cy="1683"/>
              </a:xfrm>
            </p:grpSpPr>
            <p:sp>
              <p:nvSpPr>
                <p:cNvPr id="245" name="Oval 11"/>
                <p:cNvSpPr>
                  <a:spLocks noChangeArrowheads="1"/>
                </p:cNvSpPr>
                <p:nvPr/>
              </p:nvSpPr>
              <p:spPr bwMode="gray">
                <a:xfrm>
                  <a:off x="140" y="1419"/>
                  <a:ext cx="1684" cy="16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Oval 12"/>
                <p:cNvSpPr>
                  <a:spLocks noChangeArrowheads="1"/>
                </p:cNvSpPr>
                <p:nvPr/>
              </p:nvSpPr>
              <p:spPr bwMode="gray">
                <a:xfrm>
                  <a:off x="251" y="1528"/>
                  <a:ext cx="1461" cy="14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Oval 13"/>
                <p:cNvSpPr>
                  <a:spLocks noChangeArrowheads="1"/>
                </p:cNvSpPr>
                <p:nvPr/>
              </p:nvSpPr>
              <p:spPr bwMode="gray">
                <a:xfrm>
                  <a:off x="258" y="1536"/>
                  <a:ext cx="1461" cy="14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shade val="63529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5423" name="Oval 14"/>
                <p:cNvSpPr>
                  <a:spLocks noChangeArrowheads="1"/>
                </p:cNvSpPr>
                <p:nvPr/>
              </p:nvSpPr>
              <p:spPr bwMode="gray">
                <a:xfrm>
                  <a:off x="323" y="1602"/>
                  <a:ext cx="1317" cy="131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5424" name="Oval 15"/>
                <p:cNvSpPr>
                  <a:spLocks noChangeArrowheads="1"/>
                </p:cNvSpPr>
                <p:nvPr/>
              </p:nvSpPr>
              <p:spPr bwMode="gray">
                <a:xfrm>
                  <a:off x="344" y="1623"/>
                  <a:ext cx="1276" cy="127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5425" name="Oval 16"/>
                <p:cNvSpPr>
                  <a:spLocks noChangeArrowheads="1"/>
                </p:cNvSpPr>
                <p:nvPr/>
              </p:nvSpPr>
              <p:spPr bwMode="gray">
                <a:xfrm>
                  <a:off x="360" y="1630"/>
                  <a:ext cx="1246" cy="12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5426" name="Oval 17"/>
                <p:cNvSpPr>
                  <a:spLocks noChangeArrowheads="1"/>
                </p:cNvSpPr>
                <p:nvPr/>
              </p:nvSpPr>
              <p:spPr bwMode="gray">
                <a:xfrm>
                  <a:off x="374" y="1642"/>
                  <a:ext cx="1184" cy="11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5427" name="Oval 18"/>
                <p:cNvSpPr>
                  <a:spLocks noChangeArrowheads="1"/>
                </p:cNvSpPr>
                <p:nvPr/>
              </p:nvSpPr>
              <p:spPr bwMode="gray">
                <a:xfrm>
                  <a:off x="443" y="1675"/>
                  <a:ext cx="1053" cy="9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pic>
              <p:nvPicPr>
                <p:cNvPr id="145428" name="Picture 19" descr="mark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" y="1773"/>
                  <a:ext cx="1011" cy="1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5419" name="Picture 2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" y="2560002"/>
                <a:ext cx="2601384" cy="195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9" name="Rectangle 258"/>
          <p:cNvSpPr/>
          <p:nvPr/>
        </p:nvSpPr>
        <p:spPr>
          <a:xfrm>
            <a:off x="685800" y="2819400"/>
            <a:ext cx="7696200" cy="3581400"/>
          </a:xfrm>
          <a:prstGeom prst="rect">
            <a:avLst/>
          </a:prstGeom>
          <a:noFill/>
        </p:spPr>
        <p:txBody>
          <a:bodyPr>
            <a:prstTxWarp prst="textArchDownPour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Terima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Kasih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600200" y="457200"/>
            <a:ext cx="5562600" cy="58477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Terangi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dunia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membaca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02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LANJUTAN…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Menteri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Pendayagunaan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Aparatur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Birokrasi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Inpassing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Menteri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Pendayagunaan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Aparatur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Birokrasi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42Tahun 2018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Inpassing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Perpustakaan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2017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Tata Cara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Pustakawan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penyesuaian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inpassing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12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Pictures\brownl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9170"/>
            <a:ext cx="3896537" cy="5018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967335"/>
            <a:ext cx="6629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Pengertian</a:t>
            </a:r>
            <a:endParaRPr lang="en-US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61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</a:rPr>
              <a:t>Perpustakaan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</a:t>
            </a:r>
            <a:r>
              <a:rPr lang="en-US" sz="2800" dirty="0" err="1"/>
              <a:t>pengelola</a:t>
            </a:r>
            <a:r>
              <a:rPr lang="en-US" sz="2800" dirty="0"/>
              <a:t> </a:t>
            </a:r>
            <a:r>
              <a:rPr lang="en-US" sz="2800" dirty="0" err="1"/>
              <a:t>koleksi</a:t>
            </a:r>
            <a:r>
              <a:rPr lang="en-US" sz="2800" dirty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</a:t>
            </a:r>
            <a:r>
              <a:rPr lang="en-US" sz="2800" dirty="0" err="1" smtClean="0"/>
              <a:t>tulis</a:t>
            </a:r>
            <a:r>
              <a:rPr lang="en-US" sz="2800" dirty="0"/>
              <a:t>,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rekam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 smtClean="0"/>
              <a:t>profesional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 smtClean="0"/>
              <a:t>guna</a:t>
            </a:r>
            <a:r>
              <a:rPr lang="en-US" sz="2800" dirty="0" smtClean="0"/>
              <a:t> </a:t>
            </a:r>
            <a:r>
              <a:rPr lang="en-US" sz="2800" dirty="0" err="1"/>
              <a:t>m</a:t>
            </a:r>
            <a:r>
              <a:rPr lang="en-US" sz="2800" dirty="0" err="1" smtClean="0"/>
              <a:t>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/>
              <a:t>, </a:t>
            </a:r>
            <a:r>
              <a:rPr lang="en-US" sz="2800" dirty="0" err="1"/>
              <a:t>penelitian</a:t>
            </a:r>
            <a:r>
              <a:rPr lang="en-US" sz="2800" dirty="0"/>
              <a:t>, </a:t>
            </a:r>
            <a:r>
              <a:rPr lang="en-US" sz="2800" dirty="0" err="1"/>
              <a:t>pelestarian</a:t>
            </a:r>
            <a:r>
              <a:rPr lang="en-US" sz="2800" dirty="0"/>
              <a:t>,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rekreasi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/>
              <a:t>pemustaka</a:t>
            </a:r>
            <a:r>
              <a:rPr lang="en-US" sz="2800" dirty="0"/>
              <a:t> </a:t>
            </a:r>
            <a:r>
              <a:rPr lang="en-US" sz="2400" dirty="0"/>
              <a:t>(Bab 1 </a:t>
            </a:r>
            <a:r>
              <a:rPr lang="en-US" sz="2400" dirty="0" err="1"/>
              <a:t>Pasal</a:t>
            </a:r>
            <a:r>
              <a:rPr lang="en-US" sz="2400" dirty="0"/>
              <a:t> 1 UU No.43 </a:t>
            </a:r>
            <a:r>
              <a:rPr lang="en-US" sz="2400" dirty="0" err="1"/>
              <a:t>Th</a:t>
            </a:r>
            <a:r>
              <a:rPr lang="en-US" sz="2400" dirty="0"/>
              <a:t> 2007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C00000"/>
                </a:solidFill>
              </a:rPr>
              <a:t>Pustakawan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pelatihan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kepustakawanan</a:t>
            </a:r>
            <a:r>
              <a:rPr lang="en-US" sz="2800" dirty="0" smtClean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perpustakaan</a:t>
            </a:r>
            <a:r>
              <a:rPr lang="en-US" sz="2800" dirty="0"/>
              <a:t>. </a:t>
            </a:r>
            <a:r>
              <a:rPr lang="en-US" sz="2400" dirty="0"/>
              <a:t>(Bab 1 </a:t>
            </a:r>
            <a:r>
              <a:rPr lang="en-US" sz="2400" dirty="0" err="1"/>
              <a:t>Pasal</a:t>
            </a:r>
            <a:r>
              <a:rPr lang="en-US" sz="2400" dirty="0"/>
              <a:t> 1 UU No.43 </a:t>
            </a:r>
            <a:r>
              <a:rPr lang="en-US" sz="2400" dirty="0" err="1"/>
              <a:t>Th</a:t>
            </a:r>
            <a:r>
              <a:rPr lang="en-US" sz="2400" dirty="0"/>
              <a:t> 2007)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09369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err="1" smtClean="0">
                <a:solidFill>
                  <a:srgbClr val="C00000"/>
                </a:solidFill>
              </a:rPr>
              <a:t>Pejabat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Fungsional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Pustakawan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(PNS)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/>
              <a:t>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kepustakawanan</a:t>
            </a:r>
            <a:r>
              <a:rPr lang="en-US" dirty="0"/>
              <a:t>. </a:t>
            </a:r>
            <a:r>
              <a:rPr lang="en-US" sz="2400" dirty="0"/>
              <a:t>(</a:t>
            </a:r>
            <a:r>
              <a:rPr lang="en-US" sz="2400" dirty="0" err="1"/>
              <a:t>Permenpan</a:t>
            </a:r>
            <a:r>
              <a:rPr lang="en-US" sz="2400" dirty="0"/>
              <a:t> No 9 </a:t>
            </a:r>
            <a:r>
              <a:rPr lang="en-US" sz="2400" dirty="0" err="1"/>
              <a:t>Th</a:t>
            </a:r>
            <a:r>
              <a:rPr lang="en-US" sz="2400" dirty="0"/>
              <a:t> </a:t>
            </a:r>
            <a:r>
              <a:rPr lang="en-US" sz="2400" dirty="0" smtClean="0"/>
              <a:t>2014, </a:t>
            </a:r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/>
              <a:t>1 </a:t>
            </a:r>
            <a:r>
              <a:rPr lang="en-US" sz="2400" dirty="0" err="1"/>
              <a:t>Nomor</a:t>
            </a:r>
            <a:r>
              <a:rPr lang="en-US" sz="2400" dirty="0"/>
              <a:t> 2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err="1" smtClean="0">
                <a:solidFill>
                  <a:srgbClr val="C00000"/>
                </a:solidFill>
              </a:rPr>
              <a:t>Kepustakawanan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profesinal</a:t>
            </a:r>
            <a:r>
              <a:rPr lang="en-US" dirty="0" smtClean="0"/>
              <a:t> yang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,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kepustakawanan</a:t>
            </a:r>
            <a:r>
              <a:rPr lang="en-US" dirty="0"/>
              <a:t>.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dirty="0" err="1"/>
              <a:t>Permenpan</a:t>
            </a:r>
            <a:r>
              <a:rPr lang="en-US" sz="2400" dirty="0"/>
              <a:t> No 9 </a:t>
            </a:r>
            <a:r>
              <a:rPr lang="en-US" sz="2400" dirty="0" err="1"/>
              <a:t>Th</a:t>
            </a:r>
            <a:r>
              <a:rPr lang="en-US" sz="2400" dirty="0"/>
              <a:t> 2014, </a:t>
            </a:r>
            <a:r>
              <a:rPr lang="en-US" sz="2400" dirty="0" err="1"/>
              <a:t>Pasal</a:t>
            </a:r>
            <a:r>
              <a:rPr lang="en-US" sz="2400" dirty="0"/>
              <a:t> 1 </a:t>
            </a:r>
            <a:r>
              <a:rPr lang="en-US" sz="2400" dirty="0" err="1"/>
              <a:t>Nomor</a:t>
            </a:r>
            <a:r>
              <a:rPr lang="en-US" sz="2400" dirty="0"/>
              <a:t> 3)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85450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err="1">
                <a:solidFill>
                  <a:srgbClr val="C00000"/>
                </a:solidFill>
              </a:rPr>
              <a:t>Kompetensi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terobservasi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ditetapkan</a:t>
            </a:r>
            <a:r>
              <a:rPr lang="en-US" dirty="0" smtClean="0"/>
              <a:t>. </a:t>
            </a:r>
            <a:r>
              <a:rPr lang="en-US" sz="2400" dirty="0" smtClean="0"/>
              <a:t>(</a:t>
            </a:r>
            <a:r>
              <a:rPr lang="en-US" sz="2400" dirty="0" err="1"/>
              <a:t>Kepmentrans</a:t>
            </a:r>
            <a:r>
              <a:rPr lang="en-US" sz="2400" dirty="0"/>
              <a:t> RI No.83 </a:t>
            </a:r>
            <a:r>
              <a:rPr lang="en-US" sz="2400" dirty="0" err="1"/>
              <a:t>Th</a:t>
            </a:r>
            <a:r>
              <a:rPr lang="en-US" sz="2400" dirty="0"/>
              <a:t> 2012</a:t>
            </a:r>
            <a:r>
              <a:rPr lang="en-US" sz="2400" dirty="0" smtClean="0"/>
              <a:t>);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err="1" smtClean="0">
                <a:solidFill>
                  <a:srgbClr val="C00000"/>
                </a:solidFill>
              </a:rPr>
              <a:t>Kompetensi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Kerja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sz="2400" dirty="0"/>
              <a:t>(Bab 1 </a:t>
            </a:r>
            <a:r>
              <a:rPr lang="en-US" sz="2400" dirty="0" err="1"/>
              <a:t>Pasal</a:t>
            </a:r>
            <a:r>
              <a:rPr lang="en-US" sz="2400" dirty="0"/>
              <a:t> 1 UU No 13 </a:t>
            </a:r>
            <a:r>
              <a:rPr lang="en-US" sz="2400" dirty="0" err="1"/>
              <a:t>Th</a:t>
            </a:r>
            <a:r>
              <a:rPr lang="en-US" sz="2400" dirty="0"/>
              <a:t> 2003)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05315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Penyesuaian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Inpassing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PNS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Jabatan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Fungsional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guna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ketentuan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perundangan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20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2078</Words>
  <Application>Microsoft Office PowerPoint</Application>
  <PresentationFormat>On-screen Show (4:3)</PresentationFormat>
  <Paragraphs>531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Solstice</vt:lpstr>
      <vt:lpstr>Perspective</vt:lpstr>
      <vt:lpstr>Couture</vt:lpstr>
      <vt:lpstr>Slide 1</vt:lpstr>
      <vt:lpstr>Latar Belakang</vt:lpstr>
      <vt:lpstr>Dasar Hukum</vt:lpstr>
      <vt:lpstr>LANJUTAN…</vt:lpstr>
      <vt:lpstr>Slide 5</vt:lpstr>
      <vt:lpstr>Pengertian </vt:lpstr>
      <vt:lpstr>Slide 7</vt:lpstr>
      <vt:lpstr>Slide 8</vt:lpstr>
      <vt:lpstr>Slide 9</vt:lpstr>
      <vt:lpstr>Slide 10</vt:lpstr>
      <vt:lpstr>Persyaratan Umum </vt:lpstr>
      <vt:lpstr>Slide 12</vt:lpstr>
      <vt:lpstr> </vt:lpstr>
      <vt:lpstr>lanjutan</vt:lpstr>
      <vt:lpstr>Lanjutan…</vt:lpstr>
      <vt:lpstr>Lanjutan…</vt:lpstr>
      <vt:lpstr>Persyaratan Administrasi</vt:lpstr>
      <vt:lpstr>Lanjutan…</vt:lpstr>
      <vt:lpstr>Slide 19</vt:lpstr>
      <vt:lpstr> Proses Penetapan Formasi Kebutuhan Jabatan Fungsional Pustakawan </vt:lpstr>
      <vt:lpstr>lanjutan</vt:lpstr>
      <vt:lpstr>Slide 22</vt:lpstr>
      <vt:lpstr>Slide 23</vt:lpstr>
      <vt:lpstr>Lanjutan…</vt:lpstr>
      <vt:lpstr>Lanjutan...</vt:lpstr>
      <vt:lpstr>Slide 26</vt:lpstr>
      <vt:lpstr>Slide 27</vt:lpstr>
      <vt:lpstr>ANGKA KREDIT KUMULATIF UNTUK PENYESUAIAN/INPASING BAGI JABATAN FUNGSIONAL DENGAN PENDIDIKAN SLTA/D1/DII/DIII/SARJANA MUDA </vt:lpstr>
      <vt:lpstr>ANGKA KREDIT KUMULATIF UNTUK PENYESUAIAN/INPASING BAGI JABATAN FUNGSIONAL DENGAN PENDIDIKAN SARJANA (S-1) / D-IV / MAGISTER (S-2) / DOKTOR (S-3)</vt:lpstr>
      <vt:lpstr>PERBEDAAN ANTARA PERMENPAN 26/2016 DENGAN  PERMENPAN 42/2018</vt:lpstr>
      <vt:lpstr>Slide 31</vt:lpstr>
      <vt:lpstr>Slide 32</vt:lpstr>
      <vt:lpstr>Slide 33</vt:lpstr>
    </vt:vector>
  </TitlesOfParts>
  <Company>Randu Barat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Yunus</dc:creator>
  <cp:lastModifiedBy>Asus</cp:lastModifiedBy>
  <cp:revision>40</cp:revision>
  <dcterms:created xsi:type="dcterms:W3CDTF">2018-10-30T09:43:15Z</dcterms:created>
  <dcterms:modified xsi:type="dcterms:W3CDTF">2018-10-31T00:20:16Z</dcterms:modified>
</cp:coreProperties>
</file>