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307" r:id="rId3"/>
    <p:sldId id="270" r:id="rId4"/>
    <p:sldId id="281" r:id="rId5"/>
    <p:sldId id="271" r:id="rId6"/>
    <p:sldId id="276" r:id="rId7"/>
    <p:sldId id="259" r:id="rId8"/>
    <p:sldId id="277" r:id="rId9"/>
    <p:sldId id="272" r:id="rId10"/>
    <p:sldId id="278" r:id="rId11"/>
    <p:sldId id="268" r:id="rId12"/>
    <p:sldId id="280" r:id="rId13"/>
    <p:sldId id="282" r:id="rId14"/>
    <p:sldId id="316" r:id="rId15"/>
    <p:sldId id="317" r:id="rId16"/>
    <p:sldId id="283" r:id="rId17"/>
    <p:sldId id="284" r:id="rId18"/>
    <p:sldId id="269" r:id="rId19"/>
    <p:sldId id="285" r:id="rId20"/>
    <p:sldId id="286" r:id="rId21"/>
    <p:sldId id="287" r:id="rId22"/>
    <p:sldId id="288" r:id="rId23"/>
    <p:sldId id="289" r:id="rId24"/>
    <p:sldId id="290" r:id="rId25"/>
    <p:sldId id="302" r:id="rId26"/>
    <p:sldId id="303" r:id="rId27"/>
    <p:sldId id="304" r:id="rId28"/>
    <p:sldId id="305" r:id="rId29"/>
    <p:sldId id="298" r:id="rId30"/>
    <p:sldId id="299" r:id="rId31"/>
    <p:sldId id="301" r:id="rId32"/>
    <p:sldId id="306" r:id="rId33"/>
    <p:sldId id="309" r:id="rId34"/>
    <p:sldId id="308" r:id="rId35"/>
    <p:sldId id="310" r:id="rId36"/>
    <p:sldId id="311" r:id="rId37"/>
    <p:sldId id="313" r:id="rId38"/>
    <p:sldId id="312" r:id="rId39"/>
    <p:sldId id="314" r:id="rId40"/>
    <p:sldId id="31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6" d="100"/>
          <a:sy n="46" d="100"/>
        </p:scale>
        <p:origin x="-1992" y="-4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27A13-24B5-49F5-ADCB-6FD763FFB79B}" type="doc">
      <dgm:prSet loTypeId="urn:microsoft.com/office/officeart/2005/8/layout/chevron2" loCatId="list" qsTypeId="urn:microsoft.com/office/officeart/2005/8/quickstyle/simple1" qsCatId="simple" csTypeId="urn:microsoft.com/office/officeart/2005/8/colors/accent4_1" csCatId="accent4" phldr="1"/>
      <dgm:spPr/>
      <dgm:t>
        <a:bodyPr/>
        <a:lstStyle/>
        <a:p>
          <a:endParaRPr lang="en-US"/>
        </a:p>
      </dgm:t>
    </dgm:pt>
    <dgm:pt modelId="{28CEBC8A-1FB0-48CE-B73E-4CCE99837F1F}">
      <dgm:prSet phldrT="[Text]" phldr="1"/>
      <dgm:spPr/>
      <dgm:t>
        <a:bodyPr/>
        <a:lstStyle/>
        <a:p>
          <a:endParaRPr lang="en-US"/>
        </a:p>
      </dgm:t>
    </dgm:pt>
    <dgm:pt modelId="{DD2E7A2B-4947-4A72-9D64-DF267574878B}" type="parTrans" cxnId="{628D4768-D142-4650-A35A-B52B00F7C17A}">
      <dgm:prSet/>
      <dgm:spPr/>
      <dgm:t>
        <a:bodyPr/>
        <a:lstStyle/>
        <a:p>
          <a:endParaRPr lang="en-US"/>
        </a:p>
      </dgm:t>
    </dgm:pt>
    <dgm:pt modelId="{89200E66-1282-45CF-8D74-F5561C73E200}" type="sibTrans" cxnId="{628D4768-D142-4650-A35A-B52B00F7C17A}">
      <dgm:prSet/>
      <dgm:spPr/>
      <dgm:t>
        <a:bodyPr/>
        <a:lstStyle/>
        <a:p>
          <a:endParaRPr lang="en-US"/>
        </a:p>
      </dgm:t>
    </dgm:pt>
    <dgm:pt modelId="{95071168-0661-4642-BD6F-54F37C4E4673}">
      <dgm:prSet phldrT="[Text]"/>
      <dgm:spPr/>
      <dgm:t>
        <a:bodyPr/>
        <a:lstStyle/>
        <a:p>
          <a:r>
            <a:rPr lang="en-US" dirty="0" smtClean="0"/>
            <a:t>Head - </a:t>
          </a:r>
          <a:r>
            <a:rPr lang="en-US" dirty="0" err="1" smtClean="0"/>
            <a:t>Judul</a:t>
          </a:r>
          <a:endParaRPr lang="en-US" dirty="0"/>
        </a:p>
      </dgm:t>
    </dgm:pt>
    <dgm:pt modelId="{BD0B2F60-57B4-4295-99B3-D55FD8003946}" type="parTrans" cxnId="{C70F4431-A490-425C-B829-D0F7D9671C2E}">
      <dgm:prSet/>
      <dgm:spPr/>
      <dgm:t>
        <a:bodyPr/>
        <a:lstStyle/>
        <a:p>
          <a:endParaRPr lang="en-US"/>
        </a:p>
      </dgm:t>
    </dgm:pt>
    <dgm:pt modelId="{52B564E1-8806-471F-B055-F44486A45D6E}" type="sibTrans" cxnId="{C70F4431-A490-425C-B829-D0F7D9671C2E}">
      <dgm:prSet/>
      <dgm:spPr/>
      <dgm:t>
        <a:bodyPr/>
        <a:lstStyle/>
        <a:p>
          <a:endParaRPr lang="en-US"/>
        </a:p>
      </dgm:t>
    </dgm:pt>
    <dgm:pt modelId="{8E6647AF-99D8-4ACC-8B8D-0C7EB30A36DA}">
      <dgm:prSet phldrT="[Text]" phldr="1"/>
      <dgm:spPr/>
      <dgm:t>
        <a:bodyPr/>
        <a:lstStyle/>
        <a:p>
          <a:endParaRPr lang="en-US"/>
        </a:p>
      </dgm:t>
    </dgm:pt>
    <dgm:pt modelId="{38B99BE7-2CE2-4FD4-A84E-71E4D7363719}" type="parTrans" cxnId="{A042DFB7-8504-4368-8E64-555D5561CA65}">
      <dgm:prSet/>
      <dgm:spPr/>
      <dgm:t>
        <a:bodyPr/>
        <a:lstStyle/>
        <a:p>
          <a:endParaRPr lang="en-US"/>
        </a:p>
      </dgm:t>
    </dgm:pt>
    <dgm:pt modelId="{0F3D2A56-DA9D-4416-842F-BCE85C413306}" type="sibTrans" cxnId="{A042DFB7-8504-4368-8E64-555D5561CA65}">
      <dgm:prSet/>
      <dgm:spPr/>
      <dgm:t>
        <a:bodyPr/>
        <a:lstStyle/>
        <a:p>
          <a:endParaRPr lang="en-US"/>
        </a:p>
      </dgm:t>
    </dgm:pt>
    <dgm:pt modelId="{6664916B-E0DA-4863-9D4C-4E616B964EBD}">
      <dgm:prSet phldrT="[Text]"/>
      <dgm:spPr/>
      <dgm:t>
        <a:bodyPr/>
        <a:lstStyle/>
        <a:p>
          <a:r>
            <a:rPr lang="en-US" dirty="0" smtClean="0"/>
            <a:t>Lead - </a:t>
          </a:r>
          <a:r>
            <a:rPr lang="en-US" dirty="0" err="1" smtClean="0"/>
            <a:t>Teras</a:t>
          </a:r>
          <a:endParaRPr lang="en-US" dirty="0"/>
        </a:p>
      </dgm:t>
    </dgm:pt>
    <dgm:pt modelId="{A59BCA86-60A4-4637-A096-6F57B0F9B002}" type="parTrans" cxnId="{49ECC7A2-2739-42B6-BB27-B48DBF7D0815}">
      <dgm:prSet/>
      <dgm:spPr/>
      <dgm:t>
        <a:bodyPr/>
        <a:lstStyle/>
        <a:p>
          <a:endParaRPr lang="en-US"/>
        </a:p>
      </dgm:t>
    </dgm:pt>
    <dgm:pt modelId="{2F04A97A-F68F-4F02-99C6-F02291BFC1D2}" type="sibTrans" cxnId="{49ECC7A2-2739-42B6-BB27-B48DBF7D0815}">
      <dgm:prSet/>
      <dgm:spPr/>
      <dgm:t>
        <a:bodyPr/>
        <a:lstStyle/>
        <a:p>
          <a:endParaRPr lang="en-US"/>
        </a:p>
      </dgm:t>
    </dgm:pt>
    <dgm:pt modelId="{FBED6C5F-BFD4-429D-BE90-6687F73DB40D}">
      <dgm:prSet phldrT="[Text]" phldr="1"/>
      <dgm:spPr/>
      <dgm:t>
        <a:bodyPr/>
        <a:lstStyle/>
        <a:p>
          <a:endParaRPr lang="en-US"/>
        </a:p>
      </dgm:t>
    </dgm:pt>
    <dgm:pt modelId="{9DF89F23-50D4-4624-88E9-FEA9DD4D3848}" type="parTrans" cxnId="{46D037E3-1354-44C7-B581-BECA715FAE84}">
      <dgm:prSet/>
      <dgm:spPr/>
      <dgm:t>
        <a:bodyPr/>
        <a:lstStyle/>
        <a:p>
          <a:endParaRPr lang="en-US"/>
        </a:p>
      </dgm:t>
    </dgm:pt>
    <dgm:pt modelId="{2D1ED180-C9C7-492F-9D11-986D7B568563}" type="sibTrans" cxnId="{46D037E3-1354-44C7-B581-BECA715FAE84}">
      <dgm:prSet/>
      <dgm:spPr/>
      <dgm:t>
        <a:bodyPr/>
        <a:lstStyle/>
        <a:p>
          <a:endParaRPr lang="en-US"/>
        </a:p>
      </dgm:t>
    </dgm:pt>
    <dgm:pt modelId="{F5185AA2-95CC-4A68-83AA-5DB763E2A0B1}">
      <dgm:prSet phldrT="[Text]"/>
      <dgm:spPr/>
      <dgm:t>
        <a:bodyPr/>
        <a:lstStyle/>
        <a:p>
          <a:r>
            <a:rPr lang="en-US" dirty="0" smtClean="0"/>
            <a:t>Body - </a:t>
          </a:r>
          <a:r>
            <a:rPr lang="en-US" dirty="0" err="1" smtClean="0"/>
            <a:t>Isi</a:t>
          </a:r>
          <a:endParaRPr lang="en-US" dirty="0"/>
        </a:p>
      </dgm:t>
    </dgm:pt>
    <dgm:pt modelId="{74CF88B6-EBB0-413F-A0D5-BB3F3C6E4D1D}" type="parTrans" cxnId="{5C16F6E0-5F20-4982-9D62-E996470FAFBD}">
      <dgm:prSet/>
      <dgm:spPr/>
      <dgm:t>
        <a:bodyPr/>
        <a:lstStyle/>
        <a:p>
          <a:endParaRPr lang="en-US"/>
        </a:p>
      </dgm:t>
    </dgm:pt>
    <dgm:pt modelId="{D2912BC1-070A-4877-8B0D-BCA000CFC397}" type="sibTrans" cxnId="{5C16F6E0-5F20-4982-9D62-E996470FAFBD}">
      <dgm:prSet/>
      <dgm:spPr/>
      <dgm:t>
        <a:bodyPr/>
        <a:lstStyle/>
        <a:p>
          <a:endParaRPr lang="en-US"/>
        </a:p>
      </dgm:t>
    </dgm:pt>
    <dgm:pt modelId="{5EE1469B-0477-4361-8EB0-E985CECFDFD1}" type="pres">
      <dgm:prSet presAssocID="{69C27A13-24B5-49F5-ADCB-6FD763FFB79B}" presName="linearFlow" presStyleCnt="0">
        <dgm:presLayoutVars>
          <dgm:dir/>
          <dgm:animLvl val="lvl"/>
          <dgm:resizeHandles val="exact"/>
        </dgm:presLayoutVars>
      </dgm:prSet>
      <dgm:spPr/>
    </dgm:pt>
    <dgm:pt modelId="{858B74A1-AEE8-470F-BBF4-36ABFEA88E0A}" type="pres">
      <dgm:prSet presAssocID="{28CEBC8A-1FB0-48CE-B73E-4CCE99837F1F}" presName="composite" presStyleCnt="0"/>
      <dgm:spPr/>
    </dgm:pt>
    <dgm:pt modelId="{D3A1BB9B-EDC6-4BB1-9B7D-006F03BB10FF}" type="pres">
      <dgm:prSet presAssocID="{28CEBC8A-1FB0-48CE-B73E-4CCE99837F1F}" presName="parentText" presStyleLbl="alignNode1" presStyleIdx="0" presStyleCnt="3">
        <dgm:presLayoutVars>
          <dgm:chMax val="1"/>
          <dgm:bulletEnabled val="1"/>
        </dgm:presLayoutVars>
      </dgm:prSet>
      <dgm:spPr/>
    </dgm:pt>
    <dgm:pt modelId="{E3039293-2C88-4821-B534-A06D0EB439E9}" type="pres">
      <dgm:prSet presAssocID="{28CEBC8A-1FB0-48CE-B73E-4CCE99837F1F}" presName="descendantText" presStyleLbl="alignAcc1" presStyleIdx="0" presStyleCnt="3">
        <dgm:presLayoutVars>
          <dgm:bulletEnabled val="1"/>
        </dgm:presLayoutVars>
      </dgm:prSet>
      <dgm:spPr/>
      <dgm:t>
        <a:bodyPr/>
        <a:lstStyle/>
        <a:p>
          <a:endParaRPr lang="en-US"/>
        </a:p>
      </dgm:t>
    </dgm:pt>
    <dgm:pt modelId="{7382DB80-4EF2-40FB-AA05-284C75E4E9B3}" type="pres">
      <dgm:prSet presAssocID="{89200E66-1282-45CF-8D74-F5561C73E200}" presName="sp" presStyleCnt="0"/>
      <dgm:spPr/>
    </dgm:pt>
    <dgm:pt modelId="{8D9F8913-7F4E-4A70-92C3-BD4B3AD92483}" type="pres">
      <dgm:prSet presAssocID="{8E6647AF-99D8-4ACC-8B8D-0C7EB30A36DA}" presName="composite" presStyleCnt="0"/>
      <dgm:spPr/>
    </dgm:pt>
    <dgm:pt modelId="{846E8BD2-232A-46B2-910F-F8D8D4D15CB7}" type="pres">
      <dgm:prSet presAssocID="{8E6647AF-99D8-4ACC-8B8D-0C7EB30A36DA}" presName="parentText" presStyleLbl="alignNode1" presStyleIdx="1" presStyleCnt="3">
        <dgm:presLayoutVars>
          <dgm:chMax val="1"/>
          <dgm:bulletEnabled val="1"/>
        </dgm:presLayoutVars>
      </dgm:prSet>
      <dgm:spPr/>
    </dgm:pt>
    <dgm:pt modelId="{0A992AA9-9683-40D1-AB9C-FCAA8E20E10C}" type="pres">
      <dgm:prSet presAssocID="{8E6647AF-99D8-4ACC-8B8D-0C7EB30A36DA}" presName="descendantText" presStyleLbl="alignAcc1" presStyleIdx="1" presStyleCnt="3">
        <dgm:presLayoutVars>
          <dgm:bulletEnabled val="1"/>
        </dgm:presLayoutVars>
      </dgm:prSet>
      <dgm:spPr/>
      <dgm:t>
        <a:bodyPr/>
        <a:lstStyle/>
        <a:p>
          <a:endParaRPr lang="en-US"/>
        </a:p>
      </dgm:t>
    </dgm:pt>
    <dgm:pt modelId="{2C6D719F-A1B3-4138-9814-98DDF60A5C00}" type="pres">
      <dgm:prSet presAssocID="{0F3D2A56-DA9D-4416-842F-BCE85C413306}" presName="sp" presStyleCnt="0"/>
      <dgm:spPr/>
    </dgm:pt>
    <dgm:pt modelId="{943EAA96-A8BA-4CFD-B496-8BFDF1FE8652}" type="pres">
      <dgm:prSet presAssocID="{FBED6C5F-BFD4-429D-BE90-6687F73DB40D}" presName="composite" presStyleCnt="0"/>
      <dgm:spPr/>
    </dgm:pt>
    <dgm:pt modelId="{DE57BA9F-E569-4FC2-9013-4DD962828294}" type="pres">
      <dgm:prSet presAssocID="{FBED6C5F-BFD4-429D-BE90-6687F73DB40D}" presName="parentText" presStyleLbl="alignNode1" presStyleIdx="2" presStyleCnt="3">
        <dgm:presLayoutVars>
          <dgm:chMax val="1"/>
          <dgm:bulletEnabled val="1"/>
        </dgm:presLayoutVars>
      </dgm:prSet>
      <dgm:spPr/>
    </dgm:pt>
    <dgm:pt modelId="{0660E62E-D145-4A72-9665-46C8E7E13519}" type="pres">
      <dgm:prSet presAssocID="{FBED6C5F-BFD4-429D-BE90-6687F73DB40D}" presName="descendantText" presStyleLbl="alignAcc1" presStyleIdx="2" presStyleCnt="3">
        <dgm:presLayoutVars>
          <dgm:bulletEnabled val="1"/>
        </dgm:presLayoutVars>
      </dgm:prSet>
      <dgm:spPr/>
      <dgm:t>
        <a:bodyPr/>
        <a:lstStyle/>
        <a:p>
          <a:endParaRPr lang="en-US"/>
        </a:p>
      </dgm:t>
    </dgm:pt>
  </dgm:ptLst>
  <dgm:cxnLst>
    <dgm:cxn modelId="{49ECC7A2-2739-42B6-BB27-B48DBF7D0815}" srcId="{8E6647AF-99D8-4ACC-8B8D-0C7EB30A36DA}" destId="{6664916B-E0DA-4863-9D4C-4E616B964EBD}" srcOrd="0" destOrd="0" parTransId="{A59BCA86-60A4-4637-A096-6F57B0F9B002}" sibTransId="{2F04A97A-F68F-4F02-99C6-F02291BFC1D2}"/>
    <dgm:cxn modelId="{A042DFB7-8504-4368-8E64-555D5561CA65}" srcId="{69C27A13-24B5-49F5-ADCB-6FD763FFB79B}" destId="{8E6647AF-99D8-4ACC-8B8D-0C7EB30A36DA}" srcOrd="1" destOrd="0" parTransId="{38B99BE7-2CE2-4FD4-A84E-71E4D7363719}" sibTransId="{0F3D2A56-DA9D-4416-842F-BCE85C413306}"/>
    <dgm:cxn modelId="{C70F4431-A490-425C-B829-D0F7D9671C2E}" srcId="{28CEBC8A-1FB0-48CE-B73E-4CCE99837F1F}" destId="{95071168-0661-4642-BD6F-54F37C4E4673}" srcOrd="0" destOrd="0" parTransId="{BD0B2F60-57B4-4295-99B3-D55FD8003946}" sibTransId="{52B564E1-8806-471F-B055-F44486A45D6E}"/>
    <dgm:cxn modelId="{7D664C20-21E1-4D5C-813E-99D260CE6B13}" type="presOf" srcId="{28CEBC8A-1FB0-48CE-B73E-4CCE99837F1F}" destId="{D3A1BB9B-EDC6-4BB1-9B7D-006F03BB10FF}" srcOrd="0" destOrd="0" presId="urn:microsoft.com/office/officeart/2005/8/layout/chevron2"/>
    <dgm:cxn modelId="{C3382601-82BA-4271-89ED-3D2D631FEC4D}" type="presOf" srcId="{8E6647AF-99D8-4ACC-8B8D-0C7EB30A36DA}" destId="{846E8BD2-232A-46B2-910F-F8D8D4D15CB7}" srcOrd="0" destOrd="0" presId="urn:microsoft.com/office/officeart/2005/8/layout/chevron2"/>
    <dgm:cxn modelId="{1DBC1675-62CA-4585-90C4-16884EEED894}" type="presOf" srcId="{95071168-0661-4642-BD6F-54F37C4E4673}" destId="{E3039293-2C88-4821-B534-A06D0EB439E9}" srcOrd="0" destOrd="0" presId="urn:microsoft.com/office/officeart/2005/8/layout/chevron2"/>
    <dgm:cxn modelId="{23F7A019-1D19-4374-8963-D0CC629FF282}" type="presOf" srcId="{F5185AA2-95CC-4A68-83AA-5DB763E2A0B1}" destId="{0660E62E-D145-4A72-9665-46C8E7E13519}" srcOrd="0" destOrd="0" presId="urn:microsoft.com/office/officeart/2005/8/layout/chevron2"/>
    <dgm:cxn modelId="{AA372C45-920B-4009-BA34-D21AA98B64D0}" type="presOf" srcId="{69C27A13-24B5-49F5-ADCB-6FD763FFB79B}" destId="{5EE1469B-0477-4361-8EB0-E985CECFDFD1}" srcOrd="0" destOrd="0" presId="urn:microsoft.com/office/officeart/2005/8/layout/chevron2"/>
    <dgm:cxn modelId="{628D4768-D142-4650-A35A-B52B00F7C17A}" srcId="{69C27A13-24B5-49F5-ADCB-6FD763FFB79B}" destId="{28CEBC8A-1FB0-48CE-B73E-4CCE99837F1F}" srcOrd="0" destOrd="0" parTransId="{DD2E7A2B-4947-4A72-9D64-DF267574878B}" sibTransId="{89200E66-1282-45CF-8D74-F5561C73E200}"/>
    <dgm:cxn modelId="{BBEDEBE1-C264-45A1-BDEB-6C6EC39EBFE3}" type="presOf" srcId="{6664916B-E0DA-4863-9D4C-4E616B964EBD}" destId="{0A992AA9-9683-40D1-AB9C-FCAA8E20E10C}" srcOrd="0" destOrd="0" presId="urn:microsoft.com/office/officeart/2005/8/layout/chevron2"/>
    <dgm:cxn modelId="{1556DF81-86CC-4CEC-97C8-365C1D4AFA07}" type="presOf" srcId="{FBED6C5F-BFD4-429D-BE90-6687F73DB40D}" destId="{DE57BA9F-E569-4FC2-9013-4DD962828294}" srcOrd="0" destOrd="0" presId="urn:microsoft.com/office/officeart/2005/8/layout/chevron2"/>
    <dgm:cxn modelId="{5C16F6E0-5F20-4982-9D62-E996470FAFBD}" srcId="{FBED6C5F-BFD4-429D-BE90-6687F73DB40D}" destId="{F5185AA2-95CC-4A68-83AA-5DB763E2A0B1}" srcOrd="0" destOrd="0" parTransId="{74CF88B6-EBB0-413F-A0D5-BB3F3C6E4D1D}" sibTransId="{D2912BC1-070A-4877-8B0D-BCA000CFC397}"/>
    <dgm:cxn modelId="{46D037E3-1354-44C7-B581-BECA715FAE84}" srcId="{69C27A13-24B5-49F5-ADCB-6FD763FFB79B}" destId="{FBED6C5F-BFD4-429D-BE90-6687F73DB40D}" srcOrd="2" destOrd="0" parTransId="{9DF89F23-50D4-4624-88E9-FEA9DD4D3848}" sibTransId="{2D1ED180-C9C7-492F-9D11-986D7B568563}"/>
    <dgm:cxn modelId="{E838FFDE-C8DA-42C7-8738-3E905FB73E28}" type="presParOf" srcId="{5EE1469B-0477-4361-8EB0-E985CECFDFD1}" destId="{858B74A1-AEE8-470F-BBF4-36ABFEA88E0A}" srcOrd="0" destOrd="0" presId="urn:microsoft.com/office/officeart/2005/8/layout/chevron2"/>
    <dgm:cxn modelId="{5A6755AA-3AC4-4D01-ABBD-28E4CFE79D1A}" type="presParOf" srcId="{858B74A1-AEE8-470F-BBF4-36ABFEA88E0A}" destId="{D3A1BB9B-EDC6-4BB1-9B7D-006F03BB10FF}" srcOrd="0" destOrd="0" presId="urn:microsoft.com/office/officeart/2005/8/layout/chevron2"/>
    <dgm:cxn modelId="{1A842E3C-1B5E-4E4B-B205-6432E6727FD1}" type="presParOf" srcId="{858B74A1-AEE8-470F-BBF4-36ABFEA88E0A}" destId="{E3039293-2C88-4821-B534-A06D0EB439E9}" srcOrd="1" destOrd="0" presId="urn:microsoft.com/office/officeart/2005/8/layout/chevron2"/>
    <dgm:cxn modelId="{D255C872-932D-499D-ABBF-94A841BDB941}" type="presParOf" srcId="{5EE1469B-0477-4361-8EB0-E985CECFDFD1}" destId="{7382DB80-4EF2-40FB-AA05-284C75E4E9B3}" srcOrd="1" destOrd="0" presId="urn:microsoft.com/office/officeart/2005/8/layout/chevron2"/>
    <dgm:cxn modelId="{EDF79F23-3553-42A0-8955-57ECEAE034CC}" type="presParOf" srcId="{5EE1469B-0477-4361-8EB0-E985CECFDFD1}" destId="{8D9F8913-7F4E-4A70-92C3-BD4B3AD92483}" srcOrd="2" destOrd="0" presId="urn:microsoft.com/office/officeart/2005/8/layout/chevron2"/>
    <dgm:cxn modelId="{54F37FC6-00BD-4284-8916-AF7A74B05958}" type="presParOf" srcId="{8D9F8913-7F4E-4A70-92C3-BD4B3AD92483}" destId="{846E8BD2-232A-46B2-910F-F8D8D4D15CB7}" srcOrd="0" destOrd="0" presId="urn:microsoft.com/office/officeart/2005/8/layout/chevron2"/>
    <dgm:cxn modelId="{948F0F4F-CF04-4928-B1AB-3095DC39309B}" type="presParOf" srcId="{8D9F8913-7F4E-4A70-92C3-BD4B3AD92483}" destId="{0A992AA9-9683-40D1-AB9C-FCAA8E20E10C}" srcOrd="1" destOrd="0" presId="urn:microsoft.com/office/officeart/2005/8/layout/chevron2"/>
    <dgm:cxn modelId="{2C8CFF9D-855F-40F9-87D9-E6232607994E}" type="presParOf" srcId="{5EE1469B-0477-4361-8EB0-E985CECFDFD1}" destId="{2C6D719F-A1B3-4138-9814-98DDF60A5C00}" srcOrd="3" destOrd="0" presId="urn:microsoft.com/office/officeart/2005/8/layout/chevron2"/>
    <dgm:cxn modelId="{F23FBCE1-DEB1-460A-B062-86E916F7E64A}" type="presParOf" srcId="{5EE1469B-0477-4361-8EB0-E985CECFDFD1}" destId="{943EAA96-A8BA-4CFD-B496-8BFDF1FE8652}" srcOrd="4" destOrd="0" presId="urn:microsoft.com/office/officeart/2005/8/layout/chevron2"/>
    <dgm:cxn modelId="{DBD7E77D-0E7C-4A3D-9F3D-E95E8142764F}" type="presParOf" srcId="{943EAA96-A8BA-4CFD-B496-8BFDF1FE8652}" destId="{DE57BA9F-E569-4FC2-9013-4DD962828294}" srcOrd="0" destOrd="0" presId="urn:microsoft.com/office/officeart/2005/8/layout/chevron2"/>
    <dgm:cxn modelId="{5C9B070C-4755-46C0-8CEF-F6841602581E}" type="presParOf" srcId="{943EAA96-A8BA-4CFD-B496-8BFDF1FE8652}" destId="{0660E62E-D145-4A72-9665-46C8E7E13519}"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0F22FC9-789A-4778-9FCD-B0BFFC66F460}" type="datetimeFigureOut">
              <a:rPr lang="id-ID"/>
              <a:pPr>
                <a:defRPr/>
              </a:pPr>
              <a:t>31/07/2018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6F3F617-1EDF-458F-B219-0F1F4C51C0FA}"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7CB793-FBDE-46C6-86E8-639CDC4B98F8}" type="slidenum">
              <a:rPr lang="id-ID" smtClean="0"/>
              <a:pPr/>
              <a:t>24</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1571A9-AF82-45AA-94FB-D6EFE9394C48}" type="slidenum">
              <a:rPr lang="id-ID" smtClean="0"/>
              <a:pPr/>
              <a:t>25</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763B35-3C5B-4023-88CC-2074C61E2731}" type="slidenum">
              <a:rPr lang="id-ID" smtClean="0"/>
              <a:pPr/>
              <a:t>26</a:t>
            </a:fld>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CC0783-1132-4291-B208-BBF48BCB927F}" type="slidenum">
              <a:rPr lang="id-ID" smtClean="0"/>
              <a:pPr/>
              <a:t>27</a:t>
            </a:fld>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1E53E6-65C3-4936-B541-7C212DC7F15A}" type="slidenum">
              <a:rPr lang="id-ID" smtClean="0"/>
              <a:pPr/>
              <a:t>28</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D823821-6588-4CEB-834C-8FD31F8C63A1}" type="datetimeFigureOut">
              <a:rPr lang="en-US"/>
              <a:pPr>
                <a:defRPr/>
              </a:pPr>
              <a:t>7/31/2018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93F31860-EF5F-4F66-8216-EB2D8A42B17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284495A-4D66-46C2-85CB-E7BDBD6CE58F}" type="datetimeFigureOut">
              <a:rPr lang="en-US"/>
              <a:pPr>
                <a:defRPr/>
              </a:pPr>
              <a:t>7/31/2018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50BD3B3-805E-4F1C-AEE2-A7947C36C9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8C8980A-DBE1-4EF4-8853-A2D1ABCA65F3}" type="datetimeFigureOut">
              <a:rPr lang="en-US"/>
              <a:pPr>
                <a:defRPr/>
              </a:pPr>
              <a:t>7/31/2018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E8935D6-2B8A-46F4-AD7B-5A7063C477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5C73AB3-01FA-4D13-889C-19A86DF95C79}" type="datetimeFigureOut">
              <a:rPr lang="en-US"/>
              <a:pPr>
                <a:defRPr/>
              </a:pPr>
              <a:t>7/31/2018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F3F96E8-BAD5-4FAC-8A21-20EE74A897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59ADE5A-2D8E-4B10-8966-FB51EB470569}" type="datetimeFigureOut">
              <a:rPr lang="en-US"/>
              <a:pPr>
                <a:defRPr/>
              </a:pPr>
              <a:t>7/31/2018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148BE4-A9D7-44F5-844A-2F3694B04EC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28046CA-FAA2-4E44-A642-2339E295D0A7}" type="datetimeFigureOut">
              <a:rPr lang="en-US"/>
              <a:pPr>
                <a:defRPr/>
              </a:pPr>
              <a:t>7/31/2018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F95E3EA-FE24-406F-AEF1-A07E3B33A5D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272D989-14C3-4CB8-AA9A-63E5DA69D8D0}" type="datetimeFigureOut">
              <a:rPr lang="en-US"/>
              <a:pPr>
                <a:defRPr/>
              </a:pPr>
              <a:t>7/31/2018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2CF3639-76EE-40FA-A02C-D5CA3CEA7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05BD391-7949-4A42-B96E-9C76848E90B2}" type="datetimeFigureOut">
              <a:rPr lang="en-US"/>
              <a:pPr>
                <a:defRPr/>
              </a:pPr>
              <a:t>7/31/2018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75D51F2-60CC-45A2-9A32-BCDAA4ECAD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E13BD25-1B02-49ED-9B5A-3B0FBEF43025}" type="datetimeFigureOut">
              <a:rPr lang="en-US"/>
              <a:pPr>
                <a:defRPr/>
              </a:pPr>
              <a:t>7/31/2018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0155CF2-5A1C-41F1-A03C-F162B626D85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C3A628-8957-4A23-8269-AAF620C3CD1D}" type="datetimeFigureOut">
              <a:rPr lang="en-US"/>
              <a:pPr>
                <a:defRPr/>
              </a:pPr>
              <a:t>7/31/2018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E238835-7E70-4F7B-B4D8-6ABDC0A2AA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92985B9-148D-434F-883E-C5EB0BE8A37D}" type="datetimeFigureOut">
              <a:rPr lang="en-US"/>
              <a:pPr>
                <a:defRPr/>
              </a:pPr>
              <a:t>7/31/2018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3ADCB0C-927F-4F91-930F-979B5F64F6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E16DE1FA-E406-4877-98A4-1DE8C012D975}" type="datetimeFigureOut">
              <a:rPr lang="en-US"/>
              <a:pPr>
                <a:defRPr/>
              </a:pPr>
              <a:t>7/31/2018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8F0FC54-31F9-4373-BA7C-F9273205818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39" r:id="rId1"/>
    <p:sldLayoutId id="2147483731" r:id="rId2"/>
    <p:sldLayoutId id="2147483740" r:id="rId3"/>
    <p:sldLayoutId id="2147483732" r:id="rId4"/>
    <p:sldLayoutId id="2147483733" r:id="rId5"/>
    <p:sldLayoutId id="2147483734" r:id="rId6"/>
    <p:sldLayoutId id="2147483735" r:id="rId7"/>
    <p:sldLayoutId id="2147483736" r:id="rId8"/>
    <p:sldLayoutId id="2147483741" r:id="rId9"/>
    <p:sldLayoutId id="2147483737" r:id="rId10"/>
    <p:sldLayoutId id="214748373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ipijatim1@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914400" y="685800"/>
            <a:ext cx="7924800" cy="3733800"/>
          </a:xfrm>
        </p:spPr>
        <p:txBody>
          <a:bodyPr>
            <a:noAutofit/>
          </a:bodyPr>
          <a:lstStyle/>
          <a:p>
            <a:pPr algn="l" eaLnBrk="1" fontAlgn="auto" hangingPunct="1">
              <a:spcAft>
                <a:spcPts val="0"/>
              </a:spcAft>
              <a:defRPr/>
            </a:pPr>
            <a:r>
              <a:rPr lang="en-US" sz="7200" dirty="0" err="1" smtClean="0"/>
              <a:t>Pustakawan</a:t>
            </a:r>
            <a:r>
              <a:rPr lang="en-US" sz="7200" dirty="0" smtClean="0"/>
              <a:t>  </a:t>
            </a:r>
            <a:br>
              <a:rPr lang="en-US" sz="7200" dirty="0" smtClean="0"/>
            </a:br>
            <a:r>
              <a:rPr lang="en-US" sz="6000" dirty="0" smtClean="0">
                <a:solidFill>
                  <a:srgbClr val="FFFF00"/>
                </a:solidFill>
              </a:rPr>
              <a:t>[</a:t>
            </a:r>
            <a:r>
              <a:rPr lang="en-US" sz="6000" dirty="0" err="1" smtClean="0">
                <a:solidFill>
                  <a:srgbClr val="FFFF00"/>
                </a:solidFill>
              </a:rPr>
              <a:t>belajar</a:t>
            </a:r>
            <a:r>
              <a:rPr lang="en-US" sz="6000" dirty="0" smtClean="0">
                <a:solidFill>
                  <a:srgbClr val="FFFF00"/>
                </a:solidFill>
              </a:rPr>
              <a:t>] </a:t>
            </a:r>
            <a:r>
              <a:rPr lang="en-US" sz="6000" dirty="0" err="1" smtClean="0"/>
              <a:t>Menulis</a:t>
            </a:r>
            <a:r>
              <a:rPr lang="en-US" sz="6000" dirty="0" smtClean="0"/>
              <a:t> </a:t>
            </a:r>
            <a:r>
              <a:rPr lang="en-US" sz="6000" dirty="0" err="1" smtClean="0"/>
              <a:t>Berita</a:t>
            </a:r>
            <a:r>
              <a:rPr lang="en-US" sz="6000" dirty="0" smtClean="0"/>
              <a:t> </a:t>
            </a:r>
            <a:r>
              <a:rPr lang="en-US" sz="6000" dirty="0" err="1" smtClean="0"/>
              <a:t>dan</a:t>
            </a:r>
            <a:r>
              <a:rPr lang="en-US" sz="6000" dirty="0" smtClean="0"/>
              <a:t/>
            </a:r>
            <a:br>
              <a:rPr lang="en-US" sz="6000" dirty="0" smtClean="0"/>
            </a:br>
            <a:r>
              <a:rPr lang="en-US" sz="5400" dirty="0" smtClean="0">
                <a:solidFill>
                  <a:srgbClr val="FFFF00"/>
                </a:solidFill>
              </a:rPr>
              <a:t>[</a:t>
            </a:r>
            <a:r>
              <a:rPr lang="en-US" sz="5400" dirty="0" err="1" smtClean="0">
                <a:solidFill>
                  <a:srgbClr val="FFFF00"/>
                </a:solidFill>
              </a:rPr>
              <a:t>mencoba</a:t>
            </a:r>
            <a:r>
              <a:rPr lang="en-US" sz="5400" dirty="0" smtClean="0">
                <a:solidFill>
                  <a:srgbClr val="FFFF00"/>
                </a:solidFill>
              </a:rPr>
              <a:t>] </a:t>
            </a:r>
            <a:r>
              <a:rPr lang="en-US" sz="5400" dirty="0" err="1" smtClean="0"/>
              <a:t>menulis</a:t>
            </a:r>
            <a:r>
              <a:rPr lang="en-US" sz="5400" dirty="0" smtClean="0"/>
              <a:t> </a:t>
            </a:r>
            <a:r>
              <a:rPr lang="en-US" sz="5400" dirty="0" err="1" smtClean="0"/>
              <a:t>sastra</a:t>
            </a:r>
            <a:endParaRPr lang="en-US" sz="7200" dirty="0" smtClean="0"/>
          </a:p>
        </p:txBody>
      </p:sp>
      <p:sp>
        <p:nvSpPr>
          <p:cNvPr id="5123" name="Subtitle 2"/>
          <p:cNvSpPr>
            <a:spLocks noGrp="1"/>
          </p:cNvSpPr>
          <p:nvPr>
            <p:ph type="subTitle" idx="1"/>
          </p:nvPr>
        </p:nvSpPr>
        <p:spPr>
          <a:xfrm>
            <a:off x="838200" y="5029200"/>
            <a:ext cx="2743200" cy="1066800"/>
          </a:xfrm>
        </p:spPr>
        <p:txBody>
          <a:bodyPr/>
          <a:lstStyle/>
          <a:p>
            <a:pPr marR="0" algn="l" eaLnBrk="1" hangingPunct="1">
              <a:buFont typeface="Arial" charset="0"/>
              <a:buNone/>
            </a:pPr>
            <a:r>
              <a:rPr lang="en-US" sz="3200" smtClean="0"/>
              <a:t>Sujarwo</a:t>
            </a:r>
            <a:endParaRPr lang="en-US" smtClean="0"/>
          </a:p>
        </p:txBody>
      </p:sp>
      <p:pic>
        <p:nvPicPr>
          <p:cNvPr id="5124" name="Picture 4" descr="vector camera, Cartoon, Hand Painted, Watercolor PNG and Vector"/>
          <p:cNvPicPr>
            <a:picLocks noChangeAspect="1" noChangeArrowheads="1"/>
          </p:cNvPicPr>
          <p:nvPr/>
        </p:nvPicPr>
        <p:blipFill>
          <a:blip r:embed="rId2" cstate="print">
            <a:clrChange>
              <a:clrFrom>
                <a:srgbClr val="F6F6F6"/>
              </a:clrFrom>
              <a:clrTo>
                <a:srgbClr val="F6F6F6">
                  <a:alpha val="0"/>
                </a:srgbClr>
              </a:clrTo>
            </a:clrChange>
          </a:blip>
          <a:srcRect/>
          <a:stretch>
            <a:fillRect/>
          </a:stretch>
        </p:blipFill>
        <p:spPr bwMode="auto">
          <a:xfrm>
            <a:off x="6400800" y="4114800"/>
            <a:ext cx="2292350" cy="2743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666750"/>
          </a:xfrm>
        </p:spPr>
        <p:txBody>
          <a:bodyPr/>
          <a:lstStyle/>
          <a:p>
            <a:pPr eaLnBrk="1" hangingPunct="1">
              <a:defRPr/>
            </a:pPr>
            <a:r>
              <a:rPr lang="en-US" b="1" dirty="0" err="1" smtClean="0">
                <a:solidFill>
                  <a:srgbClr val="0000FF"/>
                </a:solidFill>
                <a:effectLst>
                  <a:outerShdw blurRad="38100" dist="38100" dir="2700000" algn="tl">
                    <a:srgbClr val="000000">
                      <a:alpha val="43137"/>
                    </a:srgbClr>
                  </a:outerShdw>
                </a:effectLst>
              </a:rPr>
              <a:t>Penulis</a:t>
            </a:r>
            <a:r>
              <a:rPr lang="en-US" b="1" dirty="0" smtClean="0">
                <a:solidFill>
                  <a:srgbClr val="0000FF"/>
                </a:solidFill>
                <a:effectLst>
                  <a:outerShdw blurRad="38100" dist="38100" dir="2700000" algn="tl">
                    <a:srgbClr val="000000">
                      <a:alpha val="43137"/>
                    </a:srgbClr>
                  </a:outerShdw>
                </a:effectLst>
              </a:rPr>
              <a:t> </a:t>
            </a:r>
            <a:r>
              <a:rPr lang="en-US" b="1" dirty="0" err="1" smtClean="0">
                <a:solidFill>
                  <a:srgbClr val="0000FF"/>
                </a:solidFill>
                <a:effectLst>
                  <a:outerShdw blurRad="38100" dist="38100" dir="2700000" algn="tl">
                    <a:srgbClr val="000000">
                      <a:alpha val="43137"/>
                    </a:srgbClr>
                  </a:outerShdw>
                </a:effectLst>
              </a:rPr>
              <a:t>Berita</a:t>
            </a:r>
            <a:endParaRPr lang="id-ID" dirty="0" smtClean="0">
              <a:effectLst>
                <a:outerShdw blurRad="38100" dist="38100" dir="2700000" algn="tl">
                  <a:srgbClr val="000000">
                    <a:alpha val="43137"/>
                  </a:srgbClr>
                </a:outerShdw>
              </a:effectLst>
            </a:endParaRPr>
          </a:p>
        </p:txBody>
      </p:sp>
      <p:sp>
        <p:nvSpPr>
          <p:cNvPr id="14339" name="Content Placeholder 2"/>
          <p:cNvSpPr>
            <a:spLocks noGrp="1"/>
          </p:cNvSpPr>
          <p:nvPr>
            <p:ph idx="1"/>
          </p:nvPr>
        </p:nvSpPr>
        <p:spPr>
          <a:xfrm>
            <a:off x="457200" y="1600200"/>
            <a:ext cx="8229600" cy="4724400"/>
          </a:xfrm>
        </p:spPr>
        <p:txBody>
          <a:bodyPr/>
          <a:lstStyle/>
          <a:p>
            <a:pPr eaLnBrk="1" hangingPunct="1"/>
            <a:r>
              <a:rPr lang="en-US" sz="2800" smtClean="0">
                <a:latin typeface="Palatino Linotype" pitchFamily="18" charset="0"/>
              </a:rPr>
              <a:t>Memiliki kemampuan intelektual, dapat menangkap berita secara lengkap. kemahiran melihat persoalan secara  tajam, dapat membuat perbandingan, bisa menempatkan diri  dalam satu jarak dengan obyek pemberitaan serta memiliki daya  kritis</a:t>
            </a:r>
          </a:p>
          <a:p>
            <a:pPr eaLnBrk="1" hangingPunct="1"/>
            <a:r>
              <a:rPr lang="en-US" sz="2800" smtClean="0">
                <a:latin typeface="Palatino Linotype" pitchFamily="18" charset="0"/>
              </a:rPr>
              <a:t>Memiliki kemampuan bahasa untuk menyusun laporan dalam  bahasa  yang jernih atau jelas, kalimatnya sederhana atau padat dan pilihan kata yang tepat</a:t>
            </a:r>
            <a:endParaRPr lang="id-ID" smtClean="0">
              <a:latin typeface="Palatino Linotyp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857250"/>
            <a:ext cx="8229600" cy="590550"/>
          </a:xfrm>
        </p:spPr>
        <p:txBody>
          <a:bodyPr/>
          <a:lstStyle/>
          <a:p>
            <a:pPr eaLnBrk="1" hangingPunct="1">
              <a:defRPr/>
            </a:pPr>
            <a:r>
              <a:rPr lang="en-US" b="1" dirty="0" err="1" smtClean="0">
                <a:effectLst>
                  <a:outerShdw blurRad="38100" dist="38100" dir="2700000" algn="tl">
                    <a:srgbClr val="000000">
                      <a:alpha val="43137"/>
                    </a:srgbClr>
                  </a:outerShdw>
                </a:effectLst>
              </a:rPr>
              <a:t>Teknik</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Penulisan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Berita</a:t>
            </a:r>
            <a:endParaRPr lang="id-ID" b="1" dirty="0" smtClean="0">
              <a:effectLst>
                <a:outerShdw blurRad="38100" dist="38100" dir="2700000" algn="tl">
                  <a:srgbClr val="000000">
                    <a:alpha val="43137"/>
                  </a:srgbClr>
                </a:outerShdw>
              </a:effectLst>
            </a:endParaRPr>
          </a:p>
        </p:txBody>
      </p:sp>
      <p:sp>
        <p:nvSpPr>
          <p:cNvPr id="15363" name="Rectangle 3"/>
          <p:cNvSpPr>
            <a:spLocks noGrp="1" noChangeArrowheads="1"/>
          </p:cNvSpPr>
          <p:nvPr>
            <p:ph idx="1"/>
          </p:nvPr>
        </p:nvSpPr>
        <p:spPr/>
        <p:txBody>
          <a:bodyPr/>
          <a:lstStyle/>
          <a:p>
            <a:pPr eaLnBrk="1" hangingPunct="1">
              <a:lnSpc>
                <a:spcPct val="80000"/>
              </a:lnSpc>
            </a:pPr>
            <a:r>
              <a:rPr lang="en-US" sz="2800" b="1" smtClean="0">
                <a:latin typeface="Palatino Linotype" pitchFamily="18" charset="0"/>
              </a:rPr>
              <a:t>Pola beraturan/pararel </a:t>
            </a:r>
            <a:r>
              <a:rPr lang="en-US" sz="2800" smtClean="0">
                <a:latin typeface="Palatino Linotype" pitchFamily="18" charset="0"/>
              </a:rPr>
              <a:t>: menulis berit tanpa mendahulukan mana yang lebih penting dari yang lain, dianggap semua bagian berita sama pentingnya</a:t>
            </a:r>
          </a:p>
          <a:p>
            <a:pPr eaLnBrk="1" hangingPunct="1">
              <a:lnSpc>
                <a:spcPct val="80000"/>
              </a:lnSpc>
            </a:pPr>
            <a:r>
              <a:rPr lang="en-US" sz="2800" b="1" smtClean="0">
                <a:latin typeface="Palatino Linotype" pitchFamily="18" charset="0"/>
              </a:rPr>
              <a:t>Pola piramida: b</a:t>
            </a:r>
            <a:r>
              <a:rPr lang="en-US" sz="2800" smtClean="0">
                <a:latin typeface="Palatino Linotype" pitchFamily="18" charset="0"/>
              </a:rPr>
              <a:t>erita ditulis secara kronologis, dari permulaan kejadian hingga ke puncaknya</a:t>
            </a:r>
          </a:p>
          <a:p>
            <a:pPr eaLnBrk="1" hangingPunct="1">
              <a:lnSpc>
                <a:spcPct val="80000"/>
              </a:lnSpc>
            </a:pPr>
            <a:r>
              <a:rPr lang="en-US" sz="2800" b="1" smtClean="0">
                <a:latin typeface="Palatino Linotype" pitchFamily="18" charset="0"/>
              </a:rPr>
              <a:t>Pola piramida terbalik: b</a:t>
            </a:r>
            <a:r>
              <a:rPr lang="en-US" sz="2800" smtClean="0">
                <a:latin typeface="Palatino Linotype" pitchFamily="18" charset="0"/>
              </a:rPr>
              <a:t>erita ditulis mulai dari bagian paling penting/dramatis atau yang paling kuat. Setelah itu, menyusul bagian-bagian berita penting lainnya dan sampai akhirnya menempatkan bagian berita yang kurang penting</a:t>
            </a:r>
          </a:p>
          <a:p>
            <a:pPr eaLnBrk="1" hangingPunct="1">
              <a:lnSpc>
                <a:spcPct val="80000"/>
              </a:lnSpc>
            </a:pPr>
            <a:endParaRPr lang="id-ID" sz="2800" smtClean="0">
              <a:latin typeface="Palatino Linotyp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857250"/>
            <a:ext cx="8229600" cy="590550"/>
          </a:xfrm>
        </p:spPr>
        <p:txBody>
          <a:bodyPr/>
          <a:lstStyle/>
          <a:p>
            <a:pPr eaLnBrk="1" hangingPunct="1">
              <a:defRPr/>
            </a:pPr>
            <a:r>
              <a:rPr lang="en-US" b="1" dirty="0" err="1" smtClean="0">
                <a:effectLst>
                  <a:outerShdw blurRad="38100" dist="38100" dir="2700000" algn="tl">
                    <a:srgbClr val="000000">
                      <a:alpha val="43137"/>
                    </a:srgbClr>
                  </a:outerShdw>
                </a:effectLst>
              </a:rPr>
              <a:t>Teknik</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Penulisan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Berita</a:t>
            </a:r>
            <a:endParaRPr lang="id-ID" b="1" dirty="0" smtClean="0">
              <a:effectLst>
                <a:outerShdw blurRad="38100" dist="38100" dir="2700000" algn="tl">
                  <a:srgbClr val="000000">
                    <a:alpha val="43137"/>
                  </a:srgbClr>
                </a:outerShdw>
              </a:effectLst>
            </a:endParaRPr>
          </a:p>
        </p:txBody>
      </p:sp>
      <p:sp>
        <p:nvSpPr>
          <p:cNvPr id="16387" name="Rectangle 3"/>
          <p:cNvSpPr>
            <a:spLocks noGrp="1" noChangeArrowheads="1"/>
          </p:cNvSpPr>
          <p:nvPr>
            <p:ph idx="1"/>
          </p:nvPr>
        </p:nvSpPr>
        <p:spPr/>
        <p:txBody>
          <a:bodyPr/>
          <a:lstStyle/>
          <a:p>
            <a:pPr eaLnBrk="1" hangingPunct="1">
              <a:lnSpc>
                <a:spcPct val="80000"/>
              </a:lnSpc>
            </a:pPr>
            <a:r>
              <a:rPr lang="en-US" sz="2800" b="1" smtClean="0">
                <a:latin typeface="Palatino Linotype" pitchFamily="18" charset="0"/>
              </a:rPr>
              <a:t>Pola beraturan/pararel </a:t>
            </a:r>
            <a:r>
              <a:rPr lang="en-US" sz="2800" smtClean="0">
                <a:latin typeface="Palatino Linotype" pitchFamily="18" charset="0"/>
              </a:rPr>
              <a:t>: menulis berit tanpa mendahulukan mana yang lebih penting dari yang lain, dianggap semua bagian berita sama pentingnya</a:t>
            </a:r>
          </a:p>
          <a:p>
            <a:pPr eaLnBrk="1" hangingPunct="1">
              <a:lnSpc>
                <a:spcPct val="80000"/>
              </a:lnSpc>
            </a:pPr>
            <a:r>
              <a:rPr lang="en-US" sz="2800" b="1" smtClean="0">
                <a:latin typeface="Palatino Linotype" pitchFamily="18" charset="0"/>
              </a:rPr>
              <a:t>Pola piramida: b</a:t>
            </a:r>
            <a:r>
              <a:rPr lang="en-US" sz="2800" smtClean="0">
                <a:latin typeface="Palatino Linotype" pitchFamily="18" charset="0"/>
              </a:rPr>
              <a:t>erita ditulis secara kronologis, dari permulaan kejadian hingga ke puncaknya</a:t>
            </a:r>
          </a:p>
          <a:p>
            <a:pPr eaLnBrk="1" hangingPunct="1">
              <a:lnSpc>
                <a:spcPct val="80000"/>
              </a:lnSpc>
            </a:pPr>
            <a:r>
              <a:rPr lang="en-US" sz="2800" b="1" smtClean="0">
                <a:latin typeface="Palatino Linotype" pitchFamily="18" charset="0"/>
              </a:rPr>
              <a:t>Pola piramida terbalik: b</a:t>
            </a:r>
            <a:r>
              <a:rPr lang="en-US" sz="2800" smtClean="0">
                <a:latin typeface="Palatino Linotype" pitchFamily="18" charset="0"/>
              </a:rPr>
              <a:t>erita ditulis mulai dari bagian paling penting/dramatis atau yang paling kuat. Setelah itu, menyusul bagian-bagian berita penting lainnya dan sampai akhirnya menempatkan bagian berita yang kurang penting</a:t>
            </a:r>
          </a:p>
          <a:p>
            <a:pPr eaLnBrk="1" hangingPunct="1">
              <a:lnSpc>
                <a:spcPct val="80000"/>
              </a:lnSpc>
            </a:pPr>
            <a:endParaRPr lang="id-ID" sz="2800" smtClean="0">
              <a:latin typeface="Palatino Linotyp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857250"/>
            <a:ext cx="8229600" cy="590550"/>
          </a:xfrm>
        </p:spPr>
        <p:txBody>
          <a:bodyPr/>
          <a:lstStyle/>
          <a:p>
            <a:pPr eaLnBrk="1" hangingPunct="1">
              <a:defRPr/>
            </a:pPr>
            <a:r>
              <a:rPr lang="en-US" b="1" dirty="0" err="1" smtClean="0">
                <a:effectLst>
                  <a:outerShdw blurRad="38100" dist="38100" dir="2700000" algn="tl">
                    <a:srgbClr val="000000">
                      <a:alpha val="43137"/>
                    </a:srgbClr>
                  </a:outerShdw>
                </a:effectLst>
              </a:rPr>
              <a:t>Teknik</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Penulisan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Berita</a:t>
            </a:r>
            <a:endParaRPr lang="id-ID" b="1" dirty="0" smtClean="0">
              <a:effectLst>
                <a:outerShdw blurRad="38100" dist="38100" dir="2700000" algn="tl">
                  <a:srgbClr val="000000">
                    <a:alpha val="43137"/>
                  </a:srgbClr>
                </a:outerShdw>
              </a:effectLst>
            </a:endParaRPr>
          </a:p>
        </p:txBody>
      </p:sp>
      <p:sp>
        <p:nvSpPr>
          <p:cNvPr id="17411" name="Rectangle 3"/>
          <p:cNvSpPr>
            <a:spLocks noGrp="1" noChangeArrowheads="1"/>
          </p:cNvSpPr>
          <p:nvPr>
            <p:ph idx="1"/>
          </p:nvPr>
        </p:nvSpPr>
        <p:spPr/>
        <p:txBody>
          <a:bodyPr/>
          <a:lstStyle/>
          <a:p>
            <a:pPr eaLnBrk="1" hangingPunct="1">
              <a:lnSpc>
                <a:spcPct val="80000"/>
              </a:lnSpc>
            </a:pPr>
            <a:r>
              <a:rPr lang="en-US" sz="2800" b="1" smtClean="0">
                <a:latin typeface="Palatino Linotype" pitchFamily="18" charset="0"/>
              </a:rPr>
              <a:t>Pola beraturan/pararel </a:t>
            </a:r>
            <a:r>
              <a:rPr lang="en-US" sz="2800" smtClean="0">
                <a:latin typeface="Palatino Linotype" pitchFamily="18" charset="0"/>
              </a:rPr>
              <a:t>: menulis berit tanpa mendahulukan mana yang lebih penting dari yang lain, dianggap semua bagian berita sama pentingnya</a:t>
            </a:r>
          </a:p>
          <a:p>
            <a:pPr eaLnBrk="1" hangingPunct="1">
              <a:lnSpc>
                <a:spcPct val="80000"/>
              </a:lnSpc>
            </a:pPr>
            <a:r>
              <a:rPr lang="en-US" sz="2800" b="1" smtClean="0">
                <a:latin typeface="Palatino Linotype" pitchFamily="18" charset="0"/>
              </a:rPr>
              <a:t>Pola piramida: b</a:t>
            </a:r>
            <a:r>
              <a:rPr lang="en-US" sz="2800" smtClean="0">
                <a:latin typeface="Palatino Linotype" pitchFamily="18" charset="0"/>
              </a:rPr>
              <a:t>erita ditulis secara kronologis, dari permulaan kejadian hingga ke puncaknya</a:t>
            </a:r>
          </a:p>
          <a:p>
            <a:pPr eaLnBrk="1" hangingPunct="1">
              <a:lnSpc>
                <a:spcPct val="80000"/>
              </a:lnSpc>
            </a:pPr>
            <a:r>
              <a:rPr lang="en-US" sz="2800" b="1" smtClean="0">
                <a:latin typeface="Palatino Linotype" pitchFamily="18" charset="0"/>
              </a:rPr>
              <a:t>Pola piramida terbalik: b</a:t>
            </a:r>
            <a:r>
              <a:rPr lang="en-US" sz="2800" smtClean="0">
                <a:latin typeface="Palatino Linotype" pitchFamily="18" charset="0"/>
              </a:rPr>
              <a:t>erita ditulis mulai dari bagian paling penting/dramatis atau yang paling kuat. Setelah itu, menyusul bagian-bagian berita penting lainnya dan sampai akhirnya menempatkan bagian berita yang kurang penting</a:t>
            </a:r>
          </a:p>
          <a:p>
            <a:pPr eaLnBrk="1" hangingPunct="1">
              <a:lnSpc>
                <a:spcPct val="80000"/>
              </a:lnSpc>
            </a:pPr>
            <a:endParaRPr lang="id-ID" sz="2800" smtClean="0">
              <a:latin typeface="Palatino Linotyp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Langkah</a:t>
            </a:r>
            <a:r>
              <a:rPr lang="en-US" b="1" dirty="0" smtClean="0"/>
              <a:t> </a:t>
            </a:r>
            <a:r>
              <a:rPr lang="en-US" b="1" dirty="0" err="1" smtClean="0"/>
              <a:t>menulis</a:t>
            </a:r>
            <a:r>
              <a:rPr lang="en-US" b="1" dirty="0" smtClean="0"/>
              <a:t> </a:t>
            </a:r>
            <a:r>
              <a:rPr lang="en-US" b="1" dirty="0" err="1" smtClean="0"/>
              <a:t>berita</a:t>
            </a:r>
            <a:endParaRPr lang="en-US" dirty="0"/>
          </a:p>
        </p:txBody>
      </p:sp>
      <p:sp>
        <p:nvSpPr>
          <p:cNvPr id="3" name="Content Placeholder 2"/>
          <p:cNvSpPr>
            <a:spLocks noGrp="1"/>
          </p:cNvSpPr>
          <p:nvPr>
            <p:ph idx="1"/>
          </p:nvPr>
        </p:nvSpPr>
        <p:spPr/>
        <p:txBody>
          <a:bodyPr/>
          <a:lstStyle/>
          <a:p>
            <a:r>
              <a:rPr lang="en-US" sz="3200" dirty="0" smtClean="0"/>
              <a:t>• </a:t>
            </a:r>
            <a:r>
              <a:rPr lang="en-US" sz="3200" dirty="0" err="1" smtClean="0"/>
              <a:t>Berfikir</a:t>
            </a:r>
            <a:r>
              <a:rPr lang="en-US" sz="3200" dirty="0" smtClean="0"/>
              <a:t> </a:t>
            </a:r>
            <a:r>
              <a:rPr lang="en-US" sz="3200" dirty="0" err="1" smtClean="0"/>
              <a:t>dulu</a:t>
            </a:r>
            <a:r>
              <a:rPr lang="en-US" sz="3200" dirty="0" smtClean="0"/>
              <a:t>, </a:t>
            </a:r>
            <a:r>
              <a:rPr lang="en-US" sz="3200" dirty="0" err="1" smtClean="0"/>
              <a:t>baru</a:t>
            </a:r>
            <a:r>
              <a:rPr lang="en-US" sz="3200" dirty="0" smtClean="0"/>
              <a:t> </a:t>
            </a:r>
            <a:r>
              <a:rPr lang="en-US" sz="3200" dirty="0" err="1" smtClean="0"/>
              <a:t>menulis</a:t>
            </a:r>
            <a:endParaRPr lang="en-US" sz="3200" dirty="0" smtClean="0"/>
          </a:p>
          <a:p>
            <a:r>
              <a:rPr lang="en-US" sz="3200" dirty="0" smtClean="0"/>
              <a:t>• </a:t>
            </a:r>
            <a:r>
              <a:rPr lang="en-US" sz="3200" dirty="0" err="1" smtClean="0"/>
              <a:t>Menulis</a:t>
            </a:r>
            <a:r>
              <a:rPr lang="en-US" sz="3200" dirty="0" smtClean="0"/>
              <a:t> </a:t>
            </a:r>
            <a:r>
              <a:rPr lang="en-US" sz="3200" dirty="0" err="1" smtClean="0"/>
              <a:t>untuk</a:t>
            </a:r>
            <a:r>
              <a:rPr lang="en-US" sz="3200" dirty="0" smtClean="0"/>
              <a:t> </a:t>
            </a:r>
            <a:r>
              <a:rPr lang="en-US" sz="3200" dirty="0" err="1" smtClean="0"/>
              <a:t>pembaca</a:t>
            </a:r>
            <a:endParaRPr lang="en-US" sz="3200" dirty="0" smtClean="0"/>
          </a:p>
          <a:p>
            <a:r>
              <a:rPr lang="en-US" sz="3200" dirty="0" smtClean="0"/>
              <a:t>• </a:t>
            </a:r>
            <a:r>
              <a:rPr lang="en-US" sz="3200" dirty="0" err="1" smtClean="0"/>
              <a:t>Menulis</a:t>
            </a:r>
            <a:r>
              <a:rPr lang="en-US" sz="3200" dirty="0" smtClean="0"/>
              <a:t> </a:t>
            </a:r>
            <a:r>
              <a:rPr lang="en-US" sz="3200" dirty="0" err="1" smtClean="0"/>
              <a:t>untuk</a:t>
            </a:r>
            <a:r>
              <a:rPr lang="en-US" sz="3200" dirty="0" smtClean="0"/>
              <a:t> </a:t>
            </a:r>
            <a:r>
              <a:rPr lang="en-US" sz="3200" dirty="0" err="1" smtClean="0"/>
              <a:t>mengungkapkan</a:t>
            </a:r>
            <a:r>
              <a:rPr lang="en-US" sz="3200" dirty="0" smtClean="0"/>
              <a:t> </a:t>
            </a:r>
            <a:r>
              <a:rPr lang="en-US" sz="3200" dirty="0" err="1" smtClean="0"/>
              <a:t>fakta</a:t>
            </a:r>
            <a:endParaRPr lang="en-US" sz="3200" dirty="0" smtClean="0"/>
          </a:p>
          <a:p>
            <a:r>
              <a:rPr lang="en-US" sz="3200" dirty="0" smtClean="0"/>
              <a:t>• </a:t>
            </a:r>
            <a:r>
              <a:rPr lang="en-US" sz="3200" dirty="0" err="1" smtClean="0"/>
              <a:t>Gunakan</a:t>
            </a:r>
            <a:r>
              <a:rPr lang="en-US" sz="3200" dirty="0" smtClean="0"/>
              <a:t> </a:t>
            </a:r>
            <a:r>
              <a:rPr lang="en-US" sz="3200" dirty="0" err="1" smtClean="0"/>
              <a:t>kata</a:t>
            </a:r>
            <a:r>
              <a:rPr lang="en-US" sz="3200" dirty="0" smtClean="0"/>
              <a:t> yang </a:t>
            </a:r>
            <a:r>
              <a:rPr lang="en-US" sz="3200" dirty="0" err="1" smtClean="0"/>
              <a:t>akrab</a:t>
            </a:r>
            <a:r>
              <a:rPr lang="en-US" sz="3200" dirty="0" smtClean="0"/>
              <a:t> </a:t>
            </a:r>
            <a:r>
              <a:rPr lang="en-US" sz="3200" dirty="0" err="1" smtClean="0"/>
              <a:t>bagi</a:t>
            </a:r>
            <a:r>
              <a:rPr lang="en-US" sz="3200" dirty="0" smtClean="0"/>
              <a:t> </a:t>
            </a:r>
            <a:r>
              <a:rPr lang="en-US" sz="3200" dirty="0" err="1" smtClean="0"/>
              <a:t>pembaca</a:t>
            </a:r>
            <a:endParaRPr lang="en-US" sz="3200" dirty="0" smtClean="0"/>
          </a:p>
          <a:p>
            <a:r>
              <a:rPr lang="en-US" sz="3200" dirty="0" smtClean="0"/>
              <a:t>• </a:t>
            </a:r>
            <a:r>
              <a:rPr lang="en-US" sz="3200" dirty="0" err="1" smtClean="0"/>
              <a:t>Gunakan</a:t>
            </a:r>
            <a:r>
              <a:rPr lang="en-US" sz="3200" dirty="0" smtClean="0"/>
              <a:t> </a:t>
            </a:r>
            <a:r>
              <a:rPr lang="en-US" sz="3200" dirty="0" err="1" smtClean="0"/>
              <a:t>kalimat</a:t>
            </a:r>
            <a:r>
              <a:rPr lang="en-US" sz="3200" dirty="0" smtClean="0"/>
              <a:t> </a:t>
            </a:r>
            <a:r>
              <a:rPr lang="en-US" sz="3200" dirty="0" err="1" smtClean="0"/>
              <a:t>singkat</a:t>
            </a:r>
            <a:endParaRPr lang="en-US" sz="3200" dirty="0" smtClean="0"/>
          </a:p>
          <a:p>
            <a:r>
              <a:rPr lang="en-US" sz="3200" dirty="0" smtClean="0"/>
              <a:t>• </a:t>
            </a:r>
            <a:r>
              <a:rPr lang="en-US" sz="3200" dirty="0" err="1" smtClean="0"/>
              <a:t>Buatlah</a:t>
            </a:r>
            <a:r>
              <a:rPr lang="en-US" sz="3200" dirty="0" smtClean="0"/>
              <a:t> </a:t>
            </a:r>
            <a:r>
              <a:rPr lang="en-US" sz="3200" dirty="0" err="1" smtClean="0"/>
              <a:t>paragraf</a:t>
            </a:r>
            <a:r>
              <a:rPr lang="en-US" sz="3200" dirty="0" smtClean="0"/>
              <a:t> </a:t>
            </a:r>
            <a:r>
              <a:rPr lang="en-US" sz="3200" dirty="0" err="1" smtClean="0"/>
              <a:t>singkat</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r>
              <a:rPr lang="en-US" b="1" dirty="0" err="1" smtClean="0"/>
              <a:t>Bagian-bagian</a:t>
            </a:r>
            <a:r>
              <a:rPr lang="en-US" b="1" dirty="0" smtClean="0"/>
              <a:t> </a:t>
            </a:r>
            <a:r>
              <a:rPr lang="en-US" b="1" dirty="0" err="1" smtClean="0"/>
              <a:t>Berita</a:t>
            </a:r>
            <a:endParaRPr lang="en-US" dirty="0"/>
          </a:p>
        </p:txBody>
      </p:sp>
      <p:graphicFrame>
        <p:nvGraphicFramePr>
          <p:cNvPr id="4" name="Content Placeholder 3"/>
          <p:cNvGraphicFramePr>
            <a:graphicFrameLocks noGrp="1"/>
          </p:cNvGraphicFramePr>
          <p:nvPr>
            <p:ph idx="1"/>
          </p:nvPr>
        </p:nvGraphicFramePr>
        <p:xfrm>
          <a:off x="457200" y="1447800"/>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p:cNvSpPr txBox="1">
            <a:spLocks/>
          </p:cNvSpPr>
          <p:nvPr/>
        </p:nvSpPr>
        <p:spPr bwMode="auto">
          <a:xfrm>
            <a:off x="533400" y="5516563"/>
            <a:ext cx="8229600" cy="1112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Judul</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berita</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harus</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ringkas</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(3-6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kata</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mencerminkan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isi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menarik</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S-P-O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subyek-predikat-obyek</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p>
          <a:p>
            <a:pPr marL="273050" marR="0" lvl="0" indent="-27305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666750"/>
          </a:xfrm>
        </p:spPr>
        <p:txBody>
          <a:bodyPr/>
          <a:lstStyle/>
          <a:p>
            <a:pPr eaLnBrk="1" hangingPunct="1">
              <a:defRPr/>
            </a:pPr>
            <a:r>
              <a:rPr lang="en-US" b="1" dirty="0" err="1" smtClean="0">
                <a:solidFill>
                  <a:srgbClr val="0000FF"/>
                </a:solidFill>
                <a:effectLst>
                  <a:outerShdw blurRad="38100" dist="38100" dir="2700000" algn="tl">
                    <a:srgbClr val="000000">
                      <a:alpha val="43137"/>
                    </a:srgbClr>
                  </a:outerShdw>
                </a:effectLst>
              </a:rPr>
              <a:t>Menulis</a:t>
            </a:r>
            <a:r>
              <a:rPr lang="en-US" b="1" dirty="0" smtClean="0">
                <a:solidFill>
                  <a:srgbClr val="0000FF"/>
                </a:solidFill>
                <a:effectLst>
                  <a:outerShdw blurRad="38100" dist="38100" dir="2700000" algn="tl">
                    <a:srgbClr val="000000">
                      <a:alpha val="43137"/>
                    </a:srgbClr>
                  </a:outerShdw>
                </a:effectLst>
              </a:rPr>
              <a:t> </a:t>
            </a:r>
            <a:r>
              <a:rPr lang="en-US" b="1" dirty="0" err="1" smtClean="0">
                <a:solidFill>
                  <a:srgbClr val="0000FF"/>
                </a:solidFill>
                <a:effectLst>
                  <a:outerShdw blurRad="38100" dist="38100" dir="2700000" algn="tl">
                    <a:srgbClr val="000000">
                      <a:alpha val="43137"/>
                    </a:srgbClr>
                  </a:outerShdw>
                </a:effectLst>
              </a:rPr>
              <a:t>Berita</a:t>
            </a:r>
            <a:endParaRPr lang="id-ID" dirty="0" smtClean="0">
              <a:effectLst>
                <a:outerShdw blurRad="38100" dist="38100" dir="2700000" algn="tl">
                  <a:srgbClr val="000000">
                    <a:alpha val="43137"/>
                  </a:srgbClr>
                </a:outerShdw>
              </a:effectLst>
            </a:endParaRPr>
          </a:p>
        </p:txBody>
      </p:sp>
      <p:sp>
        <p:nvSpPr>
          <p:cNvPr id="18435" name="Content Placeholder 4"/>
          <p:cNvSpPr>
            <a:spLocks noGrp="1"/>
          </p:cNvSpPr>
          <p:nvPr>
            <p:ph idx="1"/>
          </p:nvPr>
        </p:nvSpPr>
        <p:spPr>
          <a:xfrm>
            <a:off x="533400" y="1828800"/>
            <a:ext cx="8229600" cy="4389438"/>
          </a:xfrm>
        </p:spPr>
        <p:txBody>
          <a:bodyPr/>
          <a:lstStyle/>
          <a:p>
            <a:pPr>
              <a:buFont typeface="Wingdings 2" pitchFamily="18" charset="2"/>
              <a:buNone/>
            </a:pPr>
            <a:r>
              <a:rPr lang="en-US" smtClean="0"/>
              <a:t>dengan pola </a:t>
            </a:r>
          </a:p>
          <a:p>
            <a:pPr>
              <a:buFont typeface="Wingdings 2" pitchFamily="18" charset="2"/>
              <a:buNone/>
            </a:pPr>
            <a:r>
              <a:rPr lang="en-US" sz="2400" b="1" smtClean="0">
                <a:latin typeface="Palatino Linotype" pitchFamily="18" charset="0"/>
              </a:rPr>
              <a:t>piramida terbalik</a:t>
            </a:r>
            <a:endParaRPr lang="id-ID" smtClean="0"/>
          </a:p>
        </p:txBody>
      </p:sp>
      <p:grpSp>
        <p:nvGrpSpPr>
          <p:cNvPr id="2" name="Group 17"/>
          <p:cNvGrpSpPr/>
          <p:nvPr/>
        </p:nvGrpSpPr>
        <p:grpSpPr>
          <a:xfrm>
            <a:off x="3352800" y="1524000"/>
            <a:ext cx="4410075" cy="4697413"/>
            <a:chOff x="2792413" y="1844675"/>
            <a:chExt cx="4105275" cy="4392613"/>
          </a:xfrm>
          <a:solidFill>
            <a:schemeClr val="accent4">
              <a:lumMod val="20000"/>
              <a:lumOff val="80000"/>
            </a:schemeClr>
          </a:solidFill>
        </p:grpSpPr>
        <p:sp>
          <p:nvSpPr>
            <p:cNvPr id="19" name="AutoShape 13"/>
            <p:cNvSpPr>
              <a:spLocks noChangeArrowheads="1"/>
            </p:cNvSpPr>
            <p:nvPr/>
          </p:nvSpPr>
          <p:spPr bwMode="auto">
            <a:xfrm>
              <a:off x="2792413" y="1844675"/>
              <a:ext cx="4105275" cy="4392613"/>
            </a:xfrm>
            <a:prstGeom prst="flowChartMerge">
              <a:avLst/>
            </a:prstGeom>
            <a:grpFill/>
            <a:ln w="38100">
              <a:solidFill>
                <a:schemeClr val="tx1"/>
              </a:solidFill>
              <a:miter lim="800000"/>
              <a:headEnd/>
              <a:tailEnd/>
            </a:ln>
          </p:spPr>
          <p:txBody>
            <a:bodyPr wrap="none" anchor="ctr"/>
            <a:lstStyle/>
            <a:p>
              <a:pPr>
                <a:defRPr/>
              </a:pPr>
              <a:endParaRPr lang="id-ID"/>
            </a:p>
          </p:txBody>
        </p:sp>
        <p:sp>
          <p:nvSpPr>
            <p:cNvPr id="20" name="Line 14"/>
            <p:cNvSpPr>
              <a:spLocks noChangeShapeType="1"/>
            </p:cNvSpPr>
            <p:nvPr/>
          </p:nvSpPr>
          <p:spPr bwMode="auto">
            <a:xfrm>
              <a:off x="3295650" y="2924175"/>
              <a:ext cx="3097213" cy="0"/>
            </a:xfrm>
            <a:prstGeom prst="line">
              <a:avLst/>
            </a:prstGeom>
            <a:grpFill/>
            <a:ln w="38100">
              <a:solidFill>
                <a:schemeClr val="tx1"/>
              </a:solidFill>
              <a:round/>
              <a:headEnd/>
              <a:tailEnd/>
            </a:ln>
          </p:spPr>
          <p:txBody>
            <a:bodyPr/>
            <a:lstStyle/>
            <a:p>
              <a:pPr>
                <a:defRPr/>
              </a:pPr>
              <a:endParaRPr lang="id-ID"/>
            </a:p>
          </p:txBody>
        </p:sp>
        <p:sp>
          <p:nvSpPr>
            <p:cNvPr id="21" name="Line 15"/>
            <p:cNvSpPr>
              <a:spLocks noChangeShapeType="1"/>
            </p:cNvSpPr>
            <p:nvPr/>
          </p:nvSpPr>
          <p:spPr bwMode="auto">
            <a:xfrm>
              <a:off x="3727450" y="3860800"/>
              <a:ext cx="2232025" cy="0"/>
            </a:xfrm>
            <a:prstGeom prst="line">
              <a:avLst/>
            </a:prstGeom>
            <a:grpFill/>
            <a:ln w="38100">
              <a:solidFill>
                <a:schemeClr val="tx1"/>
              </a:solidFill>
              <a:round/>
              <a:headEnd/>
              <a:tailEnd/>
            </a:ln>
          </p:spPr>
          <p:txBody>
            <a:bodyPr/>
            <a:lstStyle/>
            <a:p>
              <a:pPr>
                <a:defRPr/>
              </a:pPr>
              <a:endParaRPr lang="id-ID"/>
            </a:p>
          </p:txBody>
        </p:sp>
        <p:sp>
          <p:nvSpPr>
            <p:cNvPr id="22" name="Line 16"/>
            <p:cNvSpPr>
              <a:spLocks noChangeShapeType="1"/>
            </p:cNvSpPr>
            <p:nvPr/>
          </p:nvSpPr>
          <p:spPr bwMode="auto">
            <a:xfrm>
              <a:off x="4191000" y="4837113"/>
              <a:ext cx="1296988" cy="0"/>
            </a:xfrm>
            <a:prstGeom prst="line">
              <a:avLst/>
            </a:prstGeom>
            <a:grpFill/>
            <a:ln w="38100">
              <a:solidFill>
                <a:schemeClr val="tx1"/>
              </a:solidFill>
              <a:round/>
              <a:headEnd/>
              <a:tailEnd/>
            </a:ln>
          </p:spPr>
          <p:txBody>
            <a:bodyPr/>
            <a:lstStyle/>
            <a:p>
              <a:pPr>
                <a:defRPr/>
              </a:pPr>
              <a:endParaRPr lang="id-ID"/>
            </a:p>
          </p:txBody>
        </p:sp>
        <p:sp>
          <p:nvSpPr>
            <p:cNvPr id="23" name="Text Box 17"/>
            <p:cNvSpPr txBox="1">
              <a:spLocks noChangeArrowheads="1"/>
            </p:cNvSpPr>
            <p:nvPr/>
          </p:nvSpPr>
          <p:spPr bwMode="auto">
            <a:xfrm>
              <a:off x="3008313" y="2179638"/>
              <a:ext cx="3600450" cy="457200"/>
            </a:xfrm>
            <a:prstGeom prst="rect">
              <a:avLst/>
            </a:prstGeom>
            <a:noFill/>
            <a:ln w="9525">
              <a:noFill/>
              <a:miter lim="800000"/>
              <a:headEnd/>
              <a:tailEnd/>
            </a:ln>
          </p:spPr>
          <p:txBody>
            <a:bodyPr>
              <a:spAutoFit/>
            </a:bodyPr>
            <a:lstStyle/>
            <a:p>
              <a:pPr algn="ctr">
                <a:spcBef>
                  <a:spcPct val="50000"/>
                </a:spcBef>
                <a:defRPr/>
              </a:pPr>
              <a:r>
                <a:rPr lang="en-US" sz="2400" b="1" dirty="0"/>
                <a:t>LEAD / TERAS BERITA</a:t>
              </a:r>
            </a:p>
          </p:txBody>
        </p:sp>
        <p:sp>
          <p:nvSpPr>
            <p:cNvPr id="24" name="Text Box 18"/>
            <p:cNvSpPr txBox="1">
              <a:spLocks noChangeArrowheads="1"/>
            </p:cNvSpPr>
            <p:nvPr/>
          </p:nvSpPr>
          <p:spPr bwMode="auto">
            <a:xfrm>
              <a:off x="3151188" y="3187700"/>
              <a:ext cx="3384550" cy="457200"/>
            </a:xfrm>
            <a:prstGeom prst="rect">
              <a:avLst/>
            </a:prstGeom>
            <a:noFill/>
            <a:ln w="9525">
              <a:noFill/>
              <a:miter lim="800000"/>
              <a:headEnd/>
              <a:tailEnd/>
            </a:ln>
          </p:spPr>
          <p:txBody>
            <a:bodyPr>
              <a:spAutoFit/>
            </a:bodyPr>
            <a:lstStyle/>
            <a:p>
              <a:pPr algn="ctr">
                <a:spcBef>
                  <a:spcPct val="50000"/>
                </a:spcBef>
                <a:defRPr/>
              </a:pPr>
              <a:r>
                <a:rPr lang="en-US" sz="2400" b="1" dirty="0"/>
                <a:t>TUBUH BERITA</a:t>
              </a:r>
            </a:p>
          </p:txBody>
        </p:sp>
        <p:sp>
          <p:nvSpPr>
            <p:cNvPr id="25" name="Text Box 19"/>
            <p:cNvSpPr txBox="1">
              <a:spLocks noChangeArrowheads="1"/>
            </p:cNvSpPr>
            <p:nvPr/>
          </p:nvSpPr>
          <p:spPr bwMode="auto">
            <a:xfrm>
              <a:off x="3151188" y="4124325"/>
              <a:ext cx="3384550" cy="457200"/>
            </a:xfrm>
            <a:prstGeom prst="rect">
              <a:avLst/>
            </a:prstGeom>
            <a:noFill/>
            <a:ln w="9525">
              <a:noFill/>
              <a:miter lim="800000"/>
              <a:headEnd/>
              <a:tailEnd/>
            </a:ln>
          </p:spPr>
          <p:txBody>
            <a:bodyPr>
              <a:spAutoFit/>
            </a:bodyPr>
            <a:lstStyle/>
            <a:p>
              <a:pPr algn="ctr">
                <a:spcBef>
                  <a:spcPct val="50000"/>
                </a:spcBef>
                <a:defRPr/>
              </a:pPr>
              <a:r>
                <a:rPr lang="en-US" sz="2400" b="1"/>
                <a:t>ELABORATION</a:t>
              </a:r>
            </a:p>
          </p:txBody>
        </p:sp>
        <p:sp>
          <p:nvSpPr>
            <p:cNvPr id="26" name="Text Box 20"/>
            <p:cNvSpPr txBox="1">
              <a:spLocks noChangeArrowheads="1"/>
            </p:cNvSpPr>
            <p:nvPr/>
          </p:nvSpPr>
          <p:spPr bwMode="auto">
            <a:xfrm>
              <a:off x="3151188" y="5013325"/>
              <a:ext cx="3384550" cy="457200"/>
            </a:xfrm>
            <a:prstGeom prst="rect">
              <a:avLst/>
            </a:prstGeom>
            <a:noFill/>
            <a:ln w="9525">
              <a:noFill/>
              <a:miter lim="800000"/>
              <a:headEnd/>
              <a:tailEnd/>
            </a:ln>
          </p:spPr>
          <p:txBody>
            <a:bodyPr>
              <a:spAutoFit/>
            </a:bodyPr>
            <a:lstStyle/>
            <a:p>
              <a:pPr algn="ctr">
                <a:spcBef>
                  <a:spcPct val="50000"/>
                </a:spcBef>
                <a:defRPr/>
              </a:pPr>
              <a:r>
                <a:rPr lang="en-US" sz="2400" b="1"/>
                <a:t>CATCH - ALL</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pPr marL="273050" lvl="1" indent="-273050">
              <a:buClr>
                <a:srgbClr val="0BD0D9"/>
              </a:buClr>
              <a:buSzPct val="95000"/>
            </a:pPr>
            <a:r>
              <a:rPr lang="en-US" sz="3200" smtClean="0"/>
              <a:t>Menulis berita dengan cara “piramida terbalik” memungkinkan  dilakukannya penyusunan fakta menurut nilainya masing-masing. Artinya, makin tidak penting fakta tersebut, makin ke bawah letaknya. </a:t>
            </a:r>
          </a:p>
          <a:p>
            <a:r>
              <a:rPr lang="en-US" sz="3200" smtClean="0"/>
              <a:t>Dalam menulis berita reporter  harus mampu mengangkat intisari suatu berita untuk dijadikan “</a:t>
            </a:r>
            <a:r>
              <a:rPr lang="en-US" sz="3200" i="1" smtClean="0"/>
              <a:t>lead</a:t>
            </a:r>
            <a:r>
              <a:rPr lang="en-US" sz="3200" smtClean="0"/>
              <a:t>” atau “teras berita” (intro).</a:t>
            </a:r>
            <a:endParaRPr lang="id-ID" sz="3200" smtClean="0"/>
          </a:p>
        </p:txBody>
      </p:sp>
      <p:sp>
        <p:nvSpPr>
          <p:cNvPr id="5" name="Title 1"/>
          <p:cNvSpPr>
            <a:spLocks noGrp="1"/>
          </p:cNvSpPr>
          <p:nvPr>
            <p:ph type="title"/>
          </p:nvPr>
        </p:nvSpPr>
        <p:spPr>
          <a:xfrm>
            <a:off x="457200" y="533400"/>
            <a:ext cx="8229600" cy="1143000"/>
          </a:xfrm>
        </p:spPr>
        <p:txBody>
          <a:bodyPr/>
          <a:lstStyle/>
          <a:p>
            <a:pPr eaLnBrk="1" hangingPunct="1">
              <a:defRPr/>
            </a:pPr>
            <a:r>
              <a:rPr lang="en-US" b="1" dirty="0" err="1" smtClean="0">
                <a:solidFill>
                  <a:srgbClr val="0000FF"/>
                </a:solidFill>
                <a:effectLst>
                  <a:outerShdw blurRad="38100" dist="38100" dir="2700000" algn="tl">
                    <a:srgbClr val="000000">
                      <a:alpha val="43137"/>
                    </a:srgbClr>
                  </a:outerShdw>
                </a:effectLst>
              </a:rPr>
              <a:t>Menulis</a:t>
            </a:r>
            <a:r>
              <a:rPr lang="en-US" b="1" dirty="0" smtClean="0">
                <a:solidFill>
                  <a:srgbClr val="0000FF"/>
                </a:solidFill>
                <a:effectLst>
                  <a:outerShdw blurRad="38100" dist="38100" dir="2700000" algn="tl">
                    <a:srgbClr val="000000">
                      <a:alpha val="43137"/>
                    </a:srgbClr>
                  </a:outerShdw>
                </a:effectLst>
              </a:rPr>
              <a:t> </a:t>
            </a:r>
            <a:r>
              <a:rPr lang="en-US" b="1" dirty="0" err="1" smtClean="0">
                <a:solidFill>
                  <a:srgbClr val="0000FF"/>
                </a:solidFill>
                <a:effectLst>
                  <a:outerShdw blurRad="38100" dist="38100" dir="2700000" algn="tl">
                    <a:srgbClr val="000000">
                      <a:alpha val="43137"/>
                    </a:srgbClr>
                  </a:outerShdw>
                </a:effectLst>
              </a:rPr>
              <a:t>Berita</a:t>
            </a:r>
            <a:endParaRPr lang="id-ID" dirty="0" smtClean="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Watercolor camera vector, , Fine,  PNG and Vector"/>
          <p:cNvPicPr>
            <a:picLocks noChangeAspect="1" noChangeArrowheads="1"/>
          </p:cNvPicPr>
          <p:nvPr/>
        </p:nvPicPr>
        <p:blipFill>
          <a:blip r:embed="rId2"/>
          <a:srcRect/>
          <a:stretch>
            <a:fillRect/>
          </a:stretch>
        </p:blipFill>
        <p:spPr bwMode="auto">
          <a:xfrm>
            <a:off x="6667500" y="4381500"/>
            <a:ext cx="2476500" cy="2476500"/>
          </a:xfrm>
          <a:prstGeom prst="rect">
            <a:avLst/>
          </a:prstGeom>
          <a:noFill/>
          <a:ln w="9525">
            <a:noFill/>
            <a:miter lim="800000"/>
            <a:headEnd/>
            <a:tailEnd/>
          </a:ln>
        </p:spPr>
      </p:pic>
      <p:sp>
        <p:nvSpPr>
          <p:cNvPr id="20483" name="Title 1"/>
          <p:cNvSpPr>
            <a:spLocks noGrp="1"/>
          </p:cNvSpPr>
          <p:nvPr>
            <p:ph type="title"/>
          </p:nvPr>
        </p:nvSpPr>
        <p:spPr/>
        <p:txBody>
          <a:bodyPr/>
          <a:lstStyle/>
          <a:p>
            <a:pPr eaLnBrk="1" hangingPunct="1"/>
            <a:r>
              <a:rPr lang="en-US" sz="4800" smtClean="0"/>
              <a:t>Pedoman Penulisan </a:t>
            </a:r>
            <a:br>
              <a:rPr lang="en-US" sz="4800" smtClean="0"/>
            </a:br>
            <a:r>
              <a:rPr lang="en-US" sz="6000" smtClean="0"/>
              <a:t>Teras Berita</a:t>
            </a:r>
            <a:endParaRPr lang="id-ID" smtClean="0"/>
          </a:p>
        </p:txBody>
      </p:sp>
      <p:sp>
        <p:nvSpPr>
          <p:cNvPr id="10243" name="Content Placeholder 2"/>
          <p:cNvSpPr>
            <a:spLocks noGrp="1"/>
          </p:cNvSpPr>
          <p:nvPr>
            <p:ph idx="1"/>
          </p:nvPr>
        </p:nvSpPr>
        <p:spPr/>
        <p:txBody>
          <a:bodyPr/>
          <a:lstStyle/>
          <a:p>
            <a:pPr marL="609600" indent="-609600" eaLnBrk="1" hangingPunct="1">
              <a:lnSpc>
                <a:spcPct val="90000"/>
              </a:lnSpc>
              <a:buClr>
                <a:schemeClr val="tx1"/>
              </a:buClr>
              <a:buFont typeface="Wingdings" pitchFamily="2" charset="2"/>
              <a:buAutoNum type="arabicPeriod"/>
              <a:defRPr/>
            </a:pPr>
            <a:r>
              <a:rPr lang="en-US" sz="2800" dirty="0" err="1" smtClean="0"/>
              <a:t>Teras</a:t>
            </a:r>
            <a:r>
              <a:rPr lang="en-US" sz="2800" dirty="0" smtClean="0"/>
              <a:t> </a:t>
            </a:r>
            <a:r>
              <a:rPr lang="en-US" sz="2800" dirty="0" err="1" smtClean="0"/>
              <a:t>berita</a:t>
            </a:r>
            <a:r>
              <a:rPr lang="en-US" sz="2800" dirty="0" smtClean="0"/>
              <a:t> yang </a:t>
            </a:r>
            <a:r>
              <a:rPr lang="en-US" sz="2800" dirty="0" err="1" smtClean="0"/>
              <a:t>menempati</a:t>
            </a:r>
            <a:r>
              <a:rPr lang="en-US" sz="2800" dirty="0" smtClean="0"/>
              <a:t> </a:t>
            </a:r>
            <a:r>
              <a:rPr lang="en-US" sz="2800" dirty="0" err="1" smtClean="0"/>
              <a:t>alinea</a:t>
            </a:r>
            <a:r>
              <a:rPr lang="en-US" sz="2800" dirty="0" smtClean="0"/>
              <a:t> </a:t>
            </a:r>
            <a:r>
              <a:rPr lang="en-US" sz="2800" dirty="0" err="1" smtClean="0"/>
              <a:t>pertama</a:t>
            </a:r>
            <a:r>
              <a:rPr lang="en-US" sz="2800" dirty="0" smtClean="0"/>
              <a:t> </a:t>
            </a:r>
            <a:r>
              <a:rPr lang="en-US" sz="2800" dirty="0" err="1" smtClean="0"/>
              <a:t>atau</a:t>
            </a:r>
            <a:r>
              <a:rPr lang="en-US" sz="2800" dirty="0" smtClean="0"/>
              <a:t> paragraph </a:t>
            </a:r>
            <a:r>
              <a:rPr lang="en-US" sz="2800" dirty="0" err="1" smtClean="0"/>
              <a:t>pertama</a:t>
            </a:r>
            <a:r>
              <a:rPr lang="en-US" sz="2800" dirty="0" smtClean="0"/>
              <a:t> </a:t>
            </a:r>
            <a:r>
              <a:rPr lang="en-US" sz="2800" dirty="0" err="1" smtClean="0"/>
              <a:t>harus</a:t>
            </a:r>
            <a:r>
              <a:rPr lang="en-US" sz="2800" dirty="0" smtClean="0"/>
              <a:t> </a:t>
            </a:r>
            <a:r>
              <a:rPr lang="en-US" sz="2800" dirty="0" err="1" smtClean="0"/>
              <a:t>mencerminkan</a:t>
            </a:r>
            <a:r>
              <a:rPr lang="en-US" sz="2800" dirty="0" smtClean="0"/>
              <a:t> </a:t>
            </a:r>
            <a:r>
              <a:rPr lang="en-US" sz="2800" dirty="0" err="1" smtClean="0"/>
              <a:t>pokok</a:t>
            </a:r>
            <a:r>
              <a:rPr lang="en-US" sz="2800" dirty="0" smtClean="0"/>
              <a:t> </a:t>
            </a:r>
            <a:r>
              <a:rPr lang="en-US" sz="2800" dirty="0" err="1" smtClean="0"/>
              <a:t>terpenting</a:t>
            </a:r>
            <a:r>
              <a:rPr lang="en-US" sz="2800" dirty="0" smtClean="0"/>
              <a:t> </a:t>
            </a:r>
            <a:r>
              <a:rPr lang="en-US" sz="2800" dirty="0" err="1" smtClean="0"/>
              <a:t>berita</a:t>
            </a:r>
            <a:r>
              <a:rPr lang="en-US" sz="2800" dirty="0" smtClean="0"/>
              <a:t>. </a:t>
            </a:r>
            <a:r>
              <a:rPr lang="en-US" sz="2800" dirty="0" err="1" smtClean="0"/>
              <a:t>Alinea</a:t>
            </a:r>
            <a:r>
              <a:rPr lang="en-US" sz="2800" dirty="0" smtClean="0"/>
              <a:t> </a:t>
            </a:r>
            <a:r>
              <a:rPr lang="en-US" sz="2800" dirty="0" err="1" smtClean="0"/>
              <a:t>atau</a:t>
            </a:r>
            <a:r>
              <a:rPr lang="en-US" sz="2800" dirty="0" smtClean="0"/>
              <a:t> paragraph </a:t>
            </a:r>
            <a:r>
              <a:rPr lang="en-US" sz="2800" dirty="0" err="1" smtClean="0"/>
              <a:t>itu</a:t>
            </a:r>
            <a:r>
              <a:rPr lang="en-US" sz="2800" dirty="0" smtClean="0"/>
              <a:t> </a:t>
            </a:r>
            <a:r>
              <a:rPr lang="en-US" sz="2800" dirty="0" err="1" smtClean="0"/>
              <a:t>dapat</a:t>
            </a:r>
            <a:r>
              <a:rPr lang="en-US" sz="2800" dirty="0" smtClean="0"/>
              <a:t> </a:t>
            </a:r>
            <a:r>
              <a:rPr lang="en-US" sz="2800" dirty="0" err="1" smtClean="0"/>
              <a:t>terdiri</a:t>
            </a:r>
            <a:r>
              <a:rPr lang="en-US" sz="2800" dirty="0" smtClean="0"/>
              <a:t> </a:t>
            </a:r>
            <a:r>
              <a:rPr lang="en-US" sz="2800" dirty="0" err="1" smtClean="0"/>
              <a:t>lebih</a:t>
            </a:r>
            <a:r>
              <a:rPr lang="en-US" sz="2800" dirty="0" smtClean="0"/>
              <a:t> </a:t>
            </a:r>
            <a:r>
              <a:rPr lang="en-US" sz="2800" dirty="0" err="1" smtClean="0"/>
              <a:t>satu</a:t>
            </a:r>
            <a:r>
              <a:rPr lang="en-US" sz="2800" dirty="0" smtClean="0"/>
              <a:t> </a:t>
            </a:r>
            <a:r>
              <a:rPr lang="en-US" sz="2800" dirty="0" err="1" smtClean="0"/>
              <a:t>kalimat</a:t>
            </a:r>
            <a:r>
              <a:rPr lang="en-US" sz="2800" dirty="0" smtClean="0"/>
              <a:t>. </a:t>
            </a:r>
          </a:p>
          <a:p>
            <a:pPr marL="609600" indent="-609600" eaLnBrk="1" hangingPunct="1">
              <a:lnSpc>
                <a:spcPct val="90000"/>
              </a:lnSpc>
              <a:buClr>
                <a:schemeClr val="tx1"/>
              </a:buClr>
              <a:buFont typeface="Wingdings" pitchFamily="2" charset="2"/>
              <a:buAutoNum type="arabicPeriod"/>
              <a:defRPr/>
            </a:pPr>
            <a:r>
              <a:rPr lang="en-US" sz="2800" dirty="0" err="1" smtClean="0"/>
              <a:t>Teras</a:t>
            </a:r>
            <a:r>
              <a:rPr lang="en-US" sz="2800" dirty="0" smtClean="0"/>
              <a:t> </a:t>
            </a:r>
            <a:r>
              <a:rPr lang="en-US" sz="2800" dirty="0" err="1" smtClean="0"/>
              <a:t>berita</a:t>
            </a:r>
            <a:r>
              <a:rPr lang="en-US" sz="2800" dirty="0" smtClean="0"/>
              <a:t>, </a:t>
            </a:r>
            <a:r>
              <a:rPr lang="en-US" sz="2800" dirty="0" err="1" smtClean="0"/>
              <a:t>dengan</a:t>
            </a:r>
            <a:r>
              <a:rPr lang="en-US" sz="2800" dirty="0" smtClean="0"/>
              <a:t> </a:t>
            </a:r>
            <a:r>
              <a:rPr lang="en-US" sz="2800" dirty="0" err="1" smtClean="0"/>
              <a:t>mengingat</a:t>
            </a:r>
            <a:r>
              <a:rPr lang="en-US" sz="2800" dirty="0" smtClean="0"/>
              <a:t> </a:t>
            </a:r>
            <a:r>
              <a:rPr lang="en-US" sz="2800" dirty="0" err="1" smtClean="0"/>
              <a:t>sifat</a:t>
            </a:r>
            <a:r>
              <a:rPr lang="en-US" sz="2800" dirty="0" smtClean="0"/>
              <a:t> </a:t>
            </a:r>
            <a:r>
              <a:rPr lang="en-US" sz="2800" dirty="0" err="1" smtClean="0"/>
              <a:t>bahasa</a:t>
            </a:r>
            <a:r>
              <a:rPr lang="en-US" sz="2800" dirty="0" smtClean="0"/>
              <a:t> Indonesia, </a:t>
            </a:r>
            <a:r>
              <a:rPr lang="en-US" sz="2800" dirty="0" err="1" smtClean="0"/>
              <a:t>jangan</a:t>
            </a:r>
            <a:r>
              <a:rPr lang="en-US" sz="2800" dirty="0" smtClean="0"/>
              <a:t> </a:t>
            </a:r>
            <a:r>
              <a:rPr lang="en-US" sz="2800" dirty="0" err="1" smtClean="0"/>
              <a:t>mengandung</a:t>
            </a:r>
            <a:r>
              <a:rPr lang="en-US" sz="2800" dirty="0" smtClean="0"/>
              <a:t> </a:t>
            </a:r>
            <a:r>
              <a:rPr lang="en-US" sz="2800" dirty="0" err="1" smtClean="0"/>
              <a:t>lebih</a:t>
            </a:r>
            <a:r>
              <a:rPr lang="en-US" sz="2800" dirty="0" smtClean="0"/>
              <a:t> </a:t>
            </a:r>
            <a:r>
              <a:rPr lang="en-US" sz="2800" dirty="0" err="1" smtClean="0"/>
              <a:t>dari</a:t>
            </a:r>
            <a:r>
              <a:rPr lang="en-US" sz="2800" dirty="0" smtClean="0"/>
              <a:t> </a:t>
            </a:r>
            <a:r>
              <a:rPr lang="en-US" sz="2800" dirty="0" err="1" smtClean="0"/>
              <a:t>antara</a:t>
            </a:r>
            <a:r>
              <a:rPr lang="en-US" sz="2800" dirty="0" smtClean="0"/>
              <a:t> 30 </a:t>
            </a:r>
            <a:r>
              <a:rPr lang="en-US" sz="2800" dirty="0" err="1" smtClean="0"/>
              <a:t>dan</a:t>
            </a:r>
            <a:r>
              <a:rPr lang="en-US" sz="2800" dirty="0" smtClean="0"/>
              <a:t> 45 </a:t>
            </a:r>
            <a:r>
              <a:rPr lang="en-US" sz="2800" dirty="0" err="1" smtClean="0"/>
              <a:t>perkataan</a:t>
            </a:r>
            <a:r>
              <a:rPr lang="en-US" sz="2800" dirty="0" smtClean="0"/>
              <a:t>. </a:t>
            </a:r>
            <a:r>
              <a:rPr lang="en-US" sz="2800" dirty="0" err="1" smtClean="0"/>
              <a:t>Apabila</a:t>
            </a:r>
            <a:r>
              <a:rPr lang="en-US" sz="2800" dirty="0" smtClean="0"/>
              <a:t> </a:t>
            </a:r>
            <a:r>
              <a:rPr lang="en-US" sz="2800" dirty="0" err="1" smtClean="0"/>
              <a:t>teras</a:t>
            </a:r>
            <a:r>
              <a:rPr lang="en-US" sz="2800" dirty="0" smtClean="0"/>
              <a:t> </a:t>
            </a:r>
            <a:r>
              <a:rPr lang="en-US" sz="2800" dirty="0" err="1" smtClean="0"/>
              <a:t>berita</a:t>
            </a:r>
            <a:r>
              <a:rPr lang="en-US" sz="2800" dirty="0" smtClean="0"/>
              <a:t> </a:t>
            </a:r>
            <a:r>
              <a:rPr lang="en-US" sz="2800" dirty="0" err="1" smtClean="0"/>
              <a:t>singkat</a:t>
            </a:r>
            <a:r>
              <a:rPr lang="en-US" sz="2800" dirty="0" smtClean="0"/>
              <a:t>, </a:t>
            </a:r>
            <a:r>
              <a:rPr lang="en-US" sz="2800" dirty="0" err="1" smtClean="0"/>
              <a:t>misalnya</a:t>
            </a:r>
            <a:r>
              <a:rPr lang="en-US" sz="2800" dirty="0" smtClean="0"/>
              <a:t> </a:t>
            </a:r>
            <a:r>
              <a:rPr lang="en-US" sz="2800" dirty="0" err="1" smtClean="0"/>
              <a:t>terdiri</a:t>
            </a:r>
            <a:r>
              <a:rPr lang="en-US" sz="2800" dirty="0" smtClean="0"/>
              <a:t> </a:t>
            </a:r>
            <a:r>
              <a:rPr lang="en-US" sz="2800" dirty="0" err="1" smtClean="0"/>
              <a:t>dari</a:t>
            </a:r>
            <a:r>
              <a:rPr lang="en-US" sz="2800" dirty="0" smtClean="0"/>
              <a:t> 25 </a:t>
            </a:r>
            <a:r>
              <a:rPr lang="en-US" sz="2800" dirty="0" err="1" smtClean="0"/>
              <a:t>perkataan</a:t>
            </a:r>
            <a:r>
              <a:rPr lang="en-US" sz="2800" dirty="0" smtClean="0"/>
              <a:t> </a:t>
            </a:r>
            <a:r>
              <a:rPr lang="en-US" sz="2800" dirty="0" err="1" smtClean="0"/>
              <a:t>atau</a:t>
            </a:r>
            <a:r>
              <a:rPr lang="en-US" sz="2800" dirty="0" smtClean="0"/>
              <a:t> </a:t>
            </a:r>
            <a:r>
              <a:rPr lang="en-US" sz="2800" dirty="0" err="1" smtClean="0"/>
              <a:t>kurang</a:t>
            </a:r>
            <a:r>
              <a:rPr lang="en-US" sz="2800" dirty="0" smtClean="0"/>
              <a:t> </a:t>
            </a:r>
            <a:r>
              <a:rPr lang="en-US" sz="2800" dirty="0" err="1" smtClean="0"/>
              <a:t>dari</a:t>
            </a:r>
            <a:r>
              <a:rPr lang="en-US" sz="2800" dirty="0" smtClean="0"/>
              <a:t> </a:t>
            </a:r>
            <a:r>
              <a:rPr lang="en-US" sz="2800" dirty="0" err="1" smtClean="0"/>
              <a:t>itu</a:t>
            </a:r>
            <a:r>
              <a:rPr lang="en-US" sz="2800" dirty="0" smtClean="0"/>
              <a:t> </a:t>
            </a:r>
            <a:r>
              <a:rPr lang="en-US" sz="2800" dirty="0" err="1" smtClean="0"/>
              <a:t>maka</a:t>
            </a:r>
            <a:r>
              <a:rPr lang="en-US" sz="2800" dirty="0" smtClean="0"/>
              <a:t> </a:t>
            </a:r>
            <a:r>
              <a:rPr lang="en-US" sz="2800" dirty="0" err="1" smtClean="0"/>
              <a:t>hal</a:t>
            </a:r>
            <a:r>
              <a:rPr lang="en-US" sz="2800" dirty="0" smtClean="0"/>
              <a:t> </a:t>
            </a:r>
            <a:r>
              <a:rPr lang="en-US" sz="2800" dirty="0" err="1" smtClean="0"/>
              <a:t>itu</a:t>
            </a:r>
            <a:r>
              <a:rPr lang="en-US" sz="2800" dirty="0" smtClean="0"/>
              <a:t> </a:t>
            </a:r>
            <a:r>
              <a:rPr lang="en-US" sz="2800" dirty="0" err="1" smtClean="0"/>
              <a:t>lebih</a:t>
            </a:r>
            <a:r>
              <a:rPr lang="en-US" sz="2800" dirty="0" smtClean="0"/>
              <a:t> </a:t>
            </a:r>
            <a:r>
              <a:rPr lang="en-US" sz="2800" dirty="0" err="1" smtClean="0"/>
              <a:t>baik</a:t>
            </a:r>
            <a:r>
              <a:rPr lang="en-US" sz="2800" dirty="0" smtClean="0"/>
              <a:t>.</a:t>
            </a:r>
          </a:p>
          <a:p>
            <a:pPr eaLnBrk="1" hangingPunct="1">
              <a:defRPr/>
            </a:pPr>
            <a:endParaRPr lang="id-ID"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idx="1"/>
          </p:nvPr>
        </p:nvSpPr>
        <p:spPr>
          <a:xfrm>
            <a:off x="457200" y="685800"/>
            <a:ext cx="8229600" cy="5638800"/>
          </a:xfrm>
        </p:spPr>
        <p:txBody>
          <a:bodyPr/>
          <a:lstStyle/>
          <a:p>
            <a:pPr marL="609600" indent="-609600" eaLnBrk="1" hangingPunct="1">
              <a:lnSpc>
                <a:spcPct val="90000"/>
              </a:lnSpc>
              <a:buFont typeface="Wingdings" pitchFamily="2" charset="2"/>
              <a:buNone/>
            </a:pPr>
            <a:r>
              <a:rPr lang="en-US" sz="2800" smtClean="0">
                <a:latin typeface="Palatino Linotype" pitchFamily="18" charset="0"/>
              </a:rPr>
              <a:t>3.	Teras berita harus ditulis begitu rupa sehingga: </a:t>
            </a:r>
          </a:p>
          <a:p>
            <a:pPr marL="990600" lvl="1" indent="-533400" eaLnBrk="1" hangingPunct="1">
              <a:lnSpc>
                <a:spcPct val="90000"/>
              </a:lnSpc>
              <a:buClr>
                <a:srgbClr val="3333CC"/>
              </a:buClr>
              <a:buFont typeface="Wingdings" pitchFamily="2" charset="2"/>
              <a:buAutoNum type="alphaLcPeriod"/>
            </a:pPr>
            <a:r>
              <a:rPr lang="en-US" sz="2800" smtClean="0">
                <a:solidFill>
                  <a:srgbClr val="3333CC"/>
                </a:solidFill>
                <a:latin typeface="Palatino Linotype" pitchFamily="18" charset="0"/>
              </a:rPr>
              <a:t>Mudah ditangkap dan cepat dimengerti, dan mudah diingat.</a:t>
            </a:r>
          </a:p>
          <a:p>
            <a:pPr marL="990600" lvl="1" indent="-533400" eaLnBrk="1" hangingPunct="1">
              <a:lnSpc>
                <a:spcPct val="90000"/>
              </a:lnSpc>
              <a:buClr>
                <a:srgbClr val="3333CC"/>
              </a:buClr>
              <a:buFont typeface="Wingdings" pitchFamily="2" charset="2"/>
              <a:buAutoNum type="alphaLcPeriod"/>
            </a:pPr>
            <a:r>
              <a:rPr lang="en-US" sz="2800" smtClean="0">
                <a:solidFill>
                  <a:srgbClr val="3333CC"/>
                </a:solidFill>
                <a:latin typeface="Palatino Linotype" pitchFamily="18" charset="0"/>
              </a:rPr>
              <a:t>Kalimat-kalimatnya singkat, sederhana susunannya, dengan mengindahkan bahasa baku, menjauhkan kata-kata mubazir.</a:t>
            </a:r>
          </a:p>
          <a:p>
            <a:pPr marL="990600" lvl="1" indent="-533400" eaLnBrk="1" hangingPunct="1">
              <a:lnSpc>
                <a:spcPct val="90000"/>
              </a:lnSpc>
              <a:buClr>
                <a:srgbClr val="3333CC"/>
              </a:buClr>
              <a:buFont typeface="Wingdings" pitchFamily="2" charset="2"/>
              <a:buAutoNum type="alphaLcPeriod"/>
            </a:pPr>
            <a:r>
              <a:rPr lang="en-US" sz="2800" smtClean="0">
                <a:solidFill>
                  <a:srgbClr val="3333CC"/>
                </a:solidFill>
                <a:latin typeface="Palatino Linotype" pitchFamily="18" charset="0"/>
              </a:rPr>
              <a:t>Jelas melaksanakan ketentuan “satu gagasan dalam satu kalimat.”</a:t>
            </a:r>
          </a:p>
          <a:p>
            <a:pPr marL="990600" lvl="1" indent="-533400" eaLnBrk="1" hangingPunct="1">
              <a:lnSpc>
                <a:spcPct val="90000"/>
              </a:lnSpc>
              <a:buClr>
                <a:srgbClr val="3333CC"/>
              </a:buClr>
              <a:buFont typeface="Wingdings" pitchFamily="2" charset="2"/>
              <a:buAutoNum type="alphaLcPeriod" startAt="4"/>
            </a:pPr>
            <a:r>
              <a:rPr lang="en-US" sz="2800" smtClean="0">
                <a:solidFill>
                  <a:srgbClr val="3333CC"/>
                </a:solidFill>
                <a:latin typeface="Palatino Linotype" pitchFamily="18" charset="0"/>
              </a:rPr>
              <a:t>Tidak mendomplengkan atau memuatkan sekaligus semua unsur “3A” dan “3M” (Apa, Si-apa, Meng-apa, Bila-mana, Di-mana, bagai-mana).</a:t>
            </a:r>
          </a:p>
          <a:p>
            <a:pPr marL="990600" lvl="1" indent="-533400" eaLnBrk="1" hangingPunct="1">
              <a:lnSpc>
                <a:spcPct val="90000"/>
              </a:lnSpc>
              <a:buClr>
                <a:srgbClr val="3333CC"/>
              </a:buClr>
              <a:buFont typeface="Wingdings" pitchFamily="2" charset="2"/>
              <a:buAutoNum type="alphaLcPeriod" startAt="4"/>
            </a:pPr>
            <a:r>
              <a:rPr lang="en-US" sz="2800" smtClean="0">
                <a:solidFill>
                  <a:srgbClr val="3333CC"/>
                </a:solidFill>
                <a:latin typeface="Palatino Linotype" pitchFamily="18" charset="0"/>
              </a:rPr>
              <a:t>Dibolehkan memuat lebih dari satu unsur daripada “3A-3M.”</a:t>
            </a:r>
          </a:p>
          <a:p>
            <a:pPr marL="990600" lvl="1" indent="-533400" eaLnBrk="1" hangingPunct="1">
              <a:lnSpc>
                <a:spcPct val="90000"/>
              </a:lnSpc>
              <a:buClr>
                <a:srgbClr val="3333CC"/>
              </a:buClr>
              <a:buFont typeface="Wingdings" pitchFamily="2" charset="2"/>
              <a:buAutoNum type="alphaLcPeriod"/>
            </a:pPr>
            <a:endParaRPr lang="en-US" sz="3600" smtClean="0">
              <a:solidFill>
                <a:srgbClr val="3333CC"/>
              </a:solidFill>
              <a:latin typeface="Palatino Linotyp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500"/>
                                        <p:tgtEl>
                                          <p:spTgt spid="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heckerboard(across)">
                                      <p:cBhvr>
                                        <p:cTn id="13" dur="500"/>
                                        <p:tgtEl>
                                          <p:spTgt spid="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heckerboard(across)">
                                      <p:cBhvr>
                                        <p:cTn id="16" dur="500"/>
                                        <p:tgtEl>
                                          <p:spTgt spid="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heckerboard(across)">
                                      <p:cBhvr>
                                        <p:cTn id="19" dur="500"/>
                                        <p:tgtEl>
                                          <p:spTgt spid="4">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heckerboard(across)">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447800" y="1905000"/>
            <a:ext cx="6172200" cy="2514600"/>
          </a:xfrm>
        </p:spPr>
        <p:txBody>
          <a:bodyPr>
            <a:noAutofit/>
          </a:bodyPr>
          <a:lstStyle/>
          <a:p>
            <a:pPr algn="l" eaLnBrk="1" fontAlgn="auto" hangingPunct="1">
              <a:spcAft>
                <a:spcPts val="0"/>
              </a:spcAft>
              <a:defRPr/>
            </a:pPr>
            <a:r>
              <a:rPr lang="en-US" sz="8000" dirty="0" err="1" smtClean="0"/>
              <a:t>Pustakawan</a:t>
            </a:r>
            <a:r>
              <a:rPr lang="en-US" sz="8000" dirty="0" smtClean="0"/>
              <a:t>  </a:t>
            </a:r>
            <a:br>
              <a:rPr lang="en-US" sz="8000" dirty="0" smtClean="0"/>
            </a:br>
            <a:r>
              <a:rPr lang="en-US" sz="8000" dirty="0" err="1" smtClean="0"/>
              <a:t>Menulis</a:t>
            </a:r>
            <a:r>
              <a:rPr lang="en-US" sz="8000" dirty="0" smtClean="0"/>
              <a:t> </a:t>
            </a:r>
            <a:br>
              <a:rPr lang="en-US" sz="8000" dirty="0" smtClean="0"/>
            </a:br>
            <a:r>
              <a:rPr lang="en-US" sz="8000" dirty="0" err="1" smtClean="0"/>
              <a:t>Berita</a:t>
            </a:r>
            <a:endParaRPr lang="en-US" sz="8000" dirty="0" smtClean="0"/>
          </a:p>
        </p:txBody>
      </p:sp>
      <p:sp>
        <p:nvSpPr>
          <p:cNvPr id="6147" name="Subtitle 2"/>
          <p:cNvSpPr>
            <a:spLocks noGrp="1"/>
          </p:cNvSpPr>
          <p:nvPr>
            <p:ph type="subTitle" idx="1"/>
          </p:nvPr>
        </p:nvSpPr>
        <p:spPr>
          <a:xfrm>
            <a:off x="1447800" y="3657600"/>
            <a:ext cx="6172200" cy="1752600"/>
          </a:xfrm>
        </p:spPr>
        <p:txBody>
          <a:bodyPr/>
          <a:lstStyle/>
          <a:p>
            <a:pPr marR="0" algn="l" eaLnBrk="1" hangingPunct="1">
              <a:buFont typeface="Arial" charset="0"/>
              <a:buNone/>
            </a:pPr>
            <a:endParaRPr lang="en-US" smtClean="0"/>
          </a:p>
          <a:p>
            <a:pPr marR="0" algn="l" eaLnBrk="1" hangingPunct="1">
              <a:buFont typeface="Arial" charset="0"/>
              <a:buNone/>
            </a:pPr>
            <a:endParaRPr lang="en-US" smtClean="0"/>
          </a:p>
          <a:p>
            <a:pPr marR="0" algn="l" eaLnBrk="1" hangingPunct="1">
              <a:buFont typeface="Arial" charset="0"/>
              <a:buNone/>
            </a:pPr>
            <a:r>
              <a:rPr lang="en-US" smtClean="0"/>
              <a:t>Sujarwo</a:t>
            </a:r>
          </a:p>
        </p:txBody>
      </p:sp>
      <p:pic>
        <p:nvPicPr>
          <p:cNvPr id="6148" name="Picture 4" descr="vector camera, Cartoon, Hand Painted, Watercolor PNG and Vector"/>
          <p:cNvPicPr>
            <a:picLocks noChangeAspect="1" noChangeArrowheads="1"/>
          </p:cNvPicPr>
          <p:nvPr/>
        </p:nvPicPr>
        <p:blipFill>
          <a:blip r:embed="rId2">
            <a:clrChange>
              <a:clrFrom>
                <a:srgbClr val="F6F6F6"/>
              </a:clrFrom>
              <a:clrTo>
                <a:srgbClr val="F6F6F6">
                  <a:alpha val="0"/>
                </a:srgbClr>
              </a:clrTo>
            </a:clrChange>
          </a:blip>
          <a:srcRect/>
          <a:stretch>
            <a:fillRect/>
          </a:stretch>
        </p:blipFill>
        <p:spPr bwMode="auto">
          <a:xfrm>
            <a:off x="5486400" y="1828800"/>
            <a:ext cx="2979738" cy="356552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idx="1"/>
          </p:nvPr>
        </p:nvSpPr>
        <p:spPr>
          <a:xfrm>
            <a:off x="533400" y="609600"/>
            <a:ext cx="8229600" cy="4389438"/>
          </a:xfrm>
        </p:spPr>
        <p:txBody>
          <a:bodyPr/>
          <a:lstStyle/>
          <a:p>
            <a:pPr marL="609600" indent="-609600" eaLnBrk="1" hangingPunct="1">
              <a:lnSpc>
                <a:spcPct val="90000"/>
              </a:lnSpc>
              <a:buClr>
                <a:schemeClr val="tx1"/>
              </a:buClr>
              <a:buFont typeface="Wingdings" pitchFamily="2" charset="2"/>
              <a:buAutoNum type="arabicPeriod" startAt="4"/>
            </a:pPr>
            <a:r>
              <a:rPr lang="en-US" sz="3200" smtClean="0"/>
              <a:t>Hal-hal yang tidak begitu mendesak, namun berfungsi sebagai penambah atau pelengkap keterangan, hendaknya dimuat dalam badan berita. </a:t>
            </a:r>
          </a:p>
          <a:p>
            <a:pPr marL="609600" indent="-609600" eaLnBrk="1" hangingPunct="1">
              <a:lnSpc>
                <a:spcPct val="90000"/>
              </a:lnSpc>
              <a:buClr>
                <a:schemeClr val="tx1"/>
              </a:buClr>
              <a:buFont typeface="Wingdings" pitchFamily="2" charset="2"/>
              <a:buAutoNum type="arabicPeriod" startAt="5"/>
            </a:pPr>
            <a:r>
              <a:rPr lang="en-US" sz="3200" smtClean="0"/>
              <a:t>Teras berita, sesuai dengan naluri manusia yang ingin segera  tahu apa yang telah terjadi, sebaiknya mengutamakan unsur “Apa.”  	Unsur “Apa” itu diberikan dalam ungkapan kalimat sesingkat mungkin yang menyimpulkan/mengintisarikan kejadian yang diberitakan. </a:t>
            </a:r>
          </a:p>
          <a:p>
            <a:pPr marL="609600" indent="-609600" eaLnBrk="1" hangingPunct="1">
              <a:lnSpc>
                <a:spcPct val="90000"/>
              </a:lnSpc>
              <a:buClr>
                <a:schemeClr val="tx1"/>
              </a:buClr>
              <a:buFont typeface="Wingdings" pitchFamily="2" charset="2"/>
              <a:buAutoNum type="arabicPeriod" startAt="4"/>
            </a:pPr>
            <a:endParaRPr lang="en-US" sz="3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idx="1"/>
          </p:nvPr>
        </p:nvSpPr>
        <p:spPr>
          <a:xfrm>
            <a:off x="457200" y="685800"/>
            <a:ext cx="8229600" cy="4389438"/>
          </a:xfrm>
        </p:spPr>
        <p:txBody>
          <a:bodyPr/>
          <a:lstStyle/>
          <a:p>
            <a:pPr marL="609600" indent="-609600" eaLnBrk="1" hangingPunct="1">
              <a:lnSpc>
                <a:spcPct val="90000"/>
              </a:lnSpc>
              <a:buClr>
                <a:schemeClr val="tx1"/>
              </a:buClr>
              <a:buFont typeface="Wingdings" pitchFamily="2" charset="2"/>
              <a:buAutoNum type="arabicPeriod" startAt="6"/>
            </a:pPr>
            <a:r>
              <a:rPr lang="en-US" sz="2800" smtClean="0"/>
              <a:t>Teras berita juga dapat dimulai dengan unsur “Siapa,” karena selalu menarik perhatian manusia. Apalagi kalau “Siapa” itu ialah seorang yang jadi tokoh di bidang kegiatan dan lapangannya. Akan tetapi kalau unsur “Siapa” itu tidak begitu menonjol, maka sebaiknya ia tidak dipakai dalam permulaan berita.</a:t>
            </a:r>
          </a:p>
          <a:p>
            <a:pPr marL="609600" indent="-609600" eaLnBrk="1" hangingPunct="1">
              <a:lnSpc>
                <a:spcPct val="90000"/>
              </a:lnSpc>
              <a:buClr>
                <a:schemeClr val="tx1"/>
              </a:buClr>
              <a:buFont typeface="Wingdings" pitchFamily="2" charset="2"/>
              <a:buAutoNum type="arabicPeriod" startAt="7"/>
            </a:pPr>
            <a:r>
              <a:rPr lang="en-US" sz="2800" smtClean="0"/>
              <a:t>Teras berita jarang mempergunakan unsur “Bilamana” pada permulaannya. Sebab, unsur waktu jarang merupakan bagian yang menonjol dalam suatu kejadian. Unsur waktu hanya dipakai sebagai permulaan teras berita, jika memang unsur itu bermakna khusus dalam berita itu. </a:t>
            </a:r>
          </a:p>
          <a:p>
            <a:pPr marL="609600" indent="-609600" eaLnBrk="1" hangingPunct="1">
              <a:lnSpc>
                <a:spcPct val="90000"/>
              </a:lnSpc>
              <a:buClr>
                <a:schemeClr val="tx1"/>
              </a:buClr>
              <a:buFont typeface="Wingdings" pitchFamily="2" charset="2"/>
              <a:buAutoNum type="arabicPeriod" startAt="6"/>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idx="1"/>
          </p:nvPr>
        </p:nvSpPr>
        <p:spPr>
          <a:xfrm>
            <a:off x="457200" y="990600"/>
            <a:ext cx="8229600" cy="5791200"/>
          </a:xfrm>
        </p:spPr>
        <p:txBody>
          <a:bodyPr/>
          <a:lstStyle/>
          <a:p>
            <a:pPr marL="609600" indent="-609600" eaLnBrk="1" hangingPunct="1">
              <a:lnSpc>
                <a:spcPct val="90000"/>
              </a:lnSpc>
              <a:buClr>
                <a:schemeClr val="tx1"/>
              </a:buClr>
              <a:buFont typeface="Wingdings" pitchFamily="2" charset="2"/>
              <a:buNone/>
            </a:pPr>
            <a:r>
              <a:rPr lang="en-US" sz="2800" smtClean="0"/>
              <a:t>8.	Urutan unsur dalam teras berita sebaiknya unsur “Tempat” dahulu, kemudian disusul oleh unsur “Waktu.”</a:t>
            </a:r>
          </a:p>
          <a:p>
            <a:pPr marL="609600" indent="-609600" eaLnBrk="1" hangingPunct="1">
              <a:lnSpc>
                <a:spcPct val="90000"/>
              </a:lnSpc>
              <a:buClr>
                <a:schemeClr val="tx1"/>
              </a:buClr>
              <a:buFont typeface="Wingdings" pitchFamily="2" charset="2"/>
              <a:buAutoNum type="arabicPeriod" startAt="9"/>
            </a:pPr>
            <a:r>
              <a:rPr lang="en-US" sz="2800" smtClean="0"/>
              <a:t>Unsur “Bagaimana” dan unsur “Mengapa” diuraikan dalam badan berita, jadi tidak dalam teras berita.</a:t>
            </a:r>
          </a:p>
          <a:p>
            <a:pPr marL="609600" indent="-609600" eaLnBrk="1" hangingPunct="1">
              <a:lnSpc>
                <a:spcPct val="90000"/>
              </a:lnSpc>
              <a:buClr>
                <a:schemeClr val="tx1"/>
              </a:buClr>
              <a:buFont typeface="Wingdings" pitchFamily="2" charset="2"/>
              <a:buAutoNum type="arabicPeriod" startAt="9"/>
            </a:pPr>
            <a:r>
              <a:rPr lang="en-US" sz="2800" smtClean="0"/>
              <a:t>Teras berita dapat dimulai dengan kutipan pernyataan seseorang (</a:t>
            </a:r>
            <a:r>
              <a:rPr lang="en-US" sz="2800" i="1" smtClean="0"/>
              <a:t>quotation</a:t>
            </a:r>
            <a:r>
              <a:rPr lang="en-US" sz="2800" smtClean="0"/>
              <a:t> </a:t>
            </a:r>
            <a:r>
              <a:rPr lang="en-US" sz="2800" i="1" smtClean="0"/>
              <a:t>lead</a:t>
            </a:r>
            <a:r>
              <a:rPr lang="en-US" sz="2800" smtClean="0"/>
              <a:t>), asalkan kutipan itu tidak suatu kalimat panjang. Dalam alinea berikut hendaknya segera ditulis nama orang itu dan tempat serta kesempatan dia membuat pernyataan.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heckerboard(across)">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heckerboard(across)">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5"/>
          <p:cNvSpPr>
            <a:spLocks noGrp="1"/>
          </p:cNvSpPr>
          <p:nvPr>
            <p:ph type="sldNum" sz="quarter" idx="12"/>
          </p:nvPr>
        </p:nvSpPr>
        <p:spPr/>
        <p:txBody>
          <a:bodyPr/>
          <a:lstStyle/>
          <a:p>
            <a:pPr>
              <a:defRPr/>
            </a:pPr>
            <a:fld id="{9B1880A2-4553-4334-8B4D-3AC42BE7FEE8}" type="slidenum">
              <a:rPr lang="en-US" smtClean="0"/>
              <a:pPr>
                <a:defRPr/>
              </a:pPr>
              <a:t>23</a:t>
            </a:fld>
            <a:endParaRPr lang="en-US" smtClean="0"/>
          </a:p>
        </p:txBody>
      </p:sp>
      <p:sp>
        <p:nvSpPr>
          <p:cNvPr id="136197" name="Text Box 5"/>
          <p:cNvSpPr txBox="1">
            <a:spLocks noChangeArrowheads="1"/>
          </p:cNvSpPr>
          <p:nvPr/>
        </p:nvSpPr>
        <p:spPr bwMode="auto">
          <a:xfrm>
            <a:off x="533400" y="1371600"/>
            <a:ext cx="8240713" cy="2246313"/>
          </a:xfrm>
          <a:prstGeom prst="rect">
            <a:avLst/>
          </a:prstGeom>
          <a:noFill/>
          <a:ln w="9525">
            <a:noFill/>
            <a:miter lim="800000"/>
            <a:headEnd/>
            <a:tailEnd/>
          </a:ln>
        </p:spPr>
        <p:txBody>
          <a:bodyPr>
            <a:spAutoFit/>
          </a:bodyPr>
          <a:lstStyle/>
          <a:p>
            <a:r>
              <a:rPr lang="en-US" sz="2800" b="1"/>
              <a:t>Contoh menulis “teras” berita:</a:t>
            </a:r>
            <a:endParaRPr lang="en-US" sz="2800"/>
          </a:p>
          <a:p>
            <a:r>
              <a:rPr lang="en-US" sz="2800"/>
              <a:t>Dari “10 Pedoman Penulisan Teras Berita,”  kini dapat membuat aneka macam gaya penulisan “teras berita.” Unsur-unsur dari “5W dan 1H” bisa dijadikan gaya penulisan “teras berita.” </a:t>
            </a:r>
          </a:p>
        </p:txBody>
      </p:sp>
      <p:sp>
        <p:nvSpPr>
          <p:cNvPr id="136198" name="Rectangle 6"/>
          <p:cNvSpPr>
            <a:spLocks noGrp="1" noChangeArrowheads="1"/>
          </p:cNvSpPr>
          <p:nvPr>
            <p:ph type="title"/>
          </p:nvPr>
        </p:nvSpPr>
        <p:spPr>
          <a:xfrm>
            <a:off x="457200" y="533400"/>
            <a:ext cx="4254500" cy="863600"/>
          </a:xfrm>
          <a:noFill/>
        </p:spPr>
        <p:txBody>
          <a:bodyPr/>
          <a:lstStyle/>
          <a:p>
            <a:pPr eaLnBrk="1" hangingPunct="1"/>
            <a:r>
              <a:rPr lang="en-US" b="1" smtClean="0"/>
              <a:t>TERAS BERITA:</a:t>
            </a:r>
            <a:r>
              <a:rPr lang="en-US" smtClean="0"/>
              <a:t> </a:t>
            </a:r>
          </a:p>
        </p:txBody>
      </p:sp>
      <p:sp>
        <p:nvSpPr>
          <p:cNvPr id="136200" name="Text Box 8"/>
          <p:cNvSpPr txBox="1">
            <a:spLocks noChangeArrowheads="1"/>
          </p:cNvSpPr>
          <p:nvPr/>
        </p:nvSpPr>
        <p:spPr bwMode="auto">
          <a:xfrm>
            <a:off x="457200" y="3811588"/>
            <a:ext cx="8308975" cy="2676525"/>
          </a:xfrm>
          <a:prstGeom prst="rect">
            <a:avLst/>
          </a:prstGeom>
          <a:noFill/>
          <a:ln w="9525">
            <a:noFill/>
            <a:miter lim="800000"/>
            <a:headEnd/>
            <a:tailEnd/>
          </a:ln>
        </p:spPr>
        <p:txBody>
          <a:bodyPr>
            <a:spAutoFit/>
          </a:bodyPr>
          <a:lstStyle/>
          <a:p>
            <a:pPr>
              <a:spcBef>
                <a:spcPct val="50000"/>
              </a:spcBef>
            </a:pPr>
            <a:r>
              <a:rPr lang="en-US" sz="2800" b="1"/>
              <a:t>Contoh:</a:t>
            </a:r>
            <a:r>
              <a:rPr lang="en-US" sz="2800"/>
              <a:t> Acara pembukaan pelatihan pustakawan mendongeng di Hotel Pustaka Surabaya oleh Kepala Dinas Perpustakaan dan Kearsipan Provinsi Jawa Timur Drs. Sudjono, MM. Peristiwa tersebut dapat dibuat macam-macam “teras berita” sebagai berikut;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6198"/>
                                        </p:tgtEl>
                                        <p:attrNameLst>
                                          <p:attrName>style.visibility</p:attrName>
                                        </p:attrNameLst>
                                      </p:cBhvr>
                                      <p:to>
                                        <p:strVal val="visible"/>
                                      </p:to>
                                    </p:set>
                                    <p:animEffect transition="in" filter="box(out)">
                                      <p:cBhvr>
                                        <p:cTn id="7" dur="500"/>
                                        <p:tgtEl>
                                          <p:spTgt spid="13619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6197"/>
                                        </p:tgtEl>
                                        <p:attrNameLst>
                                          <p:attrName>style.visibility</p:attrName>
                                        </p:attrNameLst>
                                      </p:cBhvr>
                                      <p:to>
                                        <p:strVal val="visible"/>
                                      </p:to>
                                    </p:set>
                                    <p:animEffect transition="in" filter="checkerboard(across)">
                                      <p:cBhvr>
                                        <p:cTn id="12" dur="500"/>
                                        <p:tgtEl>
                                          <p:spTgt spid="13619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6200"/>
                                        </p:tgtEl>
                                        <p:attrNameLst>
                                          <p:attrName>style.visibility</p:attrName>
                                        </p:attrNameLst>
                                      </p:cBhvr>
                                      <p:to>
                                        <p:strVal val="visible"/>
                                      </p:to>
                                    </p:set>
                                    <p:animEffect transition="in" filter="strips(downRight)">
                                      <p:cBhvr>
                                        <p:cTn id="17" dur="500"/>
                                        <p:tgtEl>
                                          <p:spTgt spid="136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7" grpId="0"/>
      <p:bldP spid="136198" grpId="0"/>
      <p:bldP spid="13620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p:txBody>
          <a:bodyPr/>
          <a:lstStyle/>
          <a:p>
            <a:pPr>
              <a:defRPr/>
            </a:pPr>
            <a:fld id="{50F1DE37-D475-4AF6-8F30-126FFF3275BD}" type="slidenum">
              <a:rPr lang="en-US" smtClean="0"/>
              <a:pPr>
                <a:defRPr/>
              </a:pPr>
              <a:t>24</a:t>
            </a:fld>
            <a:endParaRPr lang="en-US" smtClean="0"/>
          </a:p>
        </p:txBody>
      </p:sp>
      <p:sp>
        <p:nvSpPr>
          <p:cNvPr id="137220" name="Rectangle 4"/>
          <p:cNvSpPr>
            <a:spLocks noGrp="1" noChangeArrowheads="1"/>
          </p:cNvSpPr>
          <p:nvPr>
            <p:ph type="title"/>
          </p:nvPr>
        </p:nvSpPr>
        <p:spPr>
          <a:xfrm>
            <a:off x="457200" y="304800"/>
            <a:ext cx="4254500" cy="863600"/>
          </a:xfrm>
          <a:noFill/>
        </p:spPr>
        <p:txBody>
          <a:bodyPr/>
          <a:lstStyle/>
          <a:p>
            <a:pPr eaLnBrk="1" hangingPunct="1"/>
            <a:r>
              <a:rPr lang="en-US" sz="4400" b="1" smtClean="0"/>
              <a:t>TERAS BERITA</a:t>
            </a:r>
            <a:r>
              <a:rPr lang="en-US" sz="4400" smtClean="0"/>
              <a:t> </a:t>
            </a:r>
            <a:r>
              <a:rPr lang="en-US" sz="4400" b="1" smtClean="0"/>
              <a:t>:</a:t>
            </a:r>
            <a:r>
              <a:rPr lang="en-US" sz="4400" smtClean="0"/>
              <a:t> </a:t>
            </a:r>
          </a:p>
        </p:txBody>
      </p:sp>
      <p:sp>
        <p:nvSpPr>
          <p:cNvPr id="137224" name="Text Box 8"/>
          <p:cNvSpPr txBox="1">
            <a:spLocks noChangeArrowheads="1"/>
          </p:cNvSpPr>
          <p:nvPr/>
        </p:nvSpPr>
        <p:spPr bwMode="auto">
          <a:xfrm>
            <a:off x="450850" y="1171575"/>
            <a:ext cx="8308975" cy="4832350"/>
          </a:xfrm>
          <a:prstGeom prst="rect">
            <a:avLst/>
          </a:prstGeom>
          <a:noFill/>
          <a:ln w="9525">
            <a:noFill/>
            <a:miter lim="800000"/>
            <a:headEnd/>
            <a:tailEnd/>
          </a:ln>
        </p:spPr>
        <p:txBody>
          <a:bodyPr>
            <a:spAutoFit/>
          </a:bodyPr>
          <a:lstStyle/>
          <a:p>
            <a:r>
              <a:rPr lang="en-US" sz="2800" b="1">
                <a:latin typeface="Palatino Linotype" pitchFamily="18" charset="0"/>
              </a:rPr>
              <a:t>Teras Berita “Apa” (</a:t>
            </a:r>
            <a:r>
              <a:rPr lang="en-US" sz="2800" b="1" i="1">
                <a:latin typeface="Palatino Linotype" pitchFamily="18" charset="0"/>
              </a:rPr>
              <a:t>What</a:t>
            </a:r>
            <a:r>
              <a:rPr lang="en-US" sz="2800" b="1">
                <a:latin typeface="Palatino Linotype" pitchFamily="18" charset="0"/>
              </a:rPr>
              <a:t>):</a:t>
            </a:r>
            <a:endParaRPr lang="en-US" sz="2800">
              <a:latin typeface="Palatino Linotype" pitchFamily="18" charset="0"/>
            </a:endParaRPr>
          </a:p>
          <a:p>
            <a:r>
              <a:rPr lang="en-US" sz="2800">
                <a:latin typeface="Palatino Linotype" pitchFamily="18" charset="0"/>
              </a:rPr>
              <a:t>	</a:t>
            </a:r>
            <a:r>
              <a:rPr lang="en-US" sz="2800">
                <a:solidFill>
                  <a:schemeClr val="accent1"/>
                </a:solidFill>
                <a:latin typeface="Palatino Linotype" pitchFamily="18" charset="0"/>
              </a:rPr>
              <a:t>Pelatihan Pustakawan Mendongeng di Hotel Pustaka Surabaya dibuka secara resmi oleh Kepala Dinas Perpustakaan dan Kearsipan Provinsi Jawa Timur Drs. Sudjono, MM.</a:t>
            </a:r>
            <a:r>
              <a:rPr lang="en-US" sz="2800" i="1">
                <a:solidFill>
                  <a:schemeClr val="accent1"/>
                </a:solidFill>
                <a:latin typeface="Palatino Linotype" pitchFamily="18" charset="0"/>
              </a:rPr>
              <a:t>  </a:t>
            </a:r>
            <a:r>
              <a:rPr lang="en-US" sz="2800">
                <a:solidFill>
                  <a:schemeClr val="accent1"/>
                </a:solidFill>
                <a:latin typeface="Palatino Linotype" pitchFamily="18" charset="0"/>
              </a:rPr>
              <a:t>Rabu pagi 1 Agustus 2018</a:t>
            </a:r>
            <a:r>
              <a:rPr lang="en-US" sz="2800" i="1">
                <a:solidFill>
                  <a:schemeClr val="accent1"/>
                </a:solidFill>
                <a:latin typeface="Palatino Linotype" pitchFamily="18" charset="0"/>
              </a:rPr>
              <a:t>.</a:t>
            </a:r>
          </a:p>
          <a:p>
            <a:r>
              <a:rPr lang="en-US" sz="2800">
                <a:solidFill>
                  <a:schemeClr val="accent1"/>
                </a:solidFill>
                <a:latin typeface="Palatino Linotype" pitchFamily="18" charset="0"/>
              </a:rPr>
              <a:t>	Kepada para pustakawan, Kepala Dinas berharap kegiatan mendongeng bisa dipergunakan sebagai salah satu sarana dalam mengembangkan minat baca masyarakat terutama kepada anak-anak.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out)">
                                      <p:cBhvr>
                                        <p:cTn id="7" dur="500"/>
                                        <p:tgtEl>
                                          <p:spTgt spid="1372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7224"/>
                                        </p:tgtEl>
                                        <p:attrNameLst>
                                          <p:attrName>style.visibility</p:attrName>
                                        </p:attrNameLst>
                                      </p:cBhvr>
                                      <p:to>
                                        <p:strVal val="visible"/>
                                      </p:to>
                                    </p:set>
                                    <p:animEffect transition="in" filter="checkerboard(across)">
                                      <p:cBhvr>
                                        <p:cTn id="12" dur="500"/>
                                        <p:tgtEl>
                                          <p:spTgt spid="137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p:txBody>
          <a:bodyPr/>
          <a:lstStyle/>
          <a:p>
            <a:pPr>
              <a:defRPr/>
            </a:pPr>
            <a:fld id="{4CFF3FEE-0C2C-4B73-8AB1-CF8E8008A48F}" type="slidenum">
              <a:rPr lang="en-US" smtClean="0"/>
              <a:pPr>
                <a:defRPr/>
              </a:pPr>
              <a:t>25</a:t>
            </a:fld>
            <a:endParaRPr lang="en-US" smtClean="0"/>
          </a:p>
        </p:txBody>
      </p:sp>
      <p:sp>
        <p:nvSpPr>
          <p:cNvPr id="137220" name="Rectangle 4"/>
          <p:cNvSpPr>
            <a:spLocks noGrp="1" noChangeArrowheads="1"/>
          </p:cNvSpPr>
          <p:nvPr>
            <p:ph type="title"/>
          </p:nvPr>
        </p:nvSpPr>
        <p:spPr>
          <a:xfrm>
            <a:off x="457200" y="304800"/>
            <a:ext cx="4254500" cy="863600"/>
          </a:xfrm>
          <a:noFill/>
        </p:spPr>
        <p:txBody>
          <a:bodyPr/>
          <a:lstStyle/>
          <a:p>
            <a:pPr eaLnBrk="1" hangingPunct="1"/>
            <a:r>
              <a:rPr lang="en-US" sz="4400" b="1" smtClean="0"/>
              <a:t>TERAS BERITA</a:t>
            </a:r>
            <a:r>
              <a:rPr lang="en-US" sz="4400" smtClean="0"/>
              <a:t> </a:t>
            </a:r>
            <a:r>
              <a:rPr lang="en-US" sz="4400" b="1" smtClean="0"/>
              <a:t>:</a:t>
            </a:r>
            <a:r>
              <a:rPr lang="en-US" sz="4400" smtClean="0"/>
              <a:t> </a:t>
            </a:r>
          </a:p>
        </p:txBody>
      </p:sp>
      <p:sp>
        <p:nvSpPr>
          <p:cNvPr id="137224" name="Text Box 8"/>
          <p:cNvSpPr txBox="1">
            <a:spLocks noChangeArrowheads="1"/>
          </p:cNvSpPr>
          <p:nvPr/>
        </p:nvSpPr>
        <p:spPr bwMode="auto">
          <a:xfrm>
            <a:off x="450850" y="1171575"/>
            <a:ext cx="8308975" cy="4400550"/>
          </a:xfrm>
          <a:prstGeom prst="rect">
            <a:avLst/>
          </a:prstGeom>
          <a:noFill/>
          <a:ln w="9525">
            <a:noFill/>
            <a:miter lim="800000"/>
            <a:headEnd/>
            <a:tailEnd/>
          </a:ln>
        </p:spPr>
        <p:txBody>
          <a:bodyPr>
            <a:spAutoFit/>
          </a:bodyPr>
          <a:lstStyle/>
          <a:p>
            <a:r>
              <a:rPr lang="en-US" sz="2800" b="1">
                <a:latin typeface="Palatino Linotype" pitchFamily="18" charset="0"/>
              </a:rPr>
              <a:t>Teras Berita “Siapa” (</a:t>
            </a:r>
            <a:r>
              <a:rPr lang="en-US" sz="2800" b="1" i="1">
                <a:latin typeface="Palatino Linotype" pitchFamily="18" charset="0"/>
              </a:rPr>
              <a:t>Who</a:t>
            </a:r>
            <a:r>
              <a:rPr lang="en-US" sz="2800" b="1">
                <a:latin typeface="Palatino Linotype" pitchFamily="18" charset="0"/>
              </a:rPr>
              <a:t>):</a:t>
            </a:r>
            <a:endParaRPr lang="en-US" sz="2800">
              <a:latin typeface="Palatino Linotype" pitchFamily="18" charset="0"/>
            </a:endParaRPr>
          </a:p>
          <a:p>
            <a:r>
              <a:rPr lang="en-US" sz="2800">
                <a:latin typeface="Palatino Linotype" pitchFamily="18" charset="0"/>
              </a:rPr>
              <a:t>	</a:t>
            </a:r>
            <a:r>
              <a:rPr lang="en-US" sz="2800">
                <a:solidFill>
                  <a:schemeClr val="accent1"/>
                </a:solidFill>
                <a:latin typeface="Palatino Linotype" pitchFamily="18" charset="0"/>
              </a:rPr>
              <a:t>Kepala Dinas Perpustakaan dan Kearsipan Provinsi Jawa Timur Drs. Sudjono, MM. membuka secara resmi Pelatihan Pustakawan Mendongeng di Hotel Pustaka Surabaya, Rabu pagi 1 Agustus 2018</a:t>
            </a:r>
            <a:r>
              <a:rPr lang="en-US" sz="2800" i="1">
                <a:solidFill>
                  <a:schemeClr val="accent1"/>
                </a:solidFill>
                <a:latin typeface="Palatino Linotype" pitchFamily="18" charset="0"/>
              </a:rPr>
              <a:t>.</a:t>
            </a:r>
          </a:p>
          <a:p>
            <a:r>
              <a:rPr lang="en-US" sz="2800">
                <a:solidFill>
                  <a:schemeClr val="accent1"/>
                </a:solidFill>
                <a:latin typeface="Palatino Linotype" pitchFamily="18" charset="0"/>
              </a:rPr>
              <a:t>	Kepada para pustakawan, Kepala Dinas berharap kegiatan mendongeng bisa dipergunakan sebagai salah satu sarana dalam mengembangkan minat baca masyarakat terutama kepada anak-anak.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out)">
                                      <p:cBhvr>
                                        <p:cTn id="7" dur="500"/>
                                        <p:tgtEl>
                                          <p:spTgt spid="1372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7224"/>
                                        </p:tgtEl>
                                        <p:attrNameLst>
                                          <p:attrName>style.visibility</p:attrName>
                                        </p:attrNameLst>
                                      </p:cBhvr>
                                      <p:to>
                                        <p:strVal val="visible"/>
                                      </p:to>
                                    </p:set>
                                    <p:animEffect transition="in" filter="checkerboard(across)">
                                      <p:cBhvr>
                                        <p:cTn id="12" dur="500"/>
                                        <p:tgtEl>
                                          <p:spTgt spid="137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p:txBody>
          <a:bodyPr/>
          <a:lstStyle/>
          <a:p>
            <a:pPr>
              <a:defRPr/>
            </a:pPr>
            <a:fld id="{0B86E37D-9B67-428F-9D65-9DF02681EABD}" type="slidenum">
              <a:rPr lang="en-US" smtClean="0"/>
              <a:pPr>
                <a:defRPr/>
              </a:pPr>
              <a:t>26</a:t>
            </a:fld>
            <a:endParaRPr lang="en-US" smtClean="0"/>
          </a:p>
        </p:txBody>
      </p:sp>
      <p:sp>
        <p:nvSpPr>
          <p:cNvPr id="137220" name="Rectangle 4"/>
          <p:cNvSpPr>
            <a:spLocks noGrp="1" noChangeArrowheads="1"/>
          </p:cNvSpPr>
          <p:nvPr>
            <p:ph type="title"/>
          </p:nvPr>
        </p:nvSpPr>
        <p:spPr>
          <a:xfrm>
            <a:off x="457200" y="304800"/>
            <a:ext cx="4254500" cy="863600"/>
          </a:xfrm>
          <a:noFill/>
        </p:spPr>
        <p:txBody>
          <a:bodyPr/>
          <a:lstStyle/>
          <a:p>
            <a:pPr eaLnBrk="1" hangingPunct="1"/>
            <a:r>
              <a:rPr lang="en-US" sz="4400" b="1" smtClean="0"/>
              <a:t>TERAS BERITA</a:t>
            </a:r>
            <a:r>
              <a:rPr lang="en-US" sz="4400" smtClean="0"/>
              <a:t> </a:t>
            </a:r>
            <a:r>
              <a:rPr lang="en-US" sz="4400" b="1" smtClean="0"/>
              <a:t>:</a:t>
            </a:r>
            <a:r>
              <a:rPr lang="en-US" sz="4400" smtClean="0"/>
              <a:t> </a:t>
            </a:r>
          </a:p>
        </p:txBody>
      </p:sp>
      <p:sp>
        <p:nvSpPr>
          <p:cNvPr id="137224" name="Text Box 8"/>
          <p:cNvSpPr txBox="1">
            <a:spLocks noChangeArrowheads="1"/>
          </p:cNvSpPr>
          <p:nvPr/>
        </p:nvSpPr>
        <p:spPr bwMode="auto">
          <a:xfrm>
            <a:off x="450850" y="1171575"/>
            <a:ext cx="8308975" cy="4832350"/>
          </a:xfrm>
          <a:prstGeom prst="rect">
            <a:avLst/>
          </a:prstGeom>
          <a:noFill/>
          <a:ln w="9525">
            <a:noFill/>
            <a:miter lim="800000"/>
            <a:headEnd/>
            <a:tailEnd/>
          </a:ln>
        </p:spPr>
        <p:txBody>
          <a:bodyPr>
            <a:spAutoFit/>
          </a:bodyPr>
          <a:lstStyle/>
          <a:p>
            <a:r>
              <a:rPr lang="en-US" sz="2800" b="1">
                <a:latin typeface="Palatino Linotype" pitchFamily="18" charset="0"/>
              </a:rPr>
              <a:t>Teras Berita “di-mana” (</a:t>
            </a:r>
            <a:r>
              <a:rPr lang="en-US" sz="2800" b="1" i="1">
                <a:latin typeface="Palatino Linotype" pitchFamily="18" charset="0"/>
              </a:rPr>
              <a:t>Where</a:t>
            </a:r>
            <a:r>
              <a:rPr lang="en-US" sz="2800" b="1">
                <a:latin typeface="Palatino Linotype" pitchFamily="18" charset="0"/>
              </a:rPr>
              <a:t>):</a:t>
            </a:r>
            <a:endParaRPr lang="en-US" sz="2800">
              <a:latin typeface="Palatino Linotype" pitchFamily="18" charset="0"/>
            </a:endParaRPr>
          </a:p>
          <a:p>
            <a:r>
              <a:rPr lang="en-US" sz="2800">
                <a:latin typeface="Palatino Linotype" pitchFamily="18" charset="0"/>
              </a:rPr>
              <a:t>	</a:t>
            </a:r>
            <a:r>
              <a:rPr lang="en-US" sz="2800">
                <a:solidFill>
                  <a:schemeClr val="accent1"/>
                </a:solidFill>
                <a:latin typeface="Palatino Linotype" pitchFamily="18" charset="0"/>
              </a:rPr>
              <a:t>Di Hotel Pustaka Surabaya, Rabu pagi 1 Agustus 2018</a:t>
            </a:r>
            <a:r>
              <a:rPr lang="en-US" sz="2800" i="1">
                <a:solidFill>
                  <a:schemeClr val="accent1"/>
                </a:solidFill>
                <a:latin typeface="Palatino Linotype" pitchFamily="18" charset="0"/>
              </a:rPr>
              <a:t>  </a:t>
            </a:r>
            <a:r>
              <a:rPr lang="en-US" sz="2800">
                <a:solidFill>
                  <a:schemeClr val="accent1"/>
                </a:solidFill>
                <a:latin typeface="Palatino Linotype" pitchFamily="18" charset="0"/>
              </a:rPr>
              <a:t>dibuka secara resmi Pelatihan Pustakawan Mendongeng oleh Kepala Dinas Perpustakaan dan Kearsipan Provinsi Jawa Timur Drs. Sudjono, MM., </a:t>
            </a:r>
            <a:endParaRPr lang="en-US" sz="2800" i="1">
              <a:solidFill>
                <a:schemeClr val="accent1"/>
              </a:solidFill>
              <a:latin typeface="Palatino Linotype" pitchFamily="18" charset="0"/>
            </a:endParaRPr>
          </a:p>
          <a:p>
            <a:r>
              <a:rPr lang="en-US" sz="2800">
                <a:solidFill>
                  <a:schemeClr val="accent1"/>
                </a:solidFill>
                <a:latin typeface="Palatino Linotype" pitchFamily="18" charset="0"/>
              </a:rPr>
              <a:t>	Kepada para pustakawan, Kepala Dinas berharap kegiatan mendongeng bisa dipergunakan sebagai salah satu sarana dalam mengembangkan minat baca masyarakat terutama kepada anak-anak.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out)">
                                      <p:cBhvr>
                                        <p:cTn id="7" dur="500"/>
                                        <p:tgtEl>
                                          <p:spTgt spid="1372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7224"/>
                                        </p:tgtEl>
                                        <p:attrNameLst>
                                          <p:attrName>style.visibility</p:attrName>
                                        </p:attrNameLst>
                                      </p:cBhvr>
                                      <p:to>
                                        <p:strVal val="visible"/>
                                      </p:to>
                                    </p:set>
                                    <p:animEffect transition="in" filter="checkerboard(across)">
                                      <p:cBhvr>
                                        <p:cTn id="12" dur="500"/>
                                        <p:tgtEl>
                                          <p:spTgt spid="137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p:txBody>
          <a:bodyPr/>
          <a:lstStyle/>
          <a:p>
            <a:pPr>
              <a:defRPr/>
            </a:pPr>
            <a:fld id="{768CA981-EB97-4F9F-BB07-6B6BE4166F0A}" type="slidenum">
              <a:rPr lang="en-US" smtClean="0"/>
              <a:pPr>
                <a:defRPr/>
              </a:pPr>
              <a:t>27</a:t>
            </a:fld>
            <a:endParaRPr lang="en-US" smtClean="0"/>
          </a:p>
        </p:txBody>
      </p:sp>
      <p:sp>
        <p:nvSpPr>
          <p:cNvPr id="137220" name="Rectangle 4"/>
          <p:cNvSpPr>
            <a:spLocks noGrp="1" noChangeArrowheads="1"/>
          </p:cNvSpPr>
          <p:nvPr>
            <p:ph type="title"/>
          </p:nvPr>
        </p:nvSpPr>
        <p:spPr>
          <a:xfrm>
            <a:off x="457200" y="304800"/>
            <a:ext cx="4254500" cy="863600"/>
          </a:xfrm>
          <a:noFill/>
        </p:spPr>
        <p:txBody>
          <a:bodyPr/>
          <a:lstStyle/>
          <a:p>
            <a:pPr eaLnBrk="1" hangingPunct="1"/>
            <a:r>
              <a:rPr lang="en-US" sz="4400" b="1" smtClean="0"/>
              <a:t>TERAS BERITA</a:t>
            </a:r>
            <a:r>
              <a:rPr lang="en-US" sz="4400" smtClean="0"/>
              <a:t> </a:t>
            </a:r>
            <a:r>
              <a:rPr lang="en-US" sz="4400" b="1" smtClean="0"/>
              <a:t>:</a:t>
            </a:r>
            <a:r>
              <a:rPr lang="en-US" sz="4400" smtClean="0"/>
              <a:t> </a:t>
            </a:r>
          </a:p>
        </p:txBody>
      </p:sp>
      <p:sp>
        <p:nvSpPr>
          <p:cNvPr id="137224" name="Text Box 8"/>
          <p:cNvSpPr txBox="1">
            <a:spLocks noChangeArrowheads="1"/>
          </p:cNvSpPr>
          <p:nvPr/>
        </p:nvSpPr>
        <p:spPr bwMode="auto">
          <a:xfrm>
            <a:off x="450850" y="1171575"/>
            <a:ext cx="8308975" cy="4832350"/>
          </a:xfrm>
          <a:prstGeom prst="rect">
            <a:avLst/>
          </a:prstGeom>
          <a:noFill/>
          <a:ln w="9525">
            <a:noFill/>
            <a:miter lim="800000"/>
            <a:headEnd/>
            <a:tailEnd/>
          </a:ln>
        </p:spPr>
        <p:txBody>
          <a:bodyPr>
            <a:spAutoFit/>
          </a:bodyPr>
          <a:lstStyle/>
          <a:p>
            <a:r>
              <a:rPr lang="en-US" sz="2800" b="1">
                <a:latin typeface="Palatino Linotype" pitchFamily="18" charset="0"/>
              </a:rPr>
              <a:t>Teras Berita “Kapan” (</a:t>
            </a:r>
            <a:r>
              <a:rPr lang="en-US" sz="2800" b="1" i="1">
                <a:latin typeface="Palatino Linotype" pitchFamily="18" charset="0"/>
              </a:rPr>
              <a:t>When):</a:t>
            </a:r>
            <a:endParaRPr lang="en-US" sz="2800">
              <a:latin typeface="Palatino Linotype" pitchFamily="18" charset="0"/>
            </a:endParaRPr>
          </a:p>
          <a:p>
            <a:r>
              <a:rPr lang="en-US" sz="2800">
                <a:latin typeface="Palatino Linotype" pitchFamily="18" charset="0"/>
              </a:rPr>
              <a:t>	</a:t>
            </a:r>
            <a:r>
              <a:rPr lang="en-US" sz="2800">
                <a:solidFill>
                  <a:schemeClr val="accent1"/>
                </a:solidFill>
                <a:latin typeface="Palatino Linotype" pitchFamily="18" charset="0"/>
              </a:rPr>
              <a:t>Rabu pagi 1 Agustus 2018 Kepala Dinas Perpustakaan dan Kearsipan Provinsi Jawa Timur Drs. Sudjono, MM. membuka secara resmi Pelatihan Pustakawan Mendongeng di Hotel Pustaka Surabaya.</a:t>
            </a:r>
            <a:endParaRPr lang="en-US" sz="2800" i="1">
              <a:solidFill>
                <a:schemeClr val="accent1"/>
              </a:solidFill>
              <a:latin typeface="Palatino Linotype" pitchFamily="18" charset="0"/>
            </a:endParaRPr>
          </a:p>
          <a:p>
            <a:r>
              <a:rPr lang="en-US" sz="2800">
                <a:solidFill>
                  <a:schemeClr val="accent1"/>
                </a:solidFill>
                <a:latin typeface="Palatino Linotype" pitchFamily="18" charset="0"/>
              </a:rPr>
              <a:t>	Kepada para pustakawan, Kepala Dinas berharap kegiatan mendongeng bisa dipergunakan sebagai salah satu sarana dalam mengembangkan minat baca masyarakat terutama kepada anak-anak.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out)">
                                      <p:cBhvr>
                                        <p:cTn id="7" dur="500"/>
                                        <p:tgtEl>
                                          <p:spTgt spid="1372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7224"/>
                                        </p:tgtEl>
                                        <p:attrNameLst>
                                          <p:attrName>style.visibility</p:attrName>
                                        </p:attrNameLst>
                                      </p:cBhvr>
                                      <p:to>
                                        <p:strVal val="visible"/>
                                      </p:to>
                                    </p:set>
                                    <p:animEffect transition="in" filter="checkerboard(across)">
                                      <p:cBhvr>
                                        <p:cTn id="12" dur="500"/>
                                        <p:tgtEl>
                                          <p:spTgt spid="137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p:txBody>
          <a:bodyPr/>
          <a:lstStyle/>
          <a:p>
            <a:pPr>
              <a:defRPr/>
            </a:pPr>
            <a:fld id="{CF83878F-148D-43D1-8730-79027C1378CB}" type="slidenum">
              <a:rPr lang="en-US" smtClean="0"/>
              <a:pPr>
                <a:defRPr/>
              </a:pPr>
              <a:t>28</a:t>
            </a:fld>
            <a:endParaRPr lang="en-US" smtClean="0"/>
          </a:p>
        </p:txBody>
      </p:sp>
      <p:sp>
        <p:nvSpPr>
          <p:cNvPr id="137220" name="Rectangle 4"/>
          <p:cNvSpPr>
            <a:spLocks noGrp="1" noChangeArrowheads="1"/>
          </p:cNvSpPr>
          <p:nvPr>
            <p:ph type="title"/>
          </p:nvPr>
        </p:nvSpPr>
        <p:spPr>
          <a:xfrm>
            <a:off x="457200" y="304800"/>
            <a:ext cx="4254500" cy="863600"/>
          </a:xfrm>
          <a:noFill/>
        </p:spPr>
        <p:txBody>
          <a:bodyPr/>
          <a:lstStyle/>
          <a:p>
            <a:pPr eaLnBrk="1" hangingPunct="1"/>
            <a:r>
              <a:rPr lang="en-US" sz="4400" b="1" smtClean="0"/>
              <a:t>TERAS BERITA</a:t>
            </a:r>
            <a:r>
              <a:rPr lang="en-US" sz="4400" smtClean="0"/>
              <a:t> </a:t>
            </a:r>
            <a:r>
              <a:rPr lang="en-US" sz="4400" b="1" smtClean="0"/>
              <a:t>:</a:t>
            </a:r>
            <a:r>
              <a:rPr lang="en-US" sz="4400" smtClean="0"/>
              <a:t> </a:t>
            </a:r>
          </a:p>
        </p:txBody>
      </p:sp>
      <p:sp>
        <p:nvSpPr>
          <p:cNvPr id="137224" name="Text Box 8"/>
          <p:cNvSpPr txBox="1">
            <a:spLocks noChangeArrowheads="1"/>
          </p:cNvSpPr>
          <p:nvPr/>
        </p:nvSpPr>
        <p:spPr bwMode="auto">
          <a:xfrm>
            <a:off x="450850" y="1171575"/>
            <a:ext cx="8308975" cy="5694363"/>
          </a:xfrm>
          <a:prstGeom prst="rect">
            <a:avLst/>
          </a:prstGeom>
          <a:noFill/>
          <a:ln w="9525">
            <a:noFill/>
            <a:miter lim="800000"/>
            <a:headEnd/>
            <a:tailEnd/>
          </a:ln>
        </p:spPr>
        <p:txBody>
          <a:bodyPr>
            <a:spAutoFit/>
          </a:bodyPr>
          <a:lstStyle/>
          <a:p>
            <a:r>
              <a:rPr lang="en-US" sz="2800" b="1">
                <a:latin typeface="Palatino Linotype" pitchFamily="18" charset="0"/>
              </a:rPr>
              <a:t>Teras Berita </a:t>
            </a:r>
            <a:r>
              <a:rPr lang="en-US" sz="2800" b="1">
                <a:solidFill>
                  <a:srgbClr val="0000CC"/>
                </a:solidFill>
                <a:latin typeface="Palatino Linotype" pitchFamily="18" charset="0"/>
              </a:rPr>
              <a:t>“Mengapa atau Bagaimana” </a:t>
            </a:r>
            <a:r>
              <a:rPr lang="en-US" sz="2800" b="1" i="1">
                <a:solidFill>
                  <a:srgbClr val="0000CC"/>
                </a:solidFill>
                <a:latin typeface="Palatino Linotype" pitchFamily="18" charset="0"/>
              </a:rPr>
              <a:t>(Why dan How):</a:t>
            </a:r>
            <a:endParaRPr lang="en-US" sz="2800">
              <a:latin typeface="Palatino Linotype" pitchFamily="18" charset="0"/>
            </a:endParaRPr>
          </a:p>
          <a:p>
            <a:r>
              <a:rPr lang="en-US" sz="2800">
                <a:latin typeface="Palatino Linotype" pitchFamily="18" charset="0"/>
              </a:rPr>
              <a:t>	</a:t>
            </a:r>
            <a:r>
              <a:rPr lang="en-US" sz="2800">
                <a:solidFill>
                  <a:schemeClr val="accent1"/>
                </a:solidFill>
                <a:latin typeface="Palatino Linotype" pitchFamily="18" charset="0"/>
              </a:rPr>
              <a:t>Guna meningkatkan ketrampilan Pustakawan dalam mendongeng kepada anak-anak, Kepala Dinas Perpustakaan dan Kearsipan Provinsi Jawa Timur Drs. Sudjono, MM. membuka secara resmi Pelatihan Pustakawan Mendongeng di Hotel Pustaka Surabaya, Rabu pagi 1 Agustus 2018 </a:t>
            </a:r>
            <a:endParaRPr lang="en-US" sz="2800" i="1">
              <a:solidFill>
                <a:schemeClr val="accent1"/>
              </a:solidFill>
              <a:latin typeface="Palatino Linotype" pitchFamily="18" charset="0"/>
            </a:endParaRPr>
          </a:p>
          <a:p>
            <a:r>
              <a:rPr lang="en-US" sz="2800">
                <a:solidFill>
                  <a:schemeClr val="accent1"/>
                </a:solidFill>
                <a:latin typeface="Palatino Linotype" pitchFamily="18" charset="0"/>
              </a:rPr>
              <a:t>	Kepada para pustakawan, Kepala Dinas berharap kegiatan mendongeng bisa dipergunakan sebagai salah satu sarana dalam upaya mengembangkan minat baca masyarakat terutama kepada anak-anak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out)">
                                      <p:cBhvr>
                                        <p:cTn id="7" dur="500"/>
                                        <p:tgtEl>
                                          <p:spTgt spid="1372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7224"/>
                                        </p:tgtEl>
                                        <p:attrNameLst>
                                          <p:attrName>style.visibility</p:attrName>
                                        </p:attrNameLst>
                                      </p:cBhvr>
                                      <p:to>
                                        <p:strVal val="visible"/>
                                      </p:to>
                                    </p:set>
                                    <p:animEffect transition="in" filter="checkerboard(across)">
                                      <p:cBhvr>
                                        <p:cTn id="12" dur="500"/>
                                        <p:tgtEl>
                                          <p:spTgt spid="137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5"/>
          <p:cNvSpPr>
            <a:spLocks noGrp="1"/>
          </p:cNvSpPr>
          <p:nvPr>
            <p:ph type="sldNum" sz="quarter" idx="12"/>
          </p:nvPr>
        </p:nvSpPr>
        <p:spPr/>
        <p:txBody>
          <a:bodyPr/>
          <a:lstStyle/>
          <a:p>
            <a:pPr>
              <a:defRPr/>
            </a:pPr>
            <a:fld id="{E000A944-A8E6-4AAD-A7D1-85A00971F04C}" type="slidenum">
              <a:rPr lang="en-US" smtClean="0"/>
              <a:pPr>
                <a:defRPr/>
              </a:pPr>
              <a:t>29</a:t>
            </a:fld>
            <a:endParaRPr lang="en-US" smtClean="0"/>
          </a:p>
        </p:txBody>
      </p:sp>
      <p:sp>
        <p:nvSpPr>
          <p:cNvPr id="143364" name="Rectangle 4"/>
          <p:cNvSpPr>
            <a:spLocks noGrp="1" noChangeArrowheads="1"/>
          </p:cNvSpPr>
          <p:nvPr>
            <p:ph type="title"/>
          </p:nvPr>
        </p:nvSpPr>
        <p:spPr>
          <a:xfrm>
            <a:off x="450850" y="584200"/>
            <a:ext cx="6315075" cy="863600"/>
          </a:xfrm>
          <a:noFill/>
        </p:spPr>
        <p:txBody>
          <a:bodyPr/>
          <a:lstStyle/>
          <a:p>
            <a:pPr eaLnBrk="1" hangingPunct="1"/>
            <a:r>
              <a:rPr lang="en-US" sz="4000" b="1" smtClean="0"/>
              <a:t>MENULIS TUBUH BERITA:</a:t>
            </a:r>
            <a:r>
              <a:rPr lang="en-US" sz="4000" smtClean="0"/>
              <a:t> </a:t>
            </a:r>
          </a:p>
        </p:txBody>
      </p:sp>
      <p:sp>
        <p:nvSpPr>
          <p:cNvPr id="143366" name="Text Box 6"/>
          <p:cNvSpPr txBox="1">
            <a:spLocks noChangeArrowheads="1"/>
          </p:cNvSpPr>
          <p:nvPr/>
        </p:nvSpPr>
        <p:spPr bwMode="auto">
          <a:xfrm>
            <a:off x="450850" y="1644650"/>
            <a:ext cx="8083550" cy="4832350"/>
          </a:xfrm>
          <a:prstGeom prst="rect">
            <a:avLst/>
          </a:prstGeom>
          <a:noFill/>
          <a:ln w="9525">
            <a:noFill/>
            <a:miter lim="800000"/>
            <a:headEnd/>
            <a:tailEnd/>
          </a:ln>
        </p:spPr>
        <p:txBody>
          <a:bodyPr>
            <a:spAutoFit/>
          </a:bodyPr>
          <a:lstStyle/>
          <a:p>
            <a:pPr marL="342900" indent="-342900">
              <a:buFont typeface="Wingdings" pitchFamily="2" charset="2"/>
              <a:buChar char="Ø"/>
            </a:pPr>
            <a:r>
              <a:rPr lang="en-US" sz="2800">
                <a:latin typeface="Palatino Linotype" pitchFamily="18" charset="0"/>
              </a:rPr>
              <a:t>Menulis berita antara “teras berita” dengan “tubuh berita” harus merupakan rangkaian jalinan yang utuh. Artinya, kalimat demi kalimat atau dari alinea satu ke alinea yang lain, harus saling melengkapi dan menjelaskan.</a:t>
            </a:r>
          </a:p>
          <a:p>
            <a:pPr marL="342900" indent="-342900">
              <a:buFont typeface="Wingdings" pitchFamily="2" charset="2"/>
              <a:buChar char="Ø"/>
            </a:pPr>
            <a:r>
              <a:rPr lang="en-US" sz="2800">
                <a:latin typeface="Palatino Linotype" pitchFamily="18" charset="0"/>
              </a:rPr>
              <a:t>Penulisan berita dengan struktur dan komposisi “piramida terbalik” disebut juga sebagai struktur “berita ringan” (</a:t>
            </a:r>
            <a:r>
              <a:rPr lang="en-US" sz="2800" i="1">
                <a:latin typeface="Palatino Linotype" pitchFamily="18" charset="0"/>
              </a:rPr>
              <a:t>soft news</a:t>
            </a:r>
            <a:r>
              <a:rPr lang="en-US" sz="2800">
                <a:latin typeface="Palatino Linotype" pitchFamily="18" charset="0"/>
              </a:rPr>
              <a:t>). Berita ditulis atau tersusun “mengalir seperti sungai.” Ia juga dapat dilukiskan sebagai garis lurus yakni:  Ada: Awal-Klimaks-Akhir.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43364"/>
                                        </p:tgtEl>
                                        <p:attrNameLst>
                                          <p:attrName>style.visibility</p:attrName>
                                        </p:attrNameLst>
                                      </p:cBhvr>
                                      <p:to>
                                        <p:strVal val="visible"/>
                                      </p:to>
                                    </p:set>
                                    <p:animEffect transition="in" filter="box(out)">
                                      <p:cBhvr>
                                        <p:cTn id="7" dur="500"/>
                                        <p:tgtEl>
                                          <p:spTgt spid="14336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3366"/>
                                        </p:tgtEl>
                                        <p:attrNameLst>
                                          <p:attrName>style.visibility</p:attrName>
                                        </p:attrNameLst>
                                      </p:cBhvr>
                                      <p:to>
                                        <p:strVal val="visible"/>
                                      </p:to>
                                    </p:set>
                                    <p:animEffect transition="in" filter="checkerboard(across)">
                                      <p:cBhvr>
                                        <p:cTn id="12" dur="500"/>
                                        <p:tgtEl>
                                          <p:spTgt spid="143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4" grpId="0"/>
      <p:bldP spid="1433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819150"/>
          </a:xfrm>
        </p:spPr>
        <p:txBody>
          <a:bodyPr/>
          <a:lstStyle/>
          <a:p>
            <a:pPr eaLnBrk="1" hangingPunct="1">
              <a:defRPr/>
            </a:pPr>
            <a:r>
              <a:rPr lang="en-US" b="1" dirty="0" err="1" smtClean="0">
                <a:effectLst>
                  <a:outerShdw blurRad="38100" dist="38100" dir="2700000" algn="tl">
                    <a:srgbClr val="000000">
                      <a:alpha val="43137"/>
                    </a:srgbClr>
                  </a:outerShdw>
                </a:effectLst>
              </a:rPr>
              <a:t>Pengertian</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Berita</a:t>
            </a:r>
            <a:endParaRPr lang="id-ID" dirty="0" smtClean="0">
              <a:effectLst>
                <a:outerShdw blurRad="38100" dist="38100" dir="2700000" algn="tl">
                  <a:srgbClr val="000000">
                    <a:alpha val="43137"/>
                  </a:srgbClr>
                </a:outerShdw>
              </a:effectLst>
            </a:endParaRPr>
          </a:p>
        </p:txBody>
      </p:sp>
      <p:sp>
        <p:nvSpPr>
          <p:cNvPr id="7171" name="Content Placeholder 2"/>
          <p:cNvSpPr>
            <a:spLocks noGrp="1"/>
          </p:cNvSpPr>
          <p:nvPr>
            <p:ph idx="1"/>
          </p:nvPr>
        </p:nvSpPr>
        <p:spPr>
          <a:xfrm>
            <a:off x="457200" y="1524000"/>
            <a:ext cx="8229600" cy="5029200"/>
          </a:xfrm>
        </p:spPr>
        <p:txBody>
          <a:bodyPr/>
          <a:lstStyle/>
          <a:p>
            <a:pPr eaLnBrk="1" hangingPunct="1"/>
            <a:r>
              <a:rPr lang="en-US" smtClean="0">
                <a:latin typeface="Palatino Linotype" pitchFamily="18" charset="0"/>
              </a:rPr>
              <a:t>Berita atau kabar adalah cerita atau keterangan mengenai kejadian atau peristiwa yang hangat. Berita juga berarti laporan, pemberitahuan, atau pengumuman. </a:t>
            </a:r>
            <a:r>
              <a:rPr lang="en-US" sz="2400" smtClean="0">
                <a:latin typeface="Palatino Linotype" pitchFamily="18" charset="0"/>
              </a:rPr>
              <a:t>(Kamus Besar Bahasa Indonesia </a:t>
            </a:r>
            <a:r>
              <a:rPr lang="en-US" sz="2400" i="1" smtClean="0">
                <a:latin typeface="Palatino Linotype" pitchFamily="18" charset="0"/>
              </a:rPr>
              <a:t>Online</a:t>
            </a:r>
            <a:r>
              <a:rPr lang="en-US" sz="2400" smtClean="0">
                <a:latin typeface="Palatino Linotype" pitchFamily="18" charset="0"/>
              </a:rPr>
              <a:t>)</a:t>
            </a:r>
            <a:endParaRPr lang="en-US" smtClean="0">
              <a:latin typeface="Palatino Linotype" pitchFamily="18" charset="0"/>
            </a:endParaRPr>
          </a:p>
          <a:p>
            <a:pPr eaLnBrk="1" hangingPunct="1"/>
            <a:r>
              <a:rPr lang="en-US" smtClean="0">
                <a:latin typeface="Palatino Linotype" pitchFamily="18" charset="0"/>
              </a:rPr>
              <a:t>Berita adalah laporan dari kejadian atau peristiwa yang baru saja terjadi dalam sebuah surat kabar, televisi, radio, atau laman. </a:t>
            </a:r>
            <a:r>
              <a:rPr lang="en-US" sz="2400" smtClean="0">
                <a:latin typeface="Palatino Linotype" pitchFamily="18" charset="0"/>
              </a:rPr>
              <a:t>(</a:t>
            </a:r>
            <a:r>
              <a:rPr lang="en-US" sz="2400" i="1" smtClean="0">
                <a:latin typeface="Palatino Linotype" pitchFamily="18" charset="0"/>
              </a:rPr>
              <a:t>Dictionary of Media</a:t>
            </a:r>
            <a:r>
              <a:rPr lang="en-US" sz="2400" smtClean="0">
                <a:latin typeface="Palatino Linotype" pitchFamily="18" charset="0"/>
              </a:rPr>
              <a:t>)</a:t>
            </a:r>
            <a:endParaRPr lang="en-US" smtClean="0">
              <a:latin typeface="Palatino Linotype" pitchFamily="18" charset="0"/>
            </a:endParaRPr>
          </a:p>
          <a:p>
            <a:pPr eaLnBrk="1" hangingPunct="1"/>
            <a:r>
              <a:rPr lang="en-US" smtClean="0">
                <a:latin typeface="Palatino Linotype" pitchFamily="18" charset="0"/>
              </a:rPr>
              <a:t>Berita adalah laporan dari suatu kejadian atau peristiwa yang baru saja terjadi atau laporan yang muncul di media massa. </a:t>
            </a:r>
            <a:r>
              <a:rPr lang="en-US" sz="2400" smtClean="0">
                <a:latin typeface="Palatino Linotype" pitchFamily="18" charset="0"/>
              </a:rPr>
              <a:t>(</a:t>
            </a:r>
            <a:r>
              <a:rPr lang="en-US" sz="2400" i="1" smtClean="0">
                <a:latin typeface="Palatino Linotype" pitchFamily="18" charset="0"/>
              </a:rPr>
              <a:t>Dictionary of Mass Communication and Media Research)</a:t>
            </a:r>
            <a:endParaRPr lang="id-ID" smtClean="0">
              <a:latin typeface="Palatino Linotype"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txBox="1">
            <a:spLocks noGrp="1"/>
          </p:cNvSpPr>
          <p:nvPr/>
        </p:nvSpPr>
        <p:spPr bwMode="auto">
          <a:xfrm>
            <a:off x="6553200" y="6248400"/>
            <a:ext cx="2133600" cy="457200"/>
          </a:xfrm>
          <a:prstGeom prst="rect">
            <a:avLst/>
          </a:prstGeom>
          <a:noFill/>
          <a:ln w="9525">
            <a:noFill/>
            <a:miter lim="800000"/>
            <a:headEnd/>
            <a:tailEnd/>
          </a:ln>
        </p:spPr>
        <p:txBody>
          <a:bodyPr/>
          <a:lstStyle/>
          <a:p>
            <a:pPr algn="r"/>
            <a:fld id="{E768ED9E-7C02-4727-A661-80BDE8597BC7}" type="slidenum">
              <a:rPr lang="en-US" sz="1000"/>
              <a:pPr algn="r"/>
              <a:t>30</a:t>
            </a:fld>
            <a:endParaRPr lang="en-US" sz="1000"/>
          </a:p>
        </p:txBody>
      </p:sp>
      <p:sp>
        <p:nvSpPr>
          <p:cNvPr id="143366" name="Text Box 6"/>
          <p:cNvSpPr txBox="1">
            <a:spLocks noChangeArrowheads="1"/>
          </p:cNvSpPr>
          <p:nvPr/>
        </p:nvSpPr>
        <p:spPr bwMode="auto">
          <a:xfrm>
            <a:off x="450850" y="1744663"/>
            <a:ext cx="8110538" cy="3970337"/>
          </a:xfrm>
          <a:prstGeom prst="rect">
            <a:avLst/>
          </a:prstGeom>
          <a:noFill/>
          <a:ln w="9525">
            <a:noFill/>
            <a:miter lim="800000"/>
            <a:headEnd/>
            <a:tailEnd/>
          </a:ln>
        </p:spPr>
        <p:txBody>
          <a:bodyPr>
            <a:spAutoFit/>
          </a:bodyPr>
          <a:lstStyle/>
          <a:p>
            <a:pPr marL="342900" indent="-342900">
              <a:buFont typeface="Wingdings" pitchFamily="2" charset="2"/>
              <a:buChar char="Ø"/>
            </a:pPr>
            <a:r>
              <a:rPr lang="en-US" sz="2800">
                <a:latin typeface="Palatino Linotype" pitchFamily="18" charset="0"/>
              </a:rPr>
              <a:t>Menulis berita perlu dihiasi dengan detail. Membubuhkan detai-detail itu, agar “setori” menjadi menarik, dan tidak mengganggu mengalirnya garis lurus yang dianggap “benang cerita” itu.</a:t>
            </a:r>
          </a:p>
          <a:p>
            <a:pPr marL="342900" indent="-342900">
              <a:buFont typeface="Wingdings" pitchFamily="2" charset="2"/>
              <a:buChar char="Ø"/>
            </a:pPr>
            <a:r>
              <a:rPr lang="en-US" sz="2800">
                <a:latin typeface="Palatino Linotype" pitchFamily="18" charset="0"/>
              </a:rPr>
              <a:t>Penulisan berita, merupakan kesatuan cerita yang ditulis dengan gaya bahasa dan kesatuan gagasan. Materi yang tidak relevan dengan satu gagasan berita pokok, sebaiknya dihindarkan. </a:t>
            </a:r>
          </a:p>
        </p:txBody>
      </p:sp>
      <p:sp>
        <p:nvSpPr>
          <p:cNvPr id="6" name="Rectangle 4"/>
          <p:cNvSpPr>
            <a:spLocks noGrp="1" noChangeArrowheads="1"/>
          </p:cNvSpPr>
          <p:nvPr>
            <p:ph type="title"/>
          </p:nvPr>
        </p:nvSpPr>
        <p:spPr>
          <a:xfrm>
            <a:off x="450850" y="584200"/>
            <a:ext cx="6315075" cy="863600"/>
          </a:xfrm>
          <a:noFill/>
        </p:spPr>
        <p:txBody>
          <a:bodyPr/>
          <a:lstStyle/>
          <a:p>
            <a:pPr eaLnBrk="1" hangingPunct="1"/>
            <a:r>
              <a:rPr lang="en-US" sz="4000" b="1" smtClean="0"/>
              <a:t>MENULIS TUBUH BERITA:</a:t>
            </a:r>
            <a:r>
              <a:rPr lang="en-US" sz="40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66"/>
                                        </p:tgtEl>
                                        <p:attrNameLst>
                                          <p:attrName>style.visibility</p:attrName>
                                        </p:attrNameLst>
                                      </p:cBhvr>
                                      <p:to>
                                        <p:strVal val="visible"/>
                                      </p:to>
                                    </p:set>
                                    <p:animEffect transition="in" filter="checkerboard(across)">
                                      <p:cBhvr>
                                        <p:cTn id="7" dur="500"/>
                                        <p:tgtEl>
                                          <p:spTgt spid="143366"/>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ou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6"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5"/>
          <p:cNvSpPr>
            <a:spLocks noGrp="1"/>
          </p:cNvSpPr>
          <p:nvPr>
            <p:ph type="sldNum" sz="quarter" idx="12"/>
          </p:nvPr>
        </p:nvSpPr>
        <p:spPr/>
        <p:txBody>
          <a:bodyPr/>
          <a:lstStyle/>
          <a:p>
            <a:pPr>
              <a:defRPr/>
            </a:pPr>
            <a:fld id="{2EC01C8E-8D18-4836-9B2C-A0CB1BD5C500}" type="slidenum">
              <a:rPr lang="en-US" smtClean="0"/>
              <a:pPr>
                <a:defRPr/>
              </a:pPr>
              <a:t>31</a:t>
            </a:fld>
            <a:endParaRPr lang="en-US" smtClean="0"/>
          </a:p>
        </p:txBody>
      </p:sp>
      <p:sp>
        <p:nvSpPr>
          <p:cNvPr id="168962" name="Text Box 2"/>
          <p:cNvSpPr txBox="1">
            <a:spLocks noChangeArrowheads="1"/>
          </p:cNvSpPr>
          <p:nvPr/>
        </p:nvSpPr>
        <p:spPr bwMode="auto">
          <a:xfrm>
            <a:off x="457200" y="2362200"/>
            <a:ext cx="8442325" cy="4324350"/>
          </a:xfrm>
          <a:prstGeom prst="rect">
            <a:avLst/>
          </a:prstGeom>
          <a:noFill/>
          <a:ln w="9525">
            <a:noFill/>
            <a:miter lim="800000"/>
            <a:headEnd/>
            <a:tailEnd/>
          </a:ln>
        </p:spPr>
        <p:txBody>
          <a:bodyPr>
            <a:spAutoFit/>
          </a:bodyPr>
          <a:lstStyle/>
          <a:p>
            <a:pPr algn="ctr">
              <a:spcBef>
                <a:spcPct val="50000"/>
              </a:spcBef>
            </a:pPr>
            <a:r>
              <a:rPr lang="en-US" sz="6500" b="1">
                <a:latin typeface="Tahoma" pitchFamily="34" charset="0"/>
              </a:rPr>
              <a:t>Tulislah Berita:</a:t>
            </a:r>
          </a:p>
          <a:p>
            <a:pPr algn="ctr">
              <a:spcBef>
                <a:spcPct val="50000"/>
              </a:spcBef>
            </a:pPr>
            <a:r>
              <a:rPr lang="en-US" sz="6000" b="1">
                <a:latin typeface="Tahoma" pitchFamily="34" charset="0"/>
              </a:rPr>
              <a:t>Kegiatan yang sedang Anda lakukan saat ini </a:t>
            </a:r>
          </a:p>
        </p:txBody>
      </p:sp>
      <p:sp>
        <p:nvSpPr>
          <p:cNvPr id="168963" name="Rectangle 3"/>
          <p:cNvSpPr>
            <a:spLocks noGrp="1" noChangeArrowheads="1"/>
          </p:cNvSpPr>
          <p:nvPr>
            <p:ph type="title"/>
          </p:nvPr>
        </p:nvSpPr>
        <p:spPr>
          <a:xfrm>
            <a:off x="457200" y="762000"/>
            <a:ext cx="2592388" cy="863600"/>
          </a:xfrm>
          <a:noFill/>
        </p:spPr>
        <p:txBody>
          <a:bodyPr/>
          <a:lstStyle/>
          <a:p>
            <a:pPr eaLnBrk="1" hangingPunct="1"/>
            <a:r>
              <a:rPr lang="en-US" b="1" smtClean="0"/>
              <a:t>PENUTUP</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68963"/>
                                        </p:tgtEl>
                                        <p:attrNameLst>
                                          <p:attrName>style.visibility</p:attrName>
                                        </p:attrNameLst>
                                      </p:cBhvr>
                                      <p:to>
                                        <p:strVal val="visible"/>
                                      </p:to>
                                    </p:set>
                                    <p:animEffect transition="in" filter="box(out)">
                                      <p:cBhvr>
                                        <p:cTn id="7" dur="500"/>
                                        <p:tgtEl>
                                          <p:spTgt spid="16896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68962"/>
                                        </p:tgtEl>
                                        <p:attrNameLst>
                                          <p:attrName>style.visibility</p:attrName>
                                        </p:attrNameLst>
                                      </p:cBhvr>
                                      <p:to>
                                        <p:strVal val="visible"/>
                                      </p:to>
                                    </p:set>
                                    <p:anim calcmode="discrete" valueType="clr">
                                      <p:cBhvr override="childStyle">
                                        <p:cTn id="12" dur="500"/>
                                        <p:tgtEl>
                                          <p:spTgt spid="168962"/>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168962"/>
                                        </p:tgtEl>
                                        <p:attrNameLst>
                                          <p:attrName>fillcolor</p:attrName>
                                        </p:attrNameLst>
                                      </p:cBhvr>
                                      <p:tavLst>
                                        <p:tav tm="0">
                                          <p:val>
                                            <p:clrVal>
                                              <a:schemeClr val="accent2"/>
                                            </p:clrVal>
                                          </p:val>
                                        </p:tav>
                                        <p:tav tm="50000">
                                          <p:val>
                                            <p:clrVal>
                                              <a:schemeClr val="hlink"/>
                                            </p:clrVal>
                                          </p:val>
                                        </p:tav>
                                      </p:tavLst>
                                    </p:anim>
                                    <p:set>
                                      <p:cBhvr>
                                        <p:cTn id="14" dur="500"/>
                                        <p:tgtEl>
                                          <p:spTgt spid="1689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vector cartoon watercolor hand painted floral border, Colored Flowers, Watercolor Flowers, Beautiful Flowers PNG and Vector"/>
          <p:cNvPicPr>
            <a:picLocks noChangeAspect="1" noChangeArrowheads="1"/>
          </p:cNvPicPr>
          <p:nvPr/>
        </p:nvPicPr>
        <p:blipFill>
          <a:blip r:embed="rId2"/>
          <a:srcRect/>
          <a:stretch>
            <a:fillRect/>
          </a:stretch>
        </p:blipFill>
        <p:spPr bwMode="auto">
          <a:xfrm>
            <a:off x="0" y="2133600"/>
            <a:ext cx="4711700" cy="4724400"/>
          </a:xfrm>
          <a:prstGeom prst="rect">
            <a:avLst/>
          </a:prstGeom>
          <a:noFill/>
          <a:ln w="9525">
            <a:noFill/>
            <a:miter lim="800000"/>
            <a:headEnd/>
            <a:tailEnd/>
          </a:ln>
        </p:spPr>
      </p:pic>
      <p:pic>
        <p:nvPicPr>
          <p:cNvPr id="34819" name="Picture 4" descr="vector cartoon watercolor hand painted floral border, Colored Flowers, Watercolor Flowers, Beautiful Flowers PNG and Vector"/>
          <p:cNvPicPr>
            <a:picLocks noChangeAspect="1" noChangeArrowheads="1"/>
          </p:cNvPicPr>
          <p:nvPr/>
        </p:nvPicPr>
        <p:blipFill>
          <a:blip r:embed="rId3"/>
          <a:srcRect/>
          <a:stretch>
            <a:fillRect/>
          </a:stretch>
        </p:blipFill>
        <p:spPr bwMode="auto">
          <a:xfrm>
            <a:off x="4432300" y="2133600"/>
            <a:ext cx="4711700" cy="4724400"/>
          </a:xfrm>
          <a:prstGeom prst="rect">
            <a:avLst/>
          </a:prstGeom>
          <a:noFill/>
          <a:ln w="9525">
            <a:noFill/>
            <a:miter lim="800000"/>
            <a:headEnd/>
            <a:tailEnd/>
          </a:ln>
        </p:spPr>
      </p:pic>
      <p:sp>
        <p:nvSpPr>
          <p:cNvPr id="96258" name="Slide Number Placeholder 5"/>
          <p:cNvSpPr>
            <a:spLocks noGrp="1"/>
          </p:cNvSpPr>
          <p:nvPr>
            <p:ph type="sldNum" sz="quarter" idx="12"/>
          </p:nvPr>
        </p:nvSpPr>
        <p:spPr/>
        <p:txBody>
          <a:bodyPr/>
          <a:lstStyle/>
          <a:p>
            <a:pPr>
              <a:defRPr/>
            </a:pPr>
            <a:fld id="{3DB874A4-67D1-4335-9359-5CD015C67C09}" type="slidenum">
              <a:rPr lang="en-US" smtClean="0"/>
              <a:pPr>
                <a:defRPr/>
              </a:pPr>
              <a:t>32</a:t>
            </a:fld>
            <a:endParaRPr lang="en-US" smtClean="0"/>
          </a:p>
        </p:txBody>
      </p:sp>
      <p:sp>
        <p:nvSpPr>
          <p:cNvPr id="168962" name="Text Box 2"/>
          <p:cNvSpPr txBox="1">
            <a:spLocks noChangeArrowheads="1"/>
          </p:cNvSpPr>
          <p:nvPr/>
        </p:nvSpPr>
        <p:spPr bwMode="auto">
          <a:xfrm>
            <a:off x="838200" y="2438400"/>
            <a:ext cx="7620000" cy="2862263"/>
          </a:xfrm>
          <a:prstGeom prst="rect">
            <a:avLst/>
          </a:prstGeom>
          <a:noFill/>
          <a:ln w="9525">
            <a:noFill/>
            <a:miter lim="800000"/>
            <a:headEnd/>
            <a:tailEnd/>
          </a:ln>
        </p:spPr>
        <p:txBody>
          <a:bodyPr>
            <a:spAutoFit/>
          </a:bodyPr>
          <a:lstStyle/>
          <a:p>
            <a:pPr algn="ctr">
              <a:spcBef>
                <a:spcPct val="50000"/>
              </a:spcBef>
            </a:pPr>
            <a:r>
              <a:rPr lang="en-US" sz="6000" b="1">
                <a:latin typeface="Tahoma" pitchFamily="34" charset="0"/>
              </a:rPr>
              <a:t>SELAMAT BERLATIH MENULIS BERITA</a:t>
            </a:r>
          </a:p>
        </p:txBody>
      </p:sp>
      <p:sp>
        <p:nvSpPr>
          <p:cNvPr id="34822" name="Title 4"/>
          <p:cNvSpPr>
            <a:spLocks noGrp="1"/>
          </p:cNvSpPr>
          <p:nvPr>
            <p:ph type="title"/>
          </p:nvPr>
        </p:nvSpPr>
        <p:spPr/>
        <p:txBody>
          <a:bodyPr/>
          <a:lstStyle/>
          <a:p>
            <a:endParaRPr lang="id-ID"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8962"/>
                                        </p:tgtEl>
                                        <p:attrNameLst>
                                          <p:attrName>style.visibility</p:attrName>
                                        </p:attrNameLst>
                                      </p:cBhvr>
                                      <p:to>
                                        <p:strVal val="visible"/>
                                      </p:to>
                                    </p:set>
                                    <p:anim calcmode="discrete" valueType="clr">
                                      <p:cBhvr override="childStyle">
                                        <p:cTn id="7" dur="500"/>
                                        <p:tgtEl>
                                          <p:spTgt spid="16896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68962"/>
                                        </p:tgtEl>
                                        <p:attrNameLst>
                                          <p:attrName>fillcolor</p:attrName>
                                        </p:attrNameLst>
                                      </p:cBhvr>
                                      <p:tavLst>
                                        <p:tav tm="0">
                                          <p:val>
                                            <p:clrVal>
                                              <a:schemeClr val="accent2"/>
                                            </p:clrVal>
                                          </p:val>
                                        </p:tav>
                                        <p:tav tm="50000">
                                          <p:val>
                                            <p:clrVal>
                                              <a:schemeClr val="hlink"/>
                                            </p:clrVal>
                                          </p:val>
                                        </p:tav>
                                      </p:tavLst>
                                    </p:anim>
                                    <p:set>
                                      <p:cBhvr>
                                        <p:cTn id="9" dur="500"/>
                                        <p:tgtEl>
                                          <p:spTgt spid="1689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447800" y="1905000"/>
            <a:ext cx="6172200" cy="2514600"/>
          </a:xfrm>
        </p:spPr>
        <p:txBody>
          <a:bodyPr>
            <a:noAutofit/>
          </a:bodyPr>
          <a:lstStyle/>
          <a:p>
            <a:pPr algn="l" eaLnBrk="1" fontAlgn="auto" hangingPunct="1">
              <a:spcAft>
                <a:spcPts val="0"/>
              </a:spcAft>
              <a:defRPr/>
            </a:pPr>
            <a:r>
              <a:rPr lang="en-US" sz="8000" dirty="0" err="1" smtClean="0"/>
              <a:t>Pustakawan</a:t>
            </a:r>
            <a:r>
              <a:rPr lang="en-US" sz="8000" dirty="0" smtClean="0"/>
              <a:t>  </a:t>
            </a:r>
            <a:br>
              <a:rPr lang="en-US" sz="8000" dirty="0" smtClean="0"/>
            </a:br>
            <a:r>
              <a:rPr lang="en-US" sz="8000" dirty="0" err="1" smtClean="0"/>
              <a:t>Menulis</a:t>
            </a:r>
            <a:r>
              <a:rPr lang="en-US" sz="8000" dirty="0" smtClean="0"/>
              <a:t> </a:t>
            </a:r>
            <a:br>
              <a:rPr lang="en-US" sz="8000" dirty="0" smtClean="0"/>
            </a:br>
            <a:r>
              <a:rPr lang="en-US" sz="8000" dirty="0" err="1" smtClean="0"/>
              <a:t>Sastra</a:t>
            </a:r>
            <a:endParaRPr lang="en-US" sz="8000" dirty="0" smtClean="0"/>
          </a:p>
        </p:txBody>
      </p:sp>
      <p:sp>
        <p:nvSpPr>
          <p:cNvPr id="35843" name="Subtitle 2"/>
          <p:cNvSpPr>
            <a:spLocks noGrp="1"/>
          </p:cNvSpPr>
          <p:nvPr>
            <p:ph type="subTitle" idx="1"/>
          </p:nvPr>
        </p:nvSpPr>
        <p:spPr>
          <a:xfrm>
            <a:off x="1447800" y="3657600"/>
            <a:ext cx="6172200" cy="1752600"/>
          </a:xfrm>
        </p:spPr>
        <p:txBody>
          <a:bodyPr/>
          <a:lstStyle/>
          <a:p>
            <a:pPr marR="0" algn="l" eaLnBrk="1" hangingPunct="1">
              <a:buFont typeface="Arial" charset="0"/>
              <a:buNone/>
            </a:pPr>
            <a:endParaRPr lang="en-US" smtClean="0"/>
          </a:p>
          <a:p>
            <a:pPr marR="0" algn="l" eaLnBrk="1" hangingPunct="1">
              <a:buFont typeface="Arial" charset="0"/>
              <a:buNone/>
            </a:pPr>
            <a:endParaRPr lang="en-US" smtClean="0"/>
          </a:p>
          <a:p>
            <a:pPr marR="0" algn="l" eaLnBrk="1" hangingPunct="1">
              <a:buFont typeface="Arial" charset="0"/>
              <a:buNone/>
            </a:pPr>
            <a:r>
              <a:rPr lang="en-US" smtClean="0"/>
              <a:t>Sujarwo</a:t>
            </a:r>
          </a:p>
        </p:txBody>
      </p:sp>
      <p:pic>
        <p:nvPicPr>
          <p:cNvPr id="35844" name="Picture 4" descr="vector camera, Cartoon, Hand Painted, Watercolor PNG and Vector"/>
          <p:cNvPicPr>
            <a:picLocks noChangeAspect="1" noChangeArrowheads="1"/>
          </p:cNvPicPr>
          <p:nvPr/>
        </p:nvPicPr>
        <p:blipFill>
          <a:blip r:embed="rId2">
            <a:clrChange>
              <a:clrFrom>
                <a:srgbClr val="F6F6F6"/>
              </a:clrFrom>
              <a:clrTo>
                <a:srgbClr val="F6F6F6">
                  <a:alpha val="0"/>
                </a:srgbClr>
              </a:clrTo>
            </a:clrChange>
          </a:blip>
          <a:srcRect/>
          <a:stretch>
            <a:fillRect/>
          </a:stretch>
        </p:blipFill>
        <p:spPr bwMode="auto">
          <a:xfrm>
            <a:off x="5486400" y="1828800"/>
            <a:ext cx="2979738" cy="356552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704850"/>
            <a:ext cx="8229600" cy="895350"/>
          </a:xfrm>
        </p:spPr>
        <p:txBody>
          <a:bodyPr/>
          <a:lstStyle/>
          <a:p>
            <a:r>
              <a:rPr lang="en-US" b="1" smtClean="0"/>
              <a:t>Memulai menulis</a:t>
            </a:r>
            <a:endParaRPr lang="id-ID" b="1" smtClean="0"/>
          </a:p>
        </p:txBody>
      </p:sp>
      <p:sp>
        <p:nvSpPr>
          <p:cNvPr id="36867" name="Content Placeholder 2"/>
          <p:cNvSpPr>
            <a:spLocks noGrp="1"/>
          </p:cNvSpPr>
          <p:nvPr>
            <p:ph idx="1"/>
          </p:nvPr>
        </p:nvSpPr>
        <p:spPr/>
        <p:txBody>
          <a:bodyPr/>
          <a:lstStyle/>
          <a:p>
            <a:pPr>
              <a:lnSpc>
                <a:spcPct val="80000"/>
              </a:lnSpc>
              <a:buFont typeface="Wingdings" pitchFamily="2" charset="2"/>
              <a:buBlip>
                <a:blip r:embed="rId2"/>
              </a:buBlip>
            </a:pPr>
            <a:r>
              <a:rPr lang="en-US" sz="2800" b="1" smtClean="0">
                <a:solidFill>
                  <a:schemeClr val="tx2"/>
                </a:solidFill>
              </a:rPr>
              <a:t>Menulis itu mudah</a:t>
            </a:r>
            <a:r>
              <a:rPr lang="en-US" sz="2800" smtClean="0">
                <a:solidFill>
                  <a:schemeClr val="tx2"/>
                </a:solidFill>
              </a:rPr>
              <a:t>, terutama bagi yang mau menulis</a:t>
            </a:r>
          </a:p>
          <a:p>
            <a:pPr>
              <a:lnSpc>
                <a:spcPct val="80000"/>
              </a:lnSpc>
              <a:buFont typeface="Wingdings" pitchFamily="2" charset="2"/>
              <a:buBlip>
                <a:blip r:embed="rId2"/>
              </a:buBlip>
            </a:pPr>
            <a:r>
              <a:rPr lang="en-US" sz="2800" smtClean="0">
                <a:solidFill>
                  <a:schemeClr val="tx2"/>
                </a:solidFill>
              </a:rPr>
              <a:t>Jadi, syarat pertama untuk bisa menulis dan menjadi penulis adalah</a:t>
            </a:r>
            <a:r>
              <a:rPr lang="en-US" sz="2800" smtClean="0">
                <a:solidFill>
                  <a:srgbClr val="006600"/>
                </a:solidFill>
              </a:rPr>
              <a:t> </a:t>
            </a:r>
            <a:r>
              <a:rPr lang="en-US" sz="2800" b="1" smtClean="0">
                <a:solidFill>
                  <a:srgbClr val="CC0066"/>
                </a:solidFill>
              </a:rPr>
              <a:t>kemauan</a:t>
            </a:r>
          </a:p>
          <a:p>
            <a:pPr>
              <a:lnSpc>
                <a:spcPct val="80000"/>
              </a:lnSpc>
              <a:buFont typeface="Wingdings" pitchFamily="2" charset="2"/>
              <a:buBlip>
                <a:blip r:embed="rId2"/>
              </a:buBlip>
            </a:pPr>
            <a:r>
              <a:rPr lang="en-US" sz="2800" smtClean="0">
                <a:solidFill>
                  <a:schemeClr val="tx2"/>
                </a:solidFill>
              </a:rPr>
              <a:t>Jika kemauan belum muncul, padahal tuntutan menghasilkan karya tulis terus menghantui kita, kita harus memotivasi diri sendiri</a:t>
            </a:r>
          </a:p>
          <a:p>
            <a:pPr>
              <a:lnSpc>
                <a:spcPct val="80000"/>
              </a:lnSpc>
              <a:buFont typeface="Wingdings" pitchFamily="2" charset="2"/>
              <a:buBlip>
                <a:blip r:embed="rId2"/>
              </a:buBlip>
            </a:pPr>
            <a:r>
              <a:rPr lang="en-US" sz="2800" smtClean="0">
                <a:solidFill>
                  <a:schemeClr val="tx2"/>
                </a:solidFill>
              </a:rPr>
              <a:t>Jadi, syarat kedua untuk jadi penulis adalah kemampuan</a:t>
            </a:r>
            <a:r>
              <a:rPr lang="en-US" sz="2800" smtClean="0">
                <a:solidFill>
                  <a:srgbClr val="006600"/>
                </a:solidFill>
              </a:rPr>
              <a:t> </a:t>
            </a:r>
            <a:r>
              <a:rPr lang="en-US" sz="2800" b="1" smtClean="0">
                <a:solidFill>
                  <a:srgbClr val="CC0066"/>
                </a:solidFill>
              </a:rPr>
              <a:t>memotivasi diri sendiri</a:t>
            </a:r>
          </a:p>
          <a:p>
            <a:endParaRPr lang="id-ID"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endParaRPr lang="id-ID" smtClean="0"/>
          </a:p>
        </p:txBody>
      </p:sp>
      <p:sp>
        <p:nvSpPr>
          <p:cNvPr id="37891" name="Content Placeholder 2"/>
          <p:cNvSpPr>
            <a:spLocks noGrp="1"/>
          </p:cNvSpPr>
          <p:nvPr>
            <p:ph idx="1"/>
          </p:nvPr>
        </p:nvSpPr>
        <p:spPr/>
        <p:txBody>
          <a:bodyPr/>
          <a:lstStyle/>
          <a:p>
            <a:pPr>
              <a:lnSpc>
                <a:spcPct val="80000"/>
              </a:lnSpc>
              <a:buFont typeface="Wingdings" pitchFamily="2" charset="2"/>
              <a:buBlip>
                <a:blip r:embed="rId2"/>
              </a:buBlip>
            </a:pPr>
            <a:r>
              <a:rPr lang="en-US" sz="2800" smtClean="0">
                <a:solidFill>
                  <a:schemeClr val="tx2"/>
                </a:solidFill>
              </a:rPr>
              <a:t>Lazimnya, orang mempunyai kemauan dan termotivasi karena memiliki pengetahuan dan kemampuan</a:t>
            </a:r>
          </a:p>
          <a:p>
            <a:pPr>
              <a:lnSpc>
                <a:spcPct val="80000"/>
              </a:lnSpc>
              <a:buFont typeface="Wingdings" pitchFamily="2" charset="2"/>
              <a:buBlip>
                <a:blip r:embed="rId2"/>
              </a:buBlip>
            </a:pPr>
            <a:r>
              <a:rPr lang="en-US" sz="2800" smtClean="0">
                <a:solidFill>
                  <a:srgbClr val="FF0000"/>
                </a:solidFill>
              </a:rPr>
              <a:t>Pengetahuan</a:t>
            </a:r>
            <a:r>
              <a:rPr lang="en-US" sz="2800" smtClean="0">
                <a:solidFill>
                  <a:srgbClr val="006600"/>
                </a:solidFill>
              </a:rPr>
              <a:t> dan </a:t>
            </a:r>
            <a:r>
              <a:rPr lang="en-US" sz="2800" smtClean="0">
                <a:solidFill>
                  <a:srgbClr val="FF0000"/>
                </a:solidFill>
              </a:rPr>
              <a:t>kemampuan</a:t>
            </a:r>
            <a:r>
              <a:rPr lang="en-US" sz="2800" smtClean="0">
                <a:solidFill>
                  <a:srgbClr val="006600"/>
                </a:solidFill>
              </a:rPr>
              <a:t> </a:t>
            </a:r>
            <a:r>
              <a:rPr lang="en-US" sz="2800" smtClean="0">
                <a:solidFill>
                  <a:schemeClr val="tx2"/>
                </a:solidFill>
              </a:rPr>
              <a:t>adalah syarat berikutnya untuk menjadi penulis</a:t>
            </a:r>
          </a:p>
          <a:p>
            <a:pPr>
              <a:lnSpc>
                <a:spcPct val="80000"/>
              </a:lnSpc>
              <a:buFont typeface="Wingdings" pitchFamily="2" charset="2"/>
              <a:buBlip>
                <a:blip r:embed="rId2"/>
              </a:buBlip>
            </a:pPr>
            <a:r>
              <a:rPr lang="en-US" sz="2800" smtClean="0"/>
              <a:t>Pengetahuan dan kemampuan didapat dari </a:t>
            </a:r>
          </a:p>
          <a:p>
            <a:pPr lvl="1">
              <a:lnSpc>
                <a:spcPct val="80000"/>
              </a:lnSpc>
              <a:buFont typeface="Wingdings" pitchFamily="2" charset="2"/>
              <a:buBlip>
                <a:blip r:embed="rId2"/>
              </a:buBlip>
            </a:pPr>
            <a:r>
              <a:rPr lang="en-US" smtClean="0"/>
              <a:t>Membaca dan banyak membaca</a:t>
            </a:r>
          </a:p>
          <a:p>
            <a:pPr lvl="1">
              <a:lnSpc>
                <a:spcPct val="80000"/>
              </a:lnSpc>
              <a:buFont typeface="Wingdings" pitchFamily="2" charset="2"/>
              <a:buBlip>
                <a:blip r:embed="rId2"/>
              </a:buBlip>
            </a:pPr>
            <a:r>
              <a:rPr lang="en-US" smtClean="0"/>
              <a:t>Banyak belajar [lagi}</a:t>
            </a:r>
          </a:p>
          <a:p>
            <a:pPr lvl="1">
              <a:lnSpc>
                <a:spcPct val="80000"/>
              </a:lnSpc>
              <a:buFont typeface="Wingdings" pitchFamily="2" charset="2"/>
              <a:buBlip>
                <a:blip r:embed="rId2"/>
              </a:buBlip>
            </a:pPr>
            <a:r>
              <a:rPr lang="en-US" smtClean="0"/>
              <a:t>Sering bertanya</a:t>
            </a:r>
          </a:p>
          <a:p>
            <a:endParaRPr lang="id-ID"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Karya sastra</a:t>
            </a:r>
            <a:endParaRPr lang="id-ID" smtClean="0"/>
          </a:p>
        </p:txBody>
      </p:sp>
      <p:sp>
        <p:nvSpPr>
          <p:cNvPr id="38915" name="Content Placeholder 2"/>
          <p:cNvSpPr>
            <a:spLocks noGrp="1"/>
          </p:cNvSpPr>
          <p:nvPr>
            <p:ph idx="1"/>
          </p:nvPr>
        </p:nvSpPr>
        <p:spPr/>
        <p:txBody>
          <a:bodyPr/>
          <a:lstStyle/>
          <a:p>
            <a:r>
              <a:rPr lang="en-US" sz="3200" dirty="0" err="1" smtClean="0"/>
              <a:t>Menurut</a:t>
            </a:r>
            <a:r>
              <a:rPr lang="en-US" sz="3200" dirty="0" smtClean="0"/>
              <a:t> DDC </a:t>
            </a:r>
            <a:r>
              <a:rPr lang="en-US" sz="3200" dirty="0" err="1" smtClean="0"/>
              <a:t>Tabel</a:t>
            </a:r>
            <a:r>
              <a:rPr lang="en-US" sz="3200" dirty="0" smtClean="0"/>
              <a:t> 3</a:t>
            </a:r>
            <a:endParaRPr lang="en-US" sz="3200" dirty="0" smtClean="0"/>
          </a:p>
          <a:p>
            <a:r>
              <a:rPr lang="en-US" sz="3200" dirty="0" smtClean="0"/>
              <a:t>[1] </a:t>
            </a:r>
            <a:r>
              <a:rPr lang="en-US" sz="3200" dirty="0" err="1" smtClean="0"/>
              <a:t>Puisi</a:t>
            </a:r>
            <a:endParaRPr lang="en-US" sz="3200" dirty="0" smtClean="0"/>
          </a:p>
          <a:p>
            <a:r>
              <a:rPr lang="en-US" sz="3200" dirty="0" smtClean="0"/>
              <a:t>[2</a:t>
            </a:r>
            <a:r>
              <a:rPr lang="en-US" sz="3200" dirty="0" smtClean="0"/>
              <a:t>] Drama</a:t>
            </a:r>
            <a:endParaRPr lang="en-US" sz="3200" dirty="0" smtClean="0"/>
          </a:p>
          <a:p>
            <a:r>
              <a:rPr lang="en-US" sz="3200" dirty="0" smtClean="0"/>
              <a:t>[3] </a:t>
            </a:r>
            <a:r>
              <a:rPr lang="en-US" sz="3200" dirty="0" err="1" smtClean="0"/>
              <a:t>Fiksi</a:t>
            </a:r>
            <a:endParaRPr lang="en-US" sz="3200" dirty="0" smtClean="0"/>
          </a:p>
          <a:p>
            <a:r>
              <a:rPr lang="en-US" sz="3200" dirty="0" smtClean="0"/>
              <a:t>[5]</a:t>
            </a:r>
            <a:r>
              <a:rPr lang="en-US" sz="3200" dirty="0" smtClean="0"/>
              <a:t> </a:t>
            </a:r>
            <a:r>
              <a:rPr lang="en-US" sz="3200" dirty="0" err="1" smtClean="0"/>
              <a:t>Esai</a:t>
            </a:r>
            <a:r>
              <a:rPr lang="en-US" sz="3200" dirty="0" smtClean="0"/>
              <a:t> </a:t>
            </a:r>
            <a:endParaRPr lang="en-US" sz="3200" dirty="0" smtClean="0"/>
          </a:p>
          <a:p>
            <a:r>
              <a:rPr lang="en-US" sz="3200" dirty="0" smtClean="0"/>
              <a:t>[6] </a:t>
            </a:r>
            <a:r>
              <a:rPr lang="en-US" sz="3200" dirty="0" err="1" smtClean="0"/>
              <a:t>Pidato</a:t>
            </a:r>
            <a:endParaRPr lang="id-ID" sz="32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704850"/>
            <a:ext cx="8229600" cy="742950"/>
          </a:xfrm>
        </p:spPr>
        <p:txBody>
          <a:bodyPr/>
          <a:lstStyle/>
          <a:p>
            <a:r>
              <a:rPr lang="en-US" sz="5400" dirty="0" err="1" smtClean="0"/>
              <a:t>Tema</a:t>
            </a:r>
            <a:r>
              <a:rPr lang="en-US" sz="5400" dirty="0" smtClean="0"/>
              <a:t>: </a:t>
            </a:r>
            <a:r>
              <a:rPr lang="en-US" dirty="0" err="1" smtClean="0"/>
              <a:t>Proyek</a:t>
            </a:r>
            <a:r>
              <a:rPr lang="en-US" dirty="0" smtClean="0"/>
              <a:t> </a:t>
            </a:r>
            <a:r>
              <a:rPr lang="en-US" dirty="0" err="1" smtClean="0"/>
              <a:t>Bersama</a:t>
            </a:r>
            <a:endParaRPr lang="id-ID" dirty="0" smtClean="0"/>
          </a:p>
        </p:txBody>
      </p:sp>
      <p:sp>
        <p:nvSpPr>
          <p:cNvPr id="39939" name="Content Placeholder 2"/>
          <p:cNvSpPr>
            <a:spLocks noGrp="1"/>
          </p:cNvSpPr>
          <p:nvPr>
            <p:ph idx="1"/>
          </p:nvPr>
        </p:nvSpPr>
        <p:spPr>
          <a:xfrm>
            <a:off x="533400" y="1600200"/>
            <a:ext cx="8229600" cy="3886200"/>
          </a:xfrm>
        </p:spPr>
        <p:txBody>
          <a:bodyPr/>
          <a:lstStyle/>
          <a:p>
            <a:r>
              <a:rPr lang="en-US" sz="4400" dirty="0" err="1" smtClean="0"/>
              <a:t>Saya</a:t>
            </a:r>
            <a:r>
              <a:rPr lang="en-US" sz="4400" dirty="0" smtClean="0"/>
              <a:t> </a:t>
            </a:r>
            <a:r>
              <a:rPr lang="en-US" sz="4400" dirty="0" err="1" smtClean="0"/>
              <a:t>bangga</a:t>
            </a:r>
            <a:r>
              <a:rPr lang="en-US" sz="4400" dirty="0" smtClean="0"/>
              <a:t> </a:t>
            </a:r>
            <a:r>
              <a:rPr lang="en-US" sz="4400" dirty="0" err="1" smtClean="0"/>
              <a:t>menjadi</a:t>
            </a:r>
            <a:r>
              <a:rPr lang="en-US" sz="4400" dirty="0" smtClean="0"/>
              <a:t> </a:t>
            </a:r>
            <a:r>
              <a:rPr lang="en-US" sz="4400" dirty="0" err="1" smtClean="0"/>
              <a:t>pustakawan</a:t>
            </a:r>
            <a:endParaRPr lang="en-US" sz="4400" dirty="0" smtClean="0"/>
          </a:p>
          <a:p>
            <a:r>
              <a:rPr lang="en-US" sz="4400" dirty="0" err="1" smtClean="0"/>
              <a:t>Kenapa</a:t>
            </a:r>
            <a:r>
              <a:rPr lang="en-US" sz="4400" dirty="0" smtClean="0"/>
              <a:t> </a:t>
            </a:r>
            <a:r>
              <a:rPr lang="en-US" sz="4400" dirty="0" err="1" smtClean="0"/>
              <a:t>saya</a:t>
            </a:r>
            <a:r>
              <a:rPr lang="en-US" sz="4400" dirty="0" smtClean="0"/>
              <a:t> </a:t>
            </a:r>
            <a:r>
              <a:rPr lang="en-US" sz="4400" dirty="0" err="1" smtClean="0"/>
              <a:t>menjadi</a:t>
            </a:r>
            <a:r>
              <a:rPr lang="en-US" sz="4400" dirty="0" smtClean="0"/>
              <a:t> </a:t>
            </a:r>
            <a:r>
              <a:rPr lang="en-US" sz="4400" dirty="0" err="1" smtClean="0"/>
              <a:t>pustakawan</a:t>
            </a:r>
            <a:endParaRPr lang="en-US" sz="4400" dirty="0" smtClean="0"/>
          </a:p>
          <a:p>
            <a:r>
              <a:rPr lang="en-US" sz="4400" dirty="0" err="1" smtClean="0"/>
              <a:t>Kenapa</a:t>
            </a:r>
            <a:r>
              <a:rPr lang="en-US" sz="4400" dirty="0" smtClean="0"/>
              <a:t> </a:t>
            </a:r>
            <a:r>
              <a:rPr lang="en-US" sz="4400" dirty="0" err="1" smtClean="0"/>
              <a:t>saya</a:t>
            </a:r>
            <a:r>
              <a:rPr lang="en-US" sz="4400" dirty="0" smtClean="0"/>
              <a:t> </a:t>
            </a:r>
            <a:r>
              <a:rPr lang="en-US" sz="4400" dirty="0" err="1" smtClean="0"/>
              <a:t>memilih</a:t>
            </a:r>
            <a:r>
              <a:rPr lang="en-US" sz="4400" dirty="0" smtClean="0"/>
              <a:t> </a:t>
            </a:r>
            <a:r>
              <a:rPr lang="en-US" sz="4400" dirty="0" err="1" smtClean="0"/>
              <a:t>menjadi</a:t>
            </a:r>
            <a:r>
              <a:rPr lang="en-US" sz="4400" dirty="0" smtClean="0"/>
              <a:t> </a:t>
            </a:r>
            <a:r>
              <a:rPr lang="en-US" sz="4400" dirty="0" err="1" smtClean="0"/>
              <a:t>pustakawan</a:t>
            </a:r>
            <a:endParaRPr lang="en-US" sz="4400" dirty="0" smtClean="0"/>
          </a:p>
          <a:p>
            <a:endParaRPr lang="id-ID" sz="44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Langkah awal</a:t>
            </a:r>
            <a:endParaRPr lang="id-ID" smtClean="0"/>
          </a:p>
        </p:txBody>
      </p:sp>
      <p:sp>
        <p:nvSpPr>
          <p:cNvPr id="40963" name="Content Placeholder 2"/>
          <p:cNvSpPr>
            <a:spLocks noGrp="1"/>
          </p:cNvSpPr>
          <p:nvPr>
            <p:ph idx="1"/>
          </p:nvPr>
        </p:nvSpPr>
        <p:spPr/>
        <p:txBody>
          <a:bodyPr/>
          <a:lstStyle/>
          <a:p>
            <a:r>
              <a:rPr lang="en-US" sz="3200" b="1" dirty="0" err="1" smtClean="0"/>
              <a:t>Ingat-ingat</a:t>
            </a:r>
            <a:r>
              <a:rPr lang="en-US" sz="3200" b="1" dirty="0" smtClean="0"/>
              <a:t> </a:t>
            </a:r>
            <a:r>
              <a:rPr lang="en-US" sz="3200" b="1" dirty="0" err="1" smtClean="0"/>
              <a:t>masa</a:t>
            </a:r>
            <a:r>
              <a:rPr lang="en-US" sz="3200" b="1" dirty="0" smtClean="0"/>
              <a:t> </a:t>
            </a:r>
            <a:r>
              <a:rPr lang="en-US" sz="3200" b="1" dirty="0" err="1" smtClean="0"/>
              <a:t>lalu</a:t>
            </a:r>
            <a:r>
              <a:rPr lang="en-US" sz="3200" b="1" dirty="0" smtClean="0"/>
              <a:t> </a:t>
            </a:r>
            <a:r>
              <a:rPr lang="en-US" sz="3200" b="1" dirty="0" err="1" smtClean="0"/>
              <a:t>Anda</a:t>
            </a:r>
            <a:endParaRPr lang="en-US" sz="3200" b="1" dirty="0" smtClean="0"/>
          </a:p>
          <a:p>
            <a:r>
              <a:rPr lang="en-US" sz="3200" b="1" dirty="0" err="1" smtClean="0"/>
              <a:t>Tulis</a:t>
            </a:r>
            <a:r>
              <a:rPr lang="en-US" sz="3200" b="1" dirty="0" smtClean="0"/>
              <a:t> yang </a:t>
            </a:r>
            <a:r>
              <a:rPr lang="en-US" sz="3200" b="1" dirty="0" err="1" smtClean="0"/>
              <a:t>Anda</a:t>
            </a:r>
            <a:r>
              <a:rPr lang="en-US" sz="3200" b="1" dirty="0" smtClean="0"/>
              <a:t> </a:t>
            </a:r>
            <a:r>
              <a:rPr lang="en-US" sz="3200" b="1" dirty="0" err="1" smtClean="0"/>
              <a:t>ingat</a:t>
            </a:r>
            <a:endParaRPr lang="en-US" sz="3200" b="1" dirty="0" smtClean="0"/>
          </a:p>
          <a:p>
            <a:r>
              <a:rPr lang="en-US" sz="3200" b="1" dirty="0" err="1" smtClean="0"/>
              <a:t>Kembangkan</a:t>
            </a:r>
            <a:r>
              <a:rPr lang="en-US" sz="3200" b="1" dirty="0" smtClean="0"/>
              <a:t> </a:t>
            </a:r>
            <a:r>
              <a:rPr lang="en-US" sz="3200" b="1" dirty="0" err="1" smtClean="0"/>
              <a:t>tulisan</a:t>
            </a:r>
            <a:r>
              <a:rPr lang="en-US" sz="3200" b="1" dirty="0" smtClean="0"/>
              <a:t> </a:t>
            </a:r>
            <a:r>
              <a:rPr lang="en-US" sz="3200" b="1" dirty="0" err="1" smtClean="0"/>
              <a:t>Anda</a:t>
            </a:r>
            <a:r>
              <a:rPr lang="en-US" sz="3200" b="1" dirty="0" smtClean="0"/>
              <a:t> </a:t>
            </a:r>
            <a:r>
              <a:rPr lang="en-US" sz="3200" b="1" dirty="0" err="1" smtClean="0"/>
              <a:t>menjadi</a:t>
            </a:r>
            <a:r>
              <a:rPr lang="en-US" sz="3200" b="1" dirty="0" smtClean="0"/>
              <a:t> </a:t>
            </a:r>
            <a:r>
              <a:rPr lang="en-US" sz="3200" b="1" dirty="0" err="1" smtClean="0"/>
              <a:t>kalimat</a:t>
            </a:r>
            <a:r>
              <a:rPr lang="en-US" sz="3200" b="1" dirty="0" smtClean="0"/>
              <a:t> – </a:t>
            </a:r>
            <a:r>
              <a:rPr lang="en-US" sz="3200" b="1" dirty="0" err="1" smtClean="0"/>
              <a:t>paragraf</a:t>
            </a:r>
            <a:r>
              <a:rPr lang="en-US" sz="3200" b="1" dirty="0" smtClean="0"/>
              <a:t> </a:t>
            </a:r>
          </a:p>
          <a:p>
            <a:r>
              <a:rPr lang="en-US" sz="3200" b="1" dirty="0" err="1" smtClean="0"/>
              <a:t>Jangan</a:t>
            </a:r>
            <a:r>
              <a:rPr lang="en-US" sz="3200" b="1" dirty="0" smtClean="0"/>
              <a:t> </a:t>
            </a:r>
            <a:r>
              <a:rPr lang="en-US" sz="3200" b="1" dirty="0" err="1" smtClean="0"/>
              <a:t>takut</a:t>
            </a:r>
            <a:r>
              <a:rPr lang="en-US" sz="3200" b="1" dirty="0" smtClean="0"/>
              <a:t> </a:t>
            </a:r>
            <a:r>
              <a:rPr lang="en-US" sz="3200" b="1" dirty="0" err="1" smtClean="0"/>
              <a:t>salah</a:t>
            </a:r>
            <a:endParaRPr lang="en-US" sz="3200" b="1" dirty="0" smtClean="0"/>
          </a:p>
          <a:p>
            <a:r>
              <a:rPr lang="en-US" sz="3200" b="1" dirty="0" err="1" smtClean="0"/>
              <a:t>Jangan</a:t>
            </a:r>
            <a:r>
              <a:rPr lang="en-US" sz="3200" b="1" dirty="0" smtClean="0"/>
              <a:t> </a:t>
            </a:r>
            <a:r>
              <a:rPr lang="en-US" sz="3200" b="1" dirty="0" err="1" smtClean="0"/>
              <a:t>takut</a:t>
            </a:r>
            <a:r>
              <a:rPr lang="en-US" sz="3200" b="1" dirty="0" smtClean="0"/>
              <a:t>  </a:t>
            </a:r>
            <a:r>
              <a:rPr lang="en-US" sz="3200" b="1" dirty="0" err="1" smtClean="0"/>
              <a:t>disalahkan</a:t>
            </a:r>
            <a:r>
              <a:rPr lang="en-US" sz="3200" b="1" dirty="0" smtClean="0"/>
              <a:t> </a:t>
            </a:r>
          </a:p>
          <a:p>
            <a:r>
              <a:rPr lang="en-US" sz="3200" b="1" dirty="0" err="1" smtClean="0"/>
              <a:t>dan</a:t>
            </a:r>
            <a:r>
              <a:rPr lang="en-US" sz="3200" b="1" dirty="0" smtClean="0"/>
              <a:t> … </a:t>
            </a:r>
            <a:r>
              <a:rPr lang="en-US" sz="3200" b="1" dirty="0" err="1" smtClean="0"/>
              <a:t>akhirnya</a:t>
            </a:r>
            <a:r>
              <a:rPr lang="en-US" sz="3200" b="1" dirty="0" smtClean="0"/>
              <a:t> </a:t>
            </a:r>
            <a:r>
              <a:rPr lang="en-US" sz="3200" b="1" dirty="0" err="1" smtClean="0"/>
              <a:t>jadilah</a:t>
            </a:r>
            <a:r>
              <a:rPr lang="en-US" sz="3200" b="1" dirty="0" smtClean="0"/>
              <a:t>  </a:t>
            </a:r>
            <a:r>
              <a:rPr lang="en-US" sz="3200" b="1" dirty="0" err="1" smtClean="0"/>
              <a:t>karya</a:t>
            </a:r>
            <a:r>
              <a:rPr lang="en-US" sz="3200" b="1" dirty="0" smtClean="0"/>
              <a:t> </a:t>
            </a:r>
            <a:r>
              <a:rPr lang="en-US" sz="3200" b="1" dirty="0" err="1" smtClean="0"/>
              <a:t>Anda</a:t>
            </a:r>
            <a:endParaRPr lang="en-US" sz="3200" b="1" dirty="0" smtClean="0"/>
          </a:p>
          <a:p>
            <a:endParaRPr lang="en-US" sz="3200" b="1"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704850"/>
            <a:ext cx="8229600" cy="666750"/>
          </a:xfrm>
        </p:spPr>
        <p:txBody>
          <a:bodyPr/>
          <a:lstStyle/>
          <a:p>
            <a:r>
              <a:rPr lang="en-US" b="1" smtClean="0"/>
              <a:t>Langkah berikutnya</a:t>
            </a:r>
            <a:endParaRPr lang="id-ID" b="1" smtClean="0"/>
          </a:p>
        </p:txBody>
      </p:sp>
      <p:sp>
        <p:nvSpPr>
          <p:cNvPr id="41987" name="Content Placeholder 2"/>
          <p:cNvSpPr>
            <a:spLocks noGrp="1"/>
          </p:cNvSpPr>
          <p:nvPr>
            <p:ph idx="1"/>
          </p:nvPr>
        </p:nvSpPr>
        <p:spPr>
          <a:xfrm>
            <a:off x="457200" y="1447800"/>
            <a:ext cx="8229600" cy="4389438"/>
          </a:xfrm>
        </p:spPr>
        <p:txBody>
          <a:bodyPr/>
          <a:lstStyle/>
          <a:p>
            <a:r>
              <a:rPr lang="en-US" sz="2800" smtClean="0">
                <a:latin typeface="Palatino Linotype" pitchFamily="18" charset="0"/>
              </a:rPr>
              <a:t>Baca kembali karya Anda</a:t>
            </a:r>
          </a:p>
          <a:p>
            <a:r>
              <a:rPr lang="en-US" sz="2800" smtClean="0">
                <a:latin typeface="Palatino Linotype" pitchFamily="18" charset="0"/>
              </a:rPr>
              <a:t>Pastikan tidak mengandung</a:t>
            </a:r>
            <a:r>
              <a:rPr lang="en-US" sz="2800" b="1" smtClean="0">
                <a:latin typeface="Palatino Linotype" pitchFamily="18" charset="0"/>
              </a:rPr>
              <a:t> Fitnah, Hasutan, dan Kebohongan</a:t>
            </a:r>
          </a:p>
          <a:p>
            <a:r>
              <a:rPr lang="en-US" sz="2800" smtClean="0">
                <a:latin typeface="Palatino Linotype" pitchFamily="18" charset="0"/>
              </a:rPr>
              <a:t>Pastikan </a:t>
            </a:r>
            <a:r>
              <a:rPr lang="en-US" sz="2800" b="1" smtClean="0">
                <a:latin typeface="Palatino Linotype" pitchFamily="18" charset="0"/>
              </a:rPr>
              <a:t>Tidak Menonjolkan Unsur Kekerasan, Seksualitas, Perjudian, Penyalahgunaan Narkotika dan Obat Terlarang</a:t>
            </a:r>
          </a:p>
          <a:p>
            <a:r>
              <a:rPr lang="en-US" sz="2800" smtClean="0">
                <a:latin typeface="Palatino Linotype" pitchFamily="18" charset="0"/>
              </a:rPr>
              <a:t>Tidak </a:t>
            </a:r>
            <a:r>
              <a:rPr lang="en-US" sz="2800" b="1" smtClean="0">
                <a:latin typeface="Palatino Linotype" pitchFamily="18" charset="0"/>
              </a:rPr>
              <a:t>Mempertentangkan</a:t>
            </a:r>
            <a:r>
              <a:rPr lang="en-US" sz="2800" smtClean="0">
                <a:latin typeface="Palatino Linotype" pitchFamily="18" charset="0"/>
              </a:rPr>
              <a:t> </a:t>
            </a:r>
            <a:r>
              <a:rPr lang="en-US" sz="2800" b="1" smtClean="0">
                <a:latin typeface="Palatino Linotype" pitchFamily="18" charset="0"/>
              </a:rPr>
              <a:t>Suku, Agama,</a:t>
            </a:r>
            <a:r>
              <a:rPr lang="en-US" sz="2800" smtClean="0">
                <a:latin typeface="Palatino Linotype" pitchFamily="18" charset="0"/>
              </a:rPr>
              <a:t> </a:t>
            </a:r>
            <a:r>
              <a:rPr lang="en-US" sz="2800" b="1" smtClean="0">
                <a:latin typeface="Palatino Linotype" pitchFamily="18" charset="0"/>
              </a:rPr>
              <a:t>Ras atau Golongan</a:t>
            </a:r>
          </a:p>
          <a:p>
            <a:r>
              <a:rPr lang="en-US" sz="2800" smtClean="0">
                <a:latin typeface="Palatino Linotype" pitchFamily="18" charset="0"/>
              </a:rPr>
              <a:t>Tidak </a:t>
            </a:r>
            <a:r>
              <a:rPr lang="en-US" sz="2800" b="1" smtClean="0">
                <a:latin typeface="Palatino Linotype" pitchFamily="18" charset="0"/>
              </a:rPr>
              <a:t>Merendahkan</a:t>
            </a:r>
            <a:r>
              <a:rPr lang="en-US" sz="2800" smtClean="0">
                <a:latin typeface="Palatino Linotype" pitchFamily="18" charset="0"/>
              </a:rPr>
              <a:t> </a:t>
            </a:r>
            <a:r>
              <a:rPr lang="en-US" sz="2800" b="1" smtClean="0">
                <a:latin typeface="Palatino Linotype" pitchFamily="18" charset="0"/>
              </a:rPr>
              <a:t>Nilai -nilai yang berlaku dalam masyarakat</a:t>
            </a:r>
            <a:endParaRPr lang="id-ID" sz="2800" smtClean="0">
              <a:latin typeface="Palatino Linotyp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2431B487-DF79-4CA2-AC9B-6D5876F7787D}" type="slidenum">
              <a:rPr lang="en-US" smtClean="0"/>
              <a:pPr>
                <a:defRPr/>
              </a:pPr>
              <a:t>4</a:t>
            </a:fld>
            <a:endParaRPr lang="en-US" smtClean="0"/>
          </a:p>
        </p:txBody>
      </p:sp>
      <p:sp>
        <p:nvSpPr>
          <p:cNvPr id="14339" name="Rectangle 3"/>
          <p:cNvSpPr>
            <a:spLocks noGrp="1" noChangeArrowheads="1"/>
          </p:cNvSpPr>
          <p:nvPr>
            <p:ph type="body" idx="1"/>
          </p:nvPr>
        </p:nvSpPr>
        <p:spPr>
          <a:xfrm>
            <a:off x="450850" y="1414463"/>
            <a:ext cx="8424863" cy="4606925"/>
          </a:xfrm>
        </p:spPr>
        <p:txBody>
          <a:bodyPr/>
          <a:lstStyle/>
          <a:p>
            <a:pPr marL="381000" indent="-381000" eaLnBrk="1" hangingPunct="1">
              <a:buClr>
                <a:srgbClr val="000000"/>
              </a:buClr>
              <a:buFont typeface="Wingdings 2" pitchFamily="18" charset="2"/>
              <a:buNone/>
              <a:defRPr/>
            </a:pPr>
            <a:r>
              <a:rPr lang="en-US" sz="2800" b="1" dirty="0" err="1" smtClean="0">
                <a:solidFill>
                  <a:srgbClr val="000000"/>
                </a:solidFill>
                <a:latin typeface="Palatino Linotype" pitchFamily="18" charset="0"/>
              </a:rPr>
              <a:t>Harus</a:t>
            </a:r>
            <a:r>
              <a:rPr lang="en-US" sz="2800" b="1" dirty="0" smtClean="0">
                <a:solidFill>
                  <a:srgbClr val="000000"/>
                </a:solidFill>
                <a:latin typeface="Palatino Linotype" pitchFamily="18" charset="0"/>
              </a:rPr>
              <a:t> </a:t>
            </a:r>
            <a:r>
              <a:rPr lang="en-US" sz="2800" b="1" dirty="0" err="1" smtClean="0">
                <a:solidFill>
                  <a:srgbClr val="000000"/>
                </a:solidFill>
                <a:latin typeface="Palatino Linotype" pitchFamily="18" charset="0"/>
              </a:rPr>
              <a:t>dapat</a:t>
            </a:r>
            <a:r>
              <a:rPr lang="en-US" sz="2800" b="1" dirty="0" smtClean="0">
                <a:solidFill>
                  <a:srgbClr val="000000"/>
                </a:solidFill>
                <a:latin typeface="Palatino Linotype" pitchFamily="18" charset="0"/>
              </a:rPr>
              <a:t> </a:t>
            </a:r>
            <a:r>
              <a:rPr lang="en-US" sz="2800" b="1" dirty="0" err="1" smtClean="0">
                <a:solidFill>
                  <a:srgbClr val="000000"/>
                </a:solidFill>
                <a:latin typeface="Palatino Linotype" pitchFamily="18" charset="0"/>
              </a:rPr>
              <a:t>menjawab</a:t>
            </a:r>
            <a:r>
              <a:rPr lang="en-US" sz="2800" b="1" dirty="0" smtClean="0">
                <a:solidFill>
                  <a:srgbClr val="000000"/>
                </a:solidFill>
                <a:latin typeface="Palatino Linotype" pitchFamily="18" charset="0"/>
              </a:rPr>
              <a:t> 5W+1H</a:t>
            </a:r>
          </a:p>
          <a:p>
            <a:pPr marL="381000" indent="-381000" eaLnBrk="1" hangingPunct="1">
              <a:buClr>
                <a:srgbClr val="000000"/>
              </a:buClr>
              <a:buFont typeface="Wingdings" pitchFamily="2" charset="2"/>
              <a:buChar char="Ø"/>
              <a:defRPr/>
            </a:pPr>
            <a:r>
              <a:rPr lang="en-US" b="1" i="1" dirty="0" smtClean="0">
                <a:solidFill>
                  <a:srgbClr val="000000"/>
                </a:solidFill>
                <a:latin typeface="Palatino Linotype" pitchFamily="18" charset="0"/>
              </a:rPr>
              <a:t>What</a:t>
            </a:r>
            <a:r>
              <a:rPr lang="en-US" dirty="0" smtClean="0">
                <a:solidFill>
                  <a:srgbClr val="000000"/>
                </a:solidFill>
                <a:latin typeface="Palatino Linotype" pitchFamily="18" charset="0"/>
              </a:rPr>
              <a:t>	-  </a:t>
            </a:r>
            <a:r>
              <a:rPr lang="en-US" dirty="0" err="1" smtClean="0">
                <a:solidFill>
                  <a:srgbClr val="000000"/>
                </a:solidFill>
                <a:latin typeface="Palatino Linotype" pitchFamily="18" charset="0"/>
              </a:rPr>
              <a:t>Apa</a:t>
            </a:r>
            <a:r>
              <a:rPr lang="en-US" dirty="0" smtClean="0">
                <a:solidFill>
                  <a:srgbClr val="000000"/>
                </a:solidFill>
                <a:latin typeface="Palatino Linotype" pitchFamily="18" charset="0"/>
              </a:rPr>
              <a:t> yang </a:t>
            </a:r>
            <a:r>
              <a:rPr lang="en-US" dirty="0" err="1" smtClean="0">
                <a:solidFill>
                  <a:srgbClr val="000000"/>
                </a:solidFill>
                <a:latin typeface="Palatino Linotype" pitchFamily="18" charset="0"/>
              </a:rPr>
              <a:t>terjadi</a:t>
            </a:r>
            <a:endParaRPr lang="en-US" b="1" i="1" dirty="0" smtClean="0">
              <a:solidFill>
                <a:srgbClr val="000000"/>
              </a:solidFill>
              <a:latin typeface="Palatino Linotype" pitchFamily="18" charset="0"/>
            </a:endParaRPr>
          </a:p>
          <a:p>
            <a:pPr marL="381000" indent="-381000" eaLnBrk="1" hangingPunct="1">
              <a:buClr>
                <a:srgbClr val="000000"/>
              </a:buClr>
              <a:buFont typeface="Wingdings" pitchFamily="2" charset="2"/>
              <a:buChar char="Ø"/>
              <a:defRPr/>
            </a:pPr>
            <a:r>
              <a:rPr lang="en-US" b="1" i="1" dirty="0" smtClean="0">
                <a:solidFill>
                  <a:srgbClr val="000000"/>
                </a:solidFill>
                <a:latin typeface="Palatino Linotype" pitchFamily="18" charset="0"/>
              </a:rPr>
              <a:t>Who</a:t>
            </a:r>
            <a:r>
              <a:rPr lang="en-US" dirty="0" smtClean="0">
                <a:solidFill>
                  <a:srgbClr val="000000"/>
                </a:solidFill>
                <a:latin typeface="Palatino Linotype" pitchFamily="18" charset="0"/>
              </a:rPr>
              <a:t>	-  </a:t>
            </a:r>
            <a:r>
              <a:rPr lang="en-US" dirty="0" err="1" smtClean="0">
                <a:solidFill>
                  <a:srgbClr val="000000"/>
                </a:solidFill>
                <a:latin typeface="Palatino Linotype" pitchFamily="18" charset="0"/>
              </a:rPr>
              <a:t>Siapa</a:t>
            </a:r>
            <a:r>
              <a:rPr lang="en-US" dirty="0" smtClean="0">
                <a:solidFill>
                  <a:srgbClr val="000000"/>
                </a:solidFill>
                <a:latin typeface="Palatino Linotype" pitchFamily="18" charset="0"/>
              </a:rPr>
              <a:t> yang </a:t>
            </a:r>
            <a:r>
              <a:rPr lang="en-US" dirty="0" err="1" smtClean="0">
                <a:solidFill>
                  <a:srgbClr val="000000"/>
                </a:solidFill>
                <a:latin typeface="Palatino Linotype" pitchFamily="18" charset="0"/>
              </a:rPr>
              <a:t>terlibat</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dalam</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kejadian</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itu</a:t>
            </a:r>
            <a:endParaRPr lang="en-US" b="1" i="1" dirty="0" smtClean="0">
              <a:solidFill>
                <a:srgbClr val="000000"/>
              </a:solidFill>
              <a:latin typeface="Palatino Linotype" pitchFamily="18" charset="0"/>
            </a:endParaRPr>
          </a:p>
          <a:p>
            <a:pPr marL="381000" indent="-381000" eaLnBrk="1" hangingPunct="1">
              <a:buClr>
                <a:srgbClr val="000000"/>
              </a:buClr>
              <a:buFont typeface="Wingdings" pitchFamily="2" charset="2"/>
              <a:buChar char="Ø"/>
              <a:defRPr/>
            </a:pPr>
            <a:r>
              <a:rPr lang="en-US" b="1" i="1" dirty="0" smtClean="0">
                <a:solidFill>
                  <a:srgbClr val="000000"/>
                </a:solidFill>
                <a:latin typeface="Palatino Linotype" pitchFamily="18" charset="0"/>
              </a:rPr>
              <a:t>When</a:t>
            </a:r>
            <a:r>
              <a:rPr lang="en-US" dirty="0" smtClean="0">
                <a:solidFill>
                  <a:srgbClr val="000000"/>
                </a:solidFill>
                <a:latin typeface="Palatino Linotype" pitchFamily="18" charset="0"/>
              </a:rPr>
              <a:t>	-  </a:t>
            </a:r>
            <a:r>
              <a:rPr lang="en-US" dirty="0" err="1" smtClean="0">
                <a:solidFill>
                  <a:srgbClr val="000000"/>
                </a:solidFill>
                <a:latin typeface="Palatino Linotype" pitchFamily="18" charset="0"/>
              </a:rPr>
              <a:t>Kapan</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kejadian</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itu</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berlangsung</a:t>
            </a:r>
            <a:endParaRPr lang="en-US" b="1" i="1" dirty="0" smtClean="0">
              <a:solidFill>
                <a:srgbClr val="000000"/>
              </a:solidFill>
              <a:latin typeface="Palatino Linotype" pitchFamily="18" charset="0"/>
            </a:endParaRPr>
          </a:p>
          <a:p>
            <a:pPr marL="381000" indent="-381000" eaLnBrk="1" hangingPunct="1">
              <a:buClr>
                <a:srgbClr val="000000"/>
              </a:buClr>
              <a:buFont typeface="Wingdings" pitchFamily="2" charset="2"/>
              <a:buChar char="Ø"/>
              <a:defRPr/>
            </a:pPr>
            <a:r>
              <a:rPr lang="en-US" b="1" i="1" dirty="0" smtClean="0">
                <a:solidFill>
                  <a:srgbClr val="000000"/>
                </a:solidFill>
                <a:latin typeface="Palatino Linotype" pitchFamily="18" charset="0"/>
              </a:rPr>
              <a:t>Where</a:t>
            </a:r>
            <a:r>
              <a:rPr lang="en-US" dirty="0" smtClean="0">
                <a:solidFill>
                  <a:srgbClr val="000000"/>
                </a:solidFill>
                <a:latin typeface="Palatino Linotype" pitchFamily="18" charset="0"/>
              </a:rPr>
              <a:t>	-  Di </a:t>
            </a:r>
            <a:r>
              <a:rPr lang="en-US" dirty="0" err="1" smtClean="0">
                <a:solidFill>
                  <a:srgbClr val="000000"/>
                </a:solidFill>
                <a:latin typeface="Palatino Linotype" pitchFamily="18" charset="0"/>
              </a:rPr>
              <a:t>mana</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tempat</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kejadian</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itu</a:t>
            </a:r>
            <a:endParaRPr lang="en-US" b="1" i="1" dirty="0" smtClean="0">
              <a:solidFill>
                <a:srgbClr val="000000"/>
              </a:solidFill>
              <a:latin typeface="Palatino Linotype" pitchFamily="18" charset="0"/>
            </a:endParaRPr>
          </a:p>
          <a:p>
            <a:pPr marL="381000" indent="-381000" eaLnBrk="1" hangingPunct="1">
              <a:buClr>
                <a:srgbClr val="000000"/>
              </a:buClr>
              <a:buFont typeface="Wingdings" pitchFamily="2" charset="2"/>
              <a:buChar char="Ø"/>
              <a:defRPr/>
            </a:pPr>
            <a:r>
              <a:rPr lang="en-US" b="1" i="1" dirty="0" smtClean="0">
                <a:solidFill>
                  <a:srgbClr val="000000"/>
                </a:solidFill>
                <a:latin typeface="Palatino Linotype" pitchFamily="18" charset="0"/>
              </a:rPr>
              <a:t>Why</a:t>
            </a:r>
            <a:r>
              <a:rPr lang="en-US" dirty="0" smtClean="0">
                <a:solidFill>
                  <a:srgbClr val="000000"/>
                </a:solidFill>
                <a:latin typeface="Palatino Linotype" pitchFamily="18" charset="0"/>
              </a:rPr>
              <a:t>	-  </a:t>
            </a:r>
            <a:r>
              <a:rPr lang="en-US" dirty="0" err="1" smtClean="0">
                <a:solidFill>
                  <a:srgbClr val="000000"/>
                </a:solidFill>
                <a:latin typeface="Palatino Linotype" pitchFamily="18" charset="0"/>
              </a:rPr>
              <a:t>Kenapa</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sampai</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terjadi</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demikian</a:t>
            </a:r>
            <a:endParaRPr lang="en-US" b="1" i="1" dirty="0" smtClean="0">
              <a:solidFill>
                <a:srgbClr val="000000"/>
              </a:solidFill>
              <a:latin typeface="Palatino Linotype" pitchFamily="18" charset="0"/>
            </a:endParaRPr>
          </a:p>
          <a:p>
            <a:pPr marL="381000" indent="-381000" eaLnBrk="1" hangingPunct="1">
              <a:buClr>
                <a:srgbClr val="000000"/>
              </a:buClr>
              <a:buFont typeface="Wingdings" pitchFamily="2" charset="2"/>
              <a:buChar char="Ø"/>
              <a:defRPr/>
            </a:pPr>
            <a:r>
              <a:rPr lang="en-US" b="1" i="1" dirty="0" smtClean="0">
                <a:solidFill>
                  <a:srgbClr val="000000"/>
                </a:solidFill>
                <a:latin typeface="Palatino Linotype" pitchFamily="18" charset="0"/>
              </a:rPr>
              <a:t>How</a:t>
            </a:r>
            <a:r>
              <a:rPr lang="en-US" dirty="0" smtClean="0">
                <a:solidFill>
                  <a:srgbClr val="000000"/>
                </a:solidFill>
                <a:latin typeface="Palatino Linotype" pitchFamily="18" charset="0"/>
              </a:rPr>
              <a:t>	-  </a:t>
            </a:r>
            <a:r>
              <a:rPr lang="en-US" dirty="0" err="1" smtClean="0">
                <a:solidFill>
                  <a:srgbClr val="000000"/>
                </a:solidFill>
                <a:latin typeface="Palatino Linotype" pitchFamily="18" charset="0"/>
              </a:rPr>
              <a:t>agaimana</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kejadian</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itu</a:t>
            </a:r>
            <a:r>
              <a:rPr lang="en-US" dirty="0" smtClean="0">
                <a:solidFill>
                  <a:srgbClr val="000000"/>
                </a:solidFill>
                <a:latin typeface="Palatino Linotype" pitchFamily="18" charset="0"/>
              </a:rPr>
              <a:t> </a:t>
            </a:r>
            <a:r>
              <a:rPr lang="en-US" dirty="0" err="1" smtClean="0">
                <a:solidFill>
                  <a:srgbClr val="000000"/>
                </a:solidFill>
                <a:latin typeface="Palatino Linotype" pitchFamily="18" charset="0"/>
              </a:rPr>
              <a:t>berlangsung</a:t>
            </a:r>
            <a:endParaRPr lang="en-US" dirty="0" smtClean="0">
              <a:solidFill>
                <a:srgbClr val="000000"/>
              </a:solidFill>
              <a:latin typeface="Palatino Linotype" pitchFamily="18" charset="0"/>
            </a:endParaRPr>
          </a:p>
          <a:p>
            <a:pPr marL="381000" indent="-381000" eaLnBrk="1" hangingPunct="1">
              <a:buClr>
                <a:srgbClr val="000000"/>
              </a:buClr>
              <a:buFont typeface="Wingdings" pitchFamily="2" charset="2"/>
              <a:buChar char="Ø"/>
              <a:defRPr/>
            </a:pPr>
            <a:endParaRPr lang="en-US" sz="1600" dirty="0" smtClean="0">
              <a:solidFill>
                <a:srgbClr val="000000"/>
              </a:solidFill>
              <a:latin typeface="Palatino Linotype" pitchFamily="18" charset="0"/>
            </a:endParaRPr>
          </a:p>
          <a:p>
            <a:pPr>
              <a:defRPr/>
            </a:pPr>
            <a:r>
              <a:rPr lang="en-US" dirty="0" err="1" smtClean="0">
                <a:latin typeface="Palatino Linotype" pitchFamily="18" charset="0"/>
              </a:rPr>
              <a:t>Untuk</a:t>
            </a:r>
            <a:r>
              <a:rPr lang="en-US" dirty="0" smtClean="0">
                <a:latin typeface="Palatino Linotype" pitchFamily="18" charset="0"/>
              </a:rPr>
              <a:t> </a:t>
            </a:r>
            <a:r>
              <a:rPr lang="en-US" dirty="0" err="1" smtClean="0">
                <a:latin typeface="Palatino Linotype" pitchFamily="18" charset="0"/>
              </a:rPr>
              <a:t>istilah</a:t>
            </a:r>
            <a:r>
              <a:rPr lang="en-US" dirty="0" smtClean="0">
                <a:latin typeface="Palatino Linotype" pitchFamily="18" charset="0"/>
              </a:rPr>
              <a:t> Indonesia: </a:t>
            </a:r>
            <a:r>
              <a:rPr lang="en-US" b="1" dirty="0" smtClean="0">
                <a:latin typeface="Palatino Linotype" pitchFamily="18" charset="0"/>
              </a:rPr>
              <a:t>3A + 3M</a:t>
            </a:r>
          </a:p>
          <a:p>
            <a:pPr>
              <a:buFont typeface="Wingdings" pitchFamily="2" charset="2"/>
              <a:buNone/>
              <a:defRPr/>
            </a:pPr>
            <a:r>
              <a:rPr lang="en-US" dirty="0" smtClean="0">
                <a:latin typeface="Palatino Linotype" pitchFamily="18" charset="0"/>
              </a:rPr>
              <a:t>    </a:t>
            </a:r>
            <a:r>
              <a:rPr lang="en-US" b="1" dirty="0" err="1" smtClean="0">
                <a:latin typeface="Palatino Linotype" pitchFamily="18" charset="0"/>
              </a:rPr>
              <a:t>Apa</a:t>
            </a:r>
            <a:r>
              <a:rPr lang="en-US" b="1" dirty="0" smtClean="0">
                <a:latin typeface="Palatino Linotype" pitchFamily="18" charset="0"/>
              </a:rPr>
              <a:t>; </a:t>
            </a:r>
            <a:r>
              <a:rPr lang="en-US" b="1" dirty="0" err="1" smtClean="0">
                <a:latin typeface="Palatino Linotype" pitchFamily="18" charset="0"/>
              </a:rPr>
              <a:t>si-Apa</a:t>
            </a:r>
            <a:r>
              <a:rPr lang="en-US" b="1" dirty="0" smtClean="0">
                <a:latin typeface="Palatino Linotype" pitchFamily="18" charset="0"/>
              </a:rPr>
              <a:t>; </a:t>
            </a:r>
            <a:r>
              <a:rPr lang="en-US" b="1" dirty="0" err="1" smtClean="0">
                <a:latin typeface="Palatino Linotype" pitchFamily="18" charset="0"/>
              </a:rPr>
              <a:t>meng-Apa</a:t>
            </a:r>
            <a:r>
              <a:rPr lang="en-US" b="1" dirty="0" smtClean="0">
                <a:latin typeface="Palatino Linotype" pitchFamily="18" charset="0"/>
              </a:rPr>
              <a:t>; </a:t>
            </a:r>
          </a:p>
          <a:p>
            <a:pPr>
              <a:buFont typeface="Wingdings" pitchFamily="2" charset="2"/>
              <a:buNone/>
              <a:defRPr/>
            </a:pPr>
            <a:r>
              <a:rPr lang="en-US" b="1" dirty="0" smtClean="0">
                <a:latin typeface="Palatino Linotype" pitchFamily="18" charset="0"/>
              </a:rPr>
              <a:t>   </a:t>
            </a:r>
            <a:r>
              <a:rPr lang="en-US" b="1" dirty="0" err="1" smtClean="0">
                <a:latin typeface="Palatino Linotype" pitchFamily="18" charset="0"/>
              </a:rPr>
              <a:t>bila-Mana</a:t>
            </a:r>
            <a:r>
              <a:rPr lang="en-US" b="1" dirty="0" smtClean="0">
                <a:latin typeface="Palatino Linotype" pitchFamily="18" charset="0"/>
              </a:rPr>
              <a:t>; </a:t>
            </a:r>
            <a:r>
              <a:rPr lang="en-US" b="1" dirty="0" err="1" smtClean="0">
                <a:latin typeface="Palatino Linotype" pitchFamily="18" charset="0"/>
              </a:rPr>
              <a:t>di-Mana</a:t>
            </a:r>
            <a:r>
              <a:rPr lang="en-US" b="1" dirty="0" smtClean="0">
                <a:latin typeface="Palatino Linotype" pitchFamily="18" charset="0"/>
              </a:rPr>
              <a:t>; </a:t>
            </a:r>
            <a:r>
              <a:rPr lang="en-US" b="1" dirty="0" err="1" smtClean="0">
                <a:latin typeface="Palatino Linotype" pitchFamily="18" charset="0"/>
              </a:rPr>
              <a:t>dan</a:t>
            </a:r>
            <a:r>
              <a:rPr lang="en-US" b="1" dirty="0" smtClean="0">
                <a:latin typeface="Palatino Linotype" pitchFamily="18" charset="0"/>
              </a:rPr>
              <a:t> </a:t>
            </a:r>
            <a:r>
              <a:rPr lang="en-US" b="1" dirty="0" err="1" smtClean="0">
                <a:latin typeface="Palatino Linotype" pitchFamily="18" charset="0"/>
              </a:rPr>
              <a:t>bagai-Mana</a:t>
            </a:r>
            <a:endParaRPr lang="id-ID" b="1" dirty="0" smtClean="0">
              <a:solidFill>
                <a:srgbClr val="000000"/>
              </a:solidFill>
              <a:latin typeface="Palatino Linotype" pitchFamily="18" charset="0"/>
            </a:endParaRPr>
          </a:p>
        </p:txBody>
      </p:sp>
      <p:sp>
        <p:nvSpPr>
          <p:cNvPr id="6" name="Title 1"/>
          <p:cNvSpPr txBox="1">
            <a:spLocks/>
          </p:cNvSpPr>
          <p:nvPr/>
        </p:nvSpPr>
        <p:spPr bwMode="auto">
          <a:xfrm>
            <a:off x="457200" y="609600"/>
            <a:ext cx="8229600" cy="819150"/>
          </a:xfrm>
          <a:prstGeom prst="rect">
            <a:avLst/>
          </a:prstGeom>
          <a:noFill/>
          <a:ln w="9525">
            <a:noFill/>
            <a:miter lim="800000"/>
            <a:headEnd/>
            <a:tailEnd/>
          </a:ln>
        </p:spPr>
        <p:txBody>
          <a:bodyPr lIns="0" rIns="0" bIns="0" anchor="b"/>
          <a:lstStyle/>
          <a:p>
            <a:pPr>
              <a:defRPr/>
            </a:pPr>
            <a:r>
              <a:rPr lang="en-US" sz="5000" b="1" dirty="0" err="1">
                <a:solidFill>
                  <a:schemeClr val="tx2"/>
                </a:solidFill>
                <a:effectLst>
                  <a:outerShdw blurRad="38100" dist="38100" dir="2700000" algn="tl">
                    <a:srgbClr val="000000">
                      <a:alpha val="43137"/>
                    </a:srgbClr>
                  </a:outerShdw>
                </a:effectLst>
                <a:latin typeface="+mj-lt"/>
                <a:ea typeface="+mj-ea"/>
                <a:cs typeface="+mj-cs"/>
              </a:rPr>
              <a:t>Pengertian</a:t>
            </a:r>
            <a:r>
              <a:rPr lang="en-US" sz="5000" b="1" dirty="0">
                <a:solidFill>
                  <a:schemeClr val="tx2"/>
                </a:solidFill>
                <a:effectLst>
                  <a:outerShdw blurRad="38100" dist="38100" dir="2700000" algn="tl">
                    <a:srgbClr val="000000">
                      <a:alpha val="43137"/>
                    </a:srgbClr>
                  </a:outerShdw>
                </a:effectLst>
                <a:latin typeface="+mj-lt"/>
                <a:ea typeface="+mj-ea"/>
                <a:cs typeface="+mj-cs"/>
              </a:rPr>
              <a:t> </a:t>
            </a:r>
            <a:r>
              <a:rPr lang="en-US" sz="5000" b="1" dirty="0" err="1">
                <a:solidFill>
                  <a:schemeClr val="tx2"/>
                </a:solidFill>
                <a:effectLst>
                  <a:outerShdw blurRad="38100" dist="38100" dir="2700000" algn="tl">
                    <a:srgbClr val="000000">
                      <a:alpha val="43137"/>
                    </a:srgbClr>
                  </a:outerShdw>
                </a:effectLst>
                <a:latin typeface="+mj-lt"/>
                <a:ea typeface="+mj-ea"/>
                <a:cs typeface="+mj-cs"/>
              </a:rPr>
              <a:t>Berita</a:t>
            </a:r>
            <a:endParaRPr lang="id-ID" sz="5000"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checkerboard(across)">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checkerboard(across)">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checkerboard(across)">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checkerboard(across)">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checkerboard(across)">
                                      <p:cBhvr>
                                        <p:cTn id="32" dur="500"/>
                                        <p:tgtEl>
                                          <p:spTgt spid="143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checkerboard(across)">
                                      <p:cBhvr>
                                        <p:cTn id="37" dur="500"/>
                                        <p:tgtEl>
                                          <p:spTgt spid="143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339">
                                            <p:txEl>
                                              <p:pRg st="8" end="8"/>
                                            </p:txEl>
                                          </p:spTgt>
                                        </p:tgtEl>
                                        <p:attrNameLst>
                                          <p:attrName>style.visibility</p:attrName>
                                        </p:attrNameLst>
                                      </p:cBhvr>
                                      <p:to>
                                        <p:strVal val="visible"/>
                                      </p:to>
                                    </p:set>
                                    <p:animEffect transition="in" filter="checkerboard(across)">
                                      <p:cBhvr>
                                        <p:cTn id="42" dur="500"/>
                                        <p:tgtEl>
                                          <p:spTgt spid="1433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4339">
                                            <p:txEl>
                                              <p:pRg st="9" end="9"/>
                                            </p:txEl>
                                          </p:spTgt>
                                        </p:tgtEl>
                                        <p:attrNameLst>
                                          <p:attrName>style.visibility</p:attrName>
                                        </p:attrNameLst>
                                      </p:cBhvr>
                                      <p:to>
                                        <p:strVal val="visible"/>
                                      </p:to>
                                    </p:set>
                                    <p:animEffect transition="in" filter="checkerboard(across)">
                                      <p:cBhvr>
                                        <p:cTn id="47" dur="500"/>
                                        <p:tgtEl>
                                          <p:spTgt spid="1433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4339">
                                            <p:txEl>
                                              <p:pRg st="10" end="10"/>
                                            </p:txEl>
                                          </p:spTgt>
                                        </p:tgtEl>
                                        <p:attrNameLst>
                                          <p:attrName>style.visibility</p:attrName>
                                        </p:attrNameLst>
                                      </p:cBhvr>
                                      <p:to>
                                        <p:strVal val="visible"/>
                                      </p:to>
                                    </p:set>
                                    <p:animEffect transition="in" filter="checkerboard(across)">
                                      <p:cBhvr>
                                        <p:cTn id="52" dur="500"/>
                                        <p:tgtEl>
                                          <p:spTgt spid="14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704850"/>
            <a:ext cx="8229600" cy="742950"/>
          </a:xfrm>
        </p:spPr>
        <p:txBody>
          <a:bodyPr/>
          <a:lstStyle/>
          <a:p>
            <a:r>
              <a:rPr lang="en-US" dirty="0" err="1" smtClean="0"/>
              <a:t>Langkah</a:t>
            </a:r>
            <a:r>
              <a:rPr lang="en-US" dirty="0" smtClean="0"/>
              <a:t> </a:t>
            </a:r>
            <a:r>
              <a:rPr lang="en-US" dirty="0" err="1" smtClean="0"/>
              <a:t>akhir</a:t>
            </a:r>
            <a:endParaRPr lang="id-ID" dirty="0" smtClean="0"/>
          </a:p>
        </p:txBody>
      </p:sp>
      <p:sp>
        <p:nvSpPr>
          <p:cNvPr id="3" name="Content Placeholder 2"/>
          <p:cNvSpPr>
            <a:spLocks noGrp="1"/>
          </p:cNvSpPr>
          <p:nvPr>
            <p:ph idx="1"/>
          </p:nvPr>
        </p:nvSpPr>
        <p:spPr>
          <a:xfrm>
            <a:off x="228600" y="1600200"/>
            <a:ext cx="8610600" cy="4389438"/>
          </a:xfrm>
          <a:solidFill>
            <a:schemeClr val="accent5">
              <a:lumMod val="75000"/>
            </a:schemeClr>
          </a:solidFill>
        </p:spPr>
        <p:txBody>
          <a:bodyPr/>
          <a:lstStyle/>
          <a:p>
            <a:pPr>
              <a:defRPr/>
            </a:pPr>
            <a:r>
              <a:rPr lang="en-US" sz="3200" dirty="0" smtClean="0">
                <a:latin typeface="Palatino Linotype" pitchFamily="18" charset="0"/>
              </a:rPr>
              <a:t>Baca </a:t>
            </a:r>
            <a:r>
              <a:rPr lang="en-US" sz="3200" dirty="0" err="1" smtClean="0">
                <a:latin typeface="Palatino Linotype" pitchFamily="18" charset="0"/>
              </a:rPr>
              <a:t>kembali</a:t>
            </a:r>
            <a:r>
              <a:rPr lang="en-US" sz="3200" dirty="0" smtClean="0">
                <a:latin typeface="Palatino Linotype" pitchFamily="18" charset="0"/>
              </a:rPr>
              <a:t> </a:t>
            </a:r>
            <a:r>
              <a:rPr lang="en-US" sz="3200" dirty="0" err="1" smtClean="0">
                <a:latin typeface="Palatino Linotype" pitchFamily="18" charset="0"/>
              </a:rPr>
              <a:t>karya</a:t>
            </a:r>
            <a:r>
              <a:rPr lang="en-US" sz="3200" dirty="0" smtClean="0">
                <a:latin typeface="Palatino Linotype" pitchFamily="18" charset="0"/>
              </a:rPr>
              <a:t> </a:t>
            </a:r>
            <a:r>
              <a:rPr lang="en-US" sz="3200" dirty="0" err="1" smtClean="0">
                <a:latin typeface="Palatino Linotype" pitchFamily="18" charset="0"/>
              </a:rPr>
              <a:t>Anda</a:t>
            </a:r>
            <a:endParaRPr lang="en-US" sz="3200" dirty="0" smtClean="0">
              <a:latin typeface="Palatino Linotype" pitchFamily="18" charset="0"/>
            </a:endParaRPr>
          </a:p>
          <a:p>
            <a:pPr>
              <a:defRPr/>
            </a:pPr>
            <a:r>
              <a:rPr lang="en-US" sz="3200" dirty="0" err="1" smtClean="0">
                <a:latin typeface="Palatino Linotype" pitchFamily="18" charset="0"/>
              </a:rPr>
              <a:t>Pastikan</a:t>
            </a:r>
            <a:r>
              <a:rPr lang="en-US" sz="3200" dirty="0" smtClean="0">
                <a:latin typeface="Palatino Linotype" pitchFamily="18" charset="0"/>
              </a:rPr>
              <a:t> </a:t>
            </a:r>
            <a:r>
              <a:rPr lang="en-US" sz="3200" dirty="0" err="1" smtClean="0">
                <a:latin typeface="Palatino Linotype" pitchFamily="18" charset="0"/>
              </a:rPr>
              <a:t>memiliki</a:t>
            </a:r>
            <a:r>
              <a:rPr lang="en-US" sz="3200" dirty="0" smtClean="0">
                <a:latin typeface="Palatino Linotype" pitchFamily="18" charset="0"/>
              </a:rPr>
              <a:t> </a:t>
            </a:r>
            <a:r>
              <a:rPr lang="en-US" sz="3200" dirty="0" err="1" smtClean="0">
                <a:latin typeface="Palatino Linotype" pitchFamily="18" charset="0"/>
              </a:rPr>
              <a:t>nilai-nilai</a:t>
            </a:r>
            <a:r>
              <a:rPr lang="en-US" sz="3200" dirty="0" smtClean="0">
                <a:latin typeface="Palatino Linotype" pitchFamily="18" charset="0"/>
              </a:rPr>
              <a:t> yang </a:t>
            </a:r>
            <a:r>
              <a:rPr lang="en-US" sz="3200" dirty="0" err="1" smtClean="0">
                <a:latin typeface="Palatino Linotype" pitchFamily="18" charset="0"/>
              </a:rPr>
              <a:t>dapat</a:t>
            </a:r>
            <a:r>
              <a:rPr lang="en-US" sz="3200" dirty="0" smtClean="0">
                <a:latin typeface="Palatino Linotype" pitchFamily="18" charset="0"/>
              </a:rPr>
              <a:t> </a:t>
            </a:r>
            <a:r>
              <a:rPr lang="en-US" sz="3200" dirty="0" err="1" smtClean="0">
                <a:latin typeface="Palatino Linotype" pitchFamily="18" charset="0"/>
              </a:rPr>
              <a:t>memotivasi</a:t>
            </a:r>
            <a:r>
              <a:rPr lang="en-US" sz="3200" dirty="0" smtClean="0">
                <a:latin typeface="Palatino Linotype" pitchFamily="18" charset="0"/>
              </a:rPr>
              <a:t> </a:t>
            </a:r>
            <a:r>
              <a:rPr lang="en-US" sz="3200" dirty="0" err="1" smtClean="0">
                <a:latin typeface="Palatino Linotype" pitchFamily="18" charset="0"/>
              </a:rPr>
              <a:t>diri</a:t>
            </a:r>
            <a:r>
              <a:rPr lang="en-US" sz="3200" dirty="0" smtClean="0">
                <a:latin typeface="Palatino Linotype" pitchFamily="18" charset="0"/>
              </a:rPr>
              <a:t> </a:t>
            </a:r>
            <a:r>
              <a:rPr lang="en-US" sz="3200" dirty="0" err="1" smtClean="0">
                <a:latin typeface="Palatino Linotype" pitchFamily="18" charset="0"/>
              </a:rPr>
              <a:t>sendiri</a:t>
            </a:r>
            <a:r>
              <a:rPr lang="en-US" sz="3200" dirty="0" smtClean="0">
                <a:latin typeface="Palatino Linotype" pitchFamily="18" charset="0"/>
              </a:rPr>
              <a:t> – </a:t>
            </a:r>
            <a:r>
              <a:rPr lang="en-US" sz="3200" dirty="0" err="1" smtClean="0">
                <a:latin typeface="Palatino Linotype" pitchFamily="18" charset="0"/>
              </a:rPr>
              <a:t>orang</a:t>
            </a:r>
            <a:r>
              <a:rPr lang="en-US" sz="3200" dirty="0" smtClean="0">
                <a:latin typeface="Palatino Linotype" pitchFamily="18" charset="0"/>
              </a:rPr>
              <a:t> lain</a:t>
            </a:r>
          </a:p>
          <a:p>
            <a:pPr>
              <a:defRPr/>
            </a:pPr>
            <a:r>
              <a:rPr lang="en-US" sz="3200" dirty="0" err="1" smtClean="0">
                <a:latin typeface="Palatino Linotype" pitchFamily="18" charset="0"/>
              </a:rPr>
              <a:t>Rasakan</a:t>
            </a:r>
            <a:r>
              <a:rPr lang="en-US" sz="3200" dirty="0" smtClean="0">
                <a:latin typeface="Palatino Linotype" pitchFamily="18" charset="0"/>
              </a:rPr>
              <a:t> </a:t>
            </a:r>
            <a:r>
              <a:rPr lang="en-US" sz="3200" dirty="0" err="1" smtClean="0">
                <a:latin typeface="Palatino Linotype" pitchFamily="18" charset="0"/>
              </a:rPr>
              <a:t>bahwa</a:t>
            </a:r>
            <a:r>
              <a:rPr lang="en-US" sz="3200" dirty="0" smtClean="0">
                <a:latin typeface="Palatino Linotype" pitchFamily="18" charset="0"/>
              </a:rPr>
              <a:t> </a:t>
            </a:r>
            <a:r>
              <a:rPr lang="en-US" sz="3200" dirty="0" err="1" smtClean="0">
                <a:latin typeface="Palatino Linotype" pitchFamily="18" charset="0"/>
              </a:rPr>
              <a:t>karya</a:t>
            </a:r>
            <a:r>
              <a:rPr lang="en-US" sz="3200" dirty="0" smtClean="0">
                <a:latin typeface="Palatino Linotype" pitchFamily="18" charset="0"/>
              </a:rPr>
              <a:t> </a:t>
            </a:r>
            <a:r>
              <a:rPr lang="en-US" sz="3200" dirty="0" err="1" smtClean="0">
                <a:latin typeface="Palatino Linotype" pitchFamily="18" charset="0"/>
              </a:rPr>
              <a:t>Anda</a:t>
            </a:r>
            <a:r>
              <a:rPr lang="en-US" sz="3200" dirty="0" smtClean="0">
                <a:latin typeface="Palatino Linotype" pitchFamily="18" charset="0"/>
              </a:rPr>
              <a:t> </a:t>
            </a:r>
            <a:r>
              <a:rPr lang="en-US" sz="3200" dirty="0" err="1" smtClean="0">
                <a:latin typeface="Palatino Linotype" pitchFamily="18" charset="0"/>
              </a:rPr>
              <a:t>adalah</a:t>
            </a:r>
            <a:r>
              <a:rPr lang="en-US" sz="3200" dirty="0" smtClean="0">
                <a:latin typeface="Palatino Linotype" pitchFamily="18" charset="0"/>
              </a:rPr>
              <a:t> </a:t>
            </a:r>
            <a:r>
              <a:rPr lang="en-US" sz="3200" dirty="0" err="1" smtClean="0">
                <a:latin typeface="Palatino Linotype" pitchFamily="18" charset="0"/>
              </a:rPr>
              <a:t>karya</a:t>
            </a:r>
            <a:r>
              <a:rPr lang="en-US" sz="3200" dirty="0" smtClean="0">
                <a:latin typeface="Palatino Linotype" pitchFamily="18" charset="0"/>
              </a:rPr>
              <a:t> yang </a:t>
            </a:r>
            <a:r>
              <a:rPr lang="en-US" sz="3200" dirty="0" err="1" smtClean="0">
                <a:latin typeface="Palatino Linotype" pitchFamily="18" charset="0"/>
              </a:rPr>
              <a:t>terbaik</a:t>
            </a:r>
            <a:endParaRPr lang="en-US" sz="3200" dirty="0" smtClean="0">
              <a:latin typeface="Palatino Linotype" pitchFamily="18" charset="0"/>
            </a:endParaRPr>
          </a:p>
          <a:p>
            <a:pPr>
              <a:defRPr/>
            </a:pPr>
            <a:r>
              <a:rPr lang="en-US" sz="3200" dirty="0" err="1" smtClean="0">
                <a:latin typeface="Palatino Linotype" pitchFamily="18" charset="0"/>
              </a:rPr>
              <a:t>Kirim</a:t>
            </a:r>
            <a:r>
              <a:rPr lang="en-US" sz="3200" dirty="0" smtClean="0">
                <a:latin typeface="Palatino Linotype" pitchFamily="18" charset="0"/>
              </a:rPr>
              <a:t> </a:t>
            </a:r>
            <a:r>
              <a:rPr lang="en-US" sz="3200" dirty="0" err="1" smtClean="0">
                <a:latin typeface="Palatino Linotype" pitchFamily="18" charset="0"/>
              </a:rPr>
              <a:t>naskahnya</a:t>
            </a:r>
            <a:r>
              <a:rPr lang="en-US" sz="3200" dirty="0" smtClean="0">
                <a:latin typeface="Palatino Linotype" pitchFamily="18" charset="0"/>
              </a:rPr>
              <a:t> </a:t>
            </a:r>
            <a:r>
              <a:rPr lang="en-US" sz="3200" dirty="0" err="1" smtClean="0">
                <a:latin typeface="Palatino Linotype" pitchFamily="18" charset="0"/>
              </a:rPr>
              <a:t>ke</a:t>
            </a:r>
            <a:r>
              <a:rPr lang="en-US" sz="3200" dirty="0" smtClean="0">
                <a:latin typeface="Palatino Linotype" pitchFamily="18" charset="0"/>
              </a:rPr>
              <a:t> </a:t>
            </a:r>
            <a:r>
              <a:rPr lang="en-US" sz="3600" dirty="0" smtClean="0">
                <a:solidFill>
                  <a:schemeClr val="accent1">
                    <a:lumMod val="50000"/>
                  </a:schemeClr>
                </a:solidFill>
                <a:latin typeface="Palatino Linotype" pitchFamily="18" charset="0"/>
                <a:hlinkClick r:id="rId2"/>
              </a:rPr>
              <a:t>ipijatim1@gmail.com</a:t>
            </a:r>
            <a:r>
              <a:rPr lang="en-US" sz="3600" dirty="0" smtClean="0">
                <a:solidFill>
                  <a:schemeClr val="accent1">
                    <a:lumMod val="50000"/>
                  </a:schemeClr>
                </a:solidFill>
                <a:latin typeface="Palatino Linotype" pitchFamily="18" charset="0"/>
              </a:rPr>
              <a:t> </a:t>
            </a:r>
            <a:endParaRPr lang="en-US" sz="3200" dirty="0" smtClean="0">
              <a:solidFill>
                <a:schemeClr val="accent1">
                  <a:lumMod val="50000"/>
                </a:schemeClr>
              </a:solidFill>
              <a:latin typeface="Palatino Linotype" pitchFamily="18" charset="0"/>
            </a:endParaRPr>
          </a:p>
          <a:p>
            <a:pPr>
              <a:defRPr/>
            </a:pPr>
            <a:r>
              <a:rPr lang="en-US" sz="3200" dirty="0" err="1" smtClean="0">
                <a:latin typeface="Palatino Linotype" pitchFamily="18" charset="0"/>
              </a:rPr>
              <a:t>Ditunggu</a:t>
            </a:r>
            <a:r>
              <a:rPr lang="en-US" sz="3200" dirty="0" smtClean="0">
                <a:latin typeface="Palatino Linotype" pitchFamily="18" charset="0"/>
              </a:rPr>
              <a:t> </a:t>
            </a:r>
            <a:r>
              <a:rPr lang="en-US" sz="3200" dirty="0" err="1" smtClean="0">
                <a:latin typeface="Palatino Linotype" pitchFamily="18" charset="0"/>
              </a:rPr>
              <a:t>sampai</a:t>
            </a:r>
            <a:r>
              <a:rPr lang="en-US" sz="3200" dirty="0" smtClean="0">
                <a:latin typeface="Palatino Linotype" pitchFamily="18" charset="0"/>
              </a:rPr>
              <a:t> </a:t>
            </a:r>
            <a:r>
              <a:rPr lang="en-US" sz="3200" dirty="0" err="1" smtClean="0">
                <a:latin typeface="Palatino Linotype" pitchFamily="18" charset="0"/>
              </a:rPr>
              <a:t>akhir</a:t>
            </a:r>
            <a:r>
              <a:rPr lang="en-US" sz="3200" dirty="0" smtClean="0">
                <a:latin typeface="Palatino Linotype" pitchFamily="18" charset="0"/>
              </a:rPr>
              <a:t> </a:t>
            </a:r>
            <a:r>
              <a:rPr lang="en-US" sz="3200" dirty="0" err="1" smtClean="0">
                <a:latin typeface="Palatino Linotype" pitchFamily="18" charset="0"/>
              </a:rPr>
              <a:t>Agustus</a:t>
            </a:r>
            <a:r>
              <a:rPr lang="en-US" sz="3200" dirty="0" smtClean="0">
                <a:latin typeface="Palatino Linotype" pitchFamily="18" charset="0"/>
              </a:rPr>
              <a:t> </a:t>
            </a:r>
            <a:r>
              <a:rPr lang="en-US" sz="3200" dirty="0" smtClean="0">
                <a:latin typeface="Palatino Linotype" pitchFamily="18" charset="0"/>
              </a:rPr>
              <a:t>2018</a:t>
            </a:r>
            <a:endParaRPr lang="en-US" sz="3200" dirty="0" smtClean="0">
              <a:latin typeface="Palatino Linotype" pitchFamily="18" charset="0"/>
            </a:endParaRPr>
          </a:p>
          <a:p>
            <a:pPr>
              <a:defRPr/>
            </a:pPr>
            <a:r>
              <a:rPr lang="en-US" sz="4000" b="1" dirty="0" err="1" smtClean="0">
                <a:solidFill>
                  <a:schemeClr val="accent5">
                    <a:lumMod val="75000"/>
                  </a:schemeClr>
                </a:solidFill>
                <a:latin typeface="Palatino Linotype" pitchFamily="18" charset="0"/>
              </a:rPr>
              <a:t>Selamat</a:t>
            </a:r>
            <a:r>
              <a:rPr lang="en-US" sz="4000" b="1" dirty="0" smtClean="0">
                <a:solidFill>
                  <a:schemeClr val="accent5">
                    <a:lumMod val="75000"/>
                  </a:schemeClr>
                </a:solidFill>
                <a:latin typeface="Palatino Linotype" pitchFamily="18" charset="0"/>
              </a:rPr>
              <a:t> </a:t>
            </a:r>
            <a:r>
              <a:rPr lang="en-US" sz="4000" b="1" dirty="0" err="1" smtClean="0">
                <a:solidFill>
                  <a:schemeClr val="accent5">
                    <a:lumMod val="75000"/>
                  </a:schemeClr>
                </a:solidFill>
                <a:latin typeface="Palatino Linotype" pitchFamily="18" charset="0"/>
              </a:rPr>
              <a:t>berkarya</a:t>
            </a:r>
            <a:endParaRPr lang="id-ID" sz="3200" b="1" dirty="0">
              <a:solidFill>
                <a:schemeClr val="accent5">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eaLnBrk="1" hangingPunct="1">
              <a:defRPr/>
            </a:pPr>
            <a:r>
              <a:rPr lang="en-US" sz="5400" dirty="0" err="1" smtClean="0">
                <a:effectLst>
                  <a:outerShdw blurRad="38100" dist="38100" dir="2700000" algn="tl">
                    <a:srgbClr val="000000"/>
                  </a:outerShdw>
                </a:effectLst>
              </a:rPr>
              <a:t>kategori</a:t>
            </a:r>
            <a:r>
              <a:rPr lang="en-US" sz="5400" dirty="0" smtClean="0">
                <a:effectLst>
                  <a:outerShdw blurRad="38100" dist="38100" dir="2700000" algn="tl">
                    <a:srgbClr val="000000"/>
                  </a:outerShdw>
                </a:effectLst>
              </a:rPr>
              <a:t> </a:t>
            </a:r>
            <a:r>
              <a:rPr lang="en-US" sz="5400" dirty="0" err="1" smtClean="0">
                <a:effectLst>
                  <a:outerShdw blurRad="38100" dist="38100" dir="2700000" algn="tl">
                    <a:srgbClr val="000000"/>
                  </a:outerShdw>
                </a:effectLst>
              </a:rPr>
              <a:t>berita</a:t>
            </a:r>
            <a:endParaRPr lang="id-ID" dirty="0"/>
          </a:p>
        </p:txBody>
      </p:sp>
      <p:sp>
        <p:nvSpPr>
          <p:cNvPr id="9219" name="Content Placeholder 2"/>
          <p:cNvSpPr>
            <a:spLocks noGrp="1"/>
          </p:cNvSpPr>
          <p:nvPr>
            <p:ph idx="1"/>
          </p:nvPr>
        </p:nvSpPr>
        <p:spPr>
          <a:xfrm>
            <a:off x="457200" y="1828800"/>
            <a:ext cx="8229600" cy="4495800"/>
          </a:xfrm>
        </p:spPr>
        <p:txBody>
          <a:bodyPr/>
          <a:lstStyle/>
          <a:p>
            <a:pPr eaLnBrk="1" hangingPunct="1"/>
            <a:r>
              <a:rPr lang="en-US" sz="2800" smtClean="0">
                <a:latin typeface="Palatino Linotype" pitchFamily="18" charset="0"/>
              </a:rPr>
              <a:t>1. Moment news</a:t>
            </a:r>
          </a:p>
          <a:p>
            <a:pPr eaLnBrk="1" hangingPunct="1"/>
            <a:r>
              <a:rPr lang="en-US" sz="2800" smtClean="0">
                <a:latin typeface="Palatino Linotype" pitchFamily="18" charset="0"/>
              </a:rPr>
              <a:t>2. Berdasar agenda (even news)</a:t>
            </a:r>
          </a:p>
          <a:p>
            <a:pPr eaLnBrk="1" hangingPunct="1"/>
            <a:r>
              <a:rPr lang="en-US" sz="2800" smtClean="0">
                <a:latin typeface="Palatino Linotype" pitchFamily="18" charset="0"/>
              </a:rPr>
              <a:t>3. Berdasar fenomena </a:t>
            </a:r>
          </a:p>
          <a:p>
            <a:pPr eaLnBrk="1" hangingPunct="1"/>
            <a:r>
              <a:rPr lang="en-US" sz="2800" smtClean="0">
                <a:latin typeface="Palatino Linotype" pitchFamily="18" charset="0"/>
              </a:rPr>
              <a:t>4. Follow up News (berita lanjutan)</a:t>
            </a:r>
          </a:p>
          <a:p>
            <a:pPr eaLnBrk="1" hangingPunct="1"/>
            <a:r>
              <a:rPr lang="en-US" sz="2800" smtClean="0">
                <a:latin typeface="Palatino Linotype" pitchFamily="18" charset="0"/>
              </a:rPr>
              <a:t>5. Pelayanan darurat</a:t>
            </a:r>
          </a:p>
          <a:p>
            <a:pPr eaLnBrk="1" hangingPunct="1"/>
            <a:r>
              <a:rPr lang="en-US" sz="2800" smtClean="0">
                <a:latin typeface="Palatino Linotype" pitchFamily="18" charset="0"/>
              </a:rPr>
              <a:t>6. Pejabat / Non Pemerintah</a:t>
            </a:r>
          </a:p>
          <a:p>
            <a:pPr eaLnBrk="1" hangingPunct="1"/>
            <a:r>
              <a:rPr lang="en-US" sz="2800" smtClean="0">
                <a:latin typeface="Palatino Linotype" pitchFamily="18" charset="0"/>
              </a:rPr>
              <a:t>7. LSM (Lembaga Swadaya Masyarakat)</a:t>
            </a:r>
          </a:p>
          <a:p>
            <a:pPr eaLnBrk="1" hangingPunct="1"/>
            <a:r>
              <a:rPr lang="en-US" sz="2800" smtClean="0">
                <a:latin typeface="Palatino Linotype" pitchFamily="18" charset="0"/>
              </a:rPr>
              <a:t>8. Masyarakat</a:t>
            </a:r>
          </a:p>
          <a:p>
            <a:pPr eaLnBrk="1" hangingPunct="1"/>
            <a:r>
              <a:rPr lang="en-US" sz="2800" smtClean="0">
                <a:latin typeface="Palatino Linotype" pitchFamily="18" charset="0"/>
              </a:rPr>
              <a:t>9. Pantau media massa lain</a:t>
            </a:r>
            <a:endParaRPr lang="id-ID" sz="2800" smtClean="0">
              <a:latin typeface="Palatino Linotyp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71550"/>
          </a:xfrm>
        </p:spPr>
        <p:txBody>
          <a:bodyPr/>
          <a:lstStyle/>
          <a:p>
            <a:pPr>
              <a:defRPr/>
            </a:pPr>
            <a:r>
              <a:rPr lang="en-US" b="1" dirty="0" err="1" smtClean="0">
                <a:effectLst>
                  <a:outerShdw blurRad="38100" dist="38100" dir="2700000" algn="tl">
                    <a:srgbClr val="000000">
                      <a:alpha val="43137"/>
                    </a:srgbClr>
                  </a:outerShdw>
                </a:effectLst>
              </a:rPr>
              <a:t>Sifat</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berita</a:t>
            </a:r>
            <a:endParaRPr lang="id-ID" b="1" dirty="0">
              <a:effectLst>
                <a:outerShdw blurRad="38100" dist="38100" dir="2700000" algn="tl">
                  <a:srgbClr val="000000">
                    <a:alpha val="43137"/>
                  </a:srgbClr>
                </a:outerShdw>
              </a:effectLst>
            </a:endParaRPr>
          </a:p>
        </p:txBody>
      </p:sp>
      <p:sp>
        <p:nvSpPr>
          <p:cNvPr id="10243" name="Content Placeholder 2"/>
          <p:cNvSpPr>
            <a:spLocks noGrp="1"/>
          </p:cNvSpPr>
          <p:nvPr>
            <p:ph idx="1"/>
          </p:nvPr>
        </p:nvSpPr>
        <p:spPr>
          <a:xfrm>
            <a:off x="457200" y="1295400"/>
            <a:ext cx="8229600" cy="4572000"/>
          </a:xfrm>
        </p:spPr>
        <p:txBody>
          <a:bodyPr/>
          <a:lstStyle/>
          <a:p>
            <a:r>
              <a:rPr lang="en-US" b="1" smtClean="0">
                <a:solidFill>
                  <a:srgbClr val="000000"/>
                </a:solidFill>
                <a:latin typeface="Palatino Linotype" pitchFamily="18" charset="0"/>
              </a:rPr>
              <a:t>Harus tepat (</a:t>
            </a:r>
            <a:r>
              <a:rPr lang="en-US" b="1" i="1" smtClean="0">
                <a:solidFill>
                  <a:srgbClr val="000000"/>
                </a:solidFill>
                <a:latin typeface="Palatino Linotype" pitchFamily="18" charset="0"/>
              </a:rPr>
              <a:t>accurate</a:t>
            </a:r>
            <a:r>
              <a:rPr lang="en-US" b="1" smtClean="0">
                <a:solidFill>
                  <a:srgbClr val="000000"/>
                </a:solidFill>
                <a:latin typeface="Palatino Linotype" pitchFamily="18" charset="0"/>
              </a:rPr>
              <a:t>) : </a:t>
            </a:r>
            <a:r>
              <a:rPr lang="en-US" smtClean="0">
                <a:solidFill>
                  <a:srgbClr val="000000"/>
                </a:solidFill>
                <a:latin typeface="Palatino Linotype" pitchFamily="18" charset="0"/>
              </a:rPr>
              <a:t>peristiwanya; hari, jam dan tempat kejadian; menulis nama dan jabatan atau pangkat seseorang; kejadian  rinci.</a:t>
            </a:r>
          </a:p>
          <a:p>
            <a:r>
              <a:rPr lang="en-US" b="1" smtClean="0">
                <a:latin typeface="Palatino Linotype" pitchFamily="18" charset="0"/>
              </a:rPr>
              <a:t>Harus berimbang (</a:t>
            </a:r>
            <a:r>
              <a:rPr lang="en-US" b="1" i="1" smtClean="0">
                <a:latin typeface="Palatino Linotype" pitchFamily="18" charset="0"/>
              </a:rPr>
              <a:t>balanced</a:t>
            </a:r>
            <a:r>
              <a:rPr lang="en-US" b="1" smtClean="0">
                <a:latin typeface="Palatino Linotype" pitchFamily="18" charset="0"/>
              </a:rPr>
              <a:t>) : </a:t>
            </a:r>
            <a:r>
              <a:rPr lang="en-US" smtClean="0">
                <a:latin typeface="Palatino Linotype" pitchFamily="18" charset="0"/>
              </a:rPr>
              <a:t>mencerminkan peristiwa yang utuh adil untuk semua pihak </a:t>
            </a:r>
          </a:p>
          <a:p>
            <a:r>
              <a:rPr lang="en-US" b="1" smtClean="0">
                <a:solidFill>
                  <a:srgbClr val="000000"/>
                </a:solidFill>
                <a:latin typeface="Palatino Linotype" pitchFamily="18" charset="0"/>
              </a:rPr>
              <a:t>Harus obyektif (</a:t>
            </a:r>
            <a:r>
              <a:rPr lang="en-US" b="1" i="1" smtClean="0">
                <a:solidFill>
                  <a:srgbClr val="000000"/>
                </a:solidFill>
                <a:latin typeface="Palatino Linotype" pitchFamily="18" charset="0"/>
              </a:rPr>
              <a:t>objective</a:t>
            </a:r>
            <a:r>
              <a:rPr lang="en-US" b="1" smtClean="0">
                <a:solidFill>
                  <a:srgbClr val="000000"/>
                </a:solidFill>
                <a:latin typeface="Palatino Linotype" pitchFamily="18" charset="0"/>
              </a:rPr>
              <a:t>) : </a:t>
            </a:r>
            <a:r>
              <a:rPr lang="en-US" smtClean="0">
                <a:solidFill>
                  <a:srgbClr val="000000"/>
                </a:solidFill>
                <a:latin typeface="Palatino Linotype" pitchFamily="18" charset="0"/>
              </a:rPr>
              <a:t>apa adanya; bukan pendapat atau pandangan penulis</a:t>
            </a:r>
          </a:p>
          <a:p>
            <a:r>
              <a:rPr lang="en-US" b="1" smtClean="0">
                <a:solidFill>
                  <a:srgbClr val="000000"/>
                </a:solidFill>
                <a:latin typeface="Palatino Linotype" pitchFamily="18" charset="0"/>
              </a:rPr>
              <a:t>Harus padat dan jelas (</a:t>
            </a:r>
            <a:r>
              <a:rPr lang="en-US" b="1" i="1" smtClean="0">
                <a:solidFill>
                  <a:srgbClr val="000000"/>
                </a:solidFill>
                <a:latin typeface="Palatino Linotype" pitchFamily="18" charset="0"/>
              </a:rPr>
              <a:t>concise and clear) : </a:t>
            </a:r>
            <a:r>
              <a:rPr lang="en-US" smtClean="0">
                <a:solidFill>
                  <a:srgbClr val="000000"/>
                </a:solidFill>
                <a:latin typeface="Palatino Linotype" pitchFamily="18" charset="0"/>
              </a:rPr>
              <a:t>mudah dicerna; ditulis padat, jelas, dan sederhana, tidak berbelit-belit, strukturnya runtun dan jelas; bahasanya tepat, lancar, singkat, </a:t>
            </a:r>
          </a:p>
          <a:p>
            <a:r>
              <a:rPr lang="en-US" b="1" smtClean="0">
                <a:solidFill>
                  <a:srgbClr val="000000"/>
                </a:solidFill>
                <a:latin typeface="Palatino Linotype" pitchFamily="18" charset="0"/>
              </a:rPr>
              <a:t>Harus aktual (</a:t>
            </a:r>
            <a:r>
              <a:rPr lang="en-US" b="1" i="1" smtClean="0">
                <a:solidFill>
                  <a:srgbClr val="000000"/>
                </a:solidFill>
                <a:latin typeface="Palatino Linotype" pitchFamily="18" charset="0"/>
              </a:rPr>
              <a:t>recent): </a:t>
            </a:r>
            <a:r>
              <a:rPr lang="en-US" smtClean="0">
                <a:solidFill>
                  <a:srgbClr val="000000"/>
                </a:solidFill>
                <a:latin typeface="Palatino Linotype" pitchFamily="18" charset="0"/>
              </a:rPr>
              <a:t>tidak kedaluwarsa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04850"/>
            <a:ext cx="8229600" cy="590550"/>
          </a:xfrm>
        </p:spPr>
        <p:txBody>
          <a:bodyPr rtlCol="0">
            <a:normAutofit fontScale="90000"/>
          </a:bodyPr>
          <a:lstStyle/>
          <a:p>
            <a:pPr eaLnBrk="1" fontAlgn="auto" hangingPunct="1">
              <a:spcAft>
                <a:spcPts val="0"/>
              </a:spcAft>
              <a:defRPr/>
            </a:pPr>
            <a:r>
              <a:rPr lang="en-US" b="1" dirty="0" err="1" smtClean="0">
                <a:effectLst>
                  <a:outerShdw blurRad="38100" dist="38100" dir="2700000" algn="tl">
                    <a:srgbClr val="000000">
                      <a:alpha val="43137"/>
                    </a:srgbClr>
                  </a:outerShdw>
                </a:effectLst>
              </a:rPr>
              <a:t>Unsur-Unsur</a:t>
            </a:r>
            <a:r>
              <a:rPr lang="en-US" b="1" dirty="0" smtClean="0">
                <a:effectLst>
                  <a:outerShdw blurRad="38100" dist="38100" dir="2700000" algn="tl">
                    <a:srgbClr val="000000">
                      <a:alpha val="43137"/>
                    </a:srgbClr>
                  </a:outerShdw>
                </a:effectLst>
              </a:rPr>
              <a:t> </a:t>
            </a:r>
            <a:r>
              <a:rPr lang="en-US" b="1" dirty="0" err="1" smtClean="0">
                <a:effectLst>
                  <a:outerShdw blurRad="38100" dist="38100" dir="2700000" algn="tl">
                    <a:srgbClr val="000000">
                      <a:alpha val="43137"/>
                    </a:srgbClr>
                  </a:outerShdw>
                </a:effectLst>
              </a:rPr>
              <a:t>berita</a:t>
            </a:r>
            <a:endParaRPr lang="id-ID" b="1" dirty="0" smtClean="0">
              <a:effectLst>
                <a:outerShdw blurRad="38100" dist="38100" dir="2700000" algn="tl">
                  <a:srgbClr val="000000">
                    <a:alpha val="43137"/>
                  </a:srgbClr>
                </a:outerShdw>
              </a:effectLst>
            </a:endParaRPr>
          </a:p>
        </p:txBody>
      </p:sp>
      <p:sp>
        <p:nvSpPr>
          <p:cNvPr id="5123" name="Rectangle 3"/>
          <p:cNvSpPr>
            <a:spLocks noGrp="1" noChangeArrowheads="1"/>
          </p:cNvSpPr>
          <p:nvPr>
            <p:ph idx="1"/>
          </p:nvPr>
        </p:nvSpPr>
        <p:spPr>
          <a:xfrm>
            <a:off x="457200" y="1447800"/>
            <a:ext cx="8458200" cy="4953000"/>
          </a:xfrm>
        </p:spPr>
        <p:txBody>
          <a:bodyPr>
            <a:normAutofit lnSpcReduction="10000"/>
          </a:bodyPr>
          <a:lstStyle/>
          <a:p>
            <a:pPr marL="274320" indent="-274320" eaLnBrk="1" fontAlgn="auto" hangingPunct="1">
              <a:lnSpc>
                <a:spcPct val="90000"/>
              </a:lnSpc>
              <a:spcAft>
                <a:spcPts val="0"/>
              </a:spcAft>
              <a:buClr>
                <a:schemeClr val="accent3"/>
              </a:buClr>
              <a:buFont typeface="Wingdings 2"/>
              <a:buNone/>
              <a:defRPr/>
            </a:pPr>
            <a:r>
              <a:rPr lang="en-US" sz="2800" dirty="0" err="1" smtClean="0">
                <a:latin typeface="Palatino Linotype" pitchFamily="18" charset="0"/>
              </a:rPr>
              <a:t>unsur</a:t>
            </a:r>
            <a:r>
              <a:rPr lang="en-US" sz="2800" dirty="0" smtClean="0">
                <a:latin typeface="Palatino Linotype" pitchFamily="18" charset="0"/>
              </a:rPr>
              <a:t> </a:t>
            </a:r>
            <a:r>
              <a:rPr lang="en-US" sz="2800" dirty="0" err="1" smtClean="0">
                <a:latin typeface="Palatino Linotype" pitchFamily="18" charset="0"/>
              </a:rPr>
              <a:t>nilai</a:t>
            </a:r>
            <a:r>
              <a:rPr lang="en-US" sz="2800" dirty="0" smtClean="0">
                <a:latin typeface="Palatino Linotype" pitchFamily="18" charset="0"/>
              </a:rPr>
              <a:t> </a:t>
            </a:r>
            <a:r>
              <a:rPr lang="en-US" sz="2800" dirty="0" err="1" smtClean="0">
                <a:latin typeface="Palatino Linotype" pitchFamily="18" charset="0"/>
              </a:rPr>
              <a:t>suatu</a:t>
            </a:r>
            <a:r>
              <a:rPr lang="en-US" sz="2800" dirty="0" smtClean="0">
                <a:latin typeface="Palatino Linotype" pitchFamily="18" charset="0"/>
              </a:rPr>
              <a:t> </a:t>
            </a:r>
            <a:r>
              <a:rPr lang="en-US" sz="2800" dirty="0" err="1" smtClean="0">
                <a:latin typeface="Palatino Linotype" pitchFamily="18" charset="0"/>
              </a:rPr>
              <a:t>peristiwa</a:t>
            </a:r>
            <a:r>
              <a:rPr lang="en-US" sz="2800" dirty="0" smtClean="0">
                <a:latin typeface="Palatino Linotype" pitchFamily="18" charset="0"/>
              </a:rPr>
              <a:t>:</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keluarbiasaan</a:t>
            </a:r>
            <a:r>
              <a:rPr lang="en-US" sz="2600" dirty="0" smtClean="0">
                <a:latin typeface="Palatino Linotype" pitchFamily="18" charset="0"/>
              </a:rPr>
              <a:t> (</a:t>
            </a:r>
            <a:r>
              <a:rPr lang="en-US" sz="2600" dirty="0" err="1" smtClean="0">
                <a:latin typeface="Palatino Linotype" pitchFamily="18" charset="0"/>
              </a:rPr>
              <a:t>unsualness</a:t>
            </a:r>
            <a:r>
              <a:rPr lang="en-US" sz="2600" dirty="0" smtClean="0">
                <a:latin typeface="Palatino Linotype" pitchFamily="18" charset="0"/>
              </a:rPr>
              <a:t>),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aktual</a:t>
            </a:r>
            <a:r>
              <a:rPr lang="en-US" sz="2600" dirty="0" smtClean="0">
                <a:latin typeface="Palatino Linotype" pitchFamily="18" charset="0"/>
              </a:rPr>
              <a:t> (timeless),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kedekatan</a:t>
            </a:r>
            <a:r>
              <a:rPr lang="en-US" sz="2600" dirty="0" smtClean="0">
                <a:latin typeface="Palatino Linotype" pitchFamily="18" charset="0"/>
              </a:rPr>
              <a:t> (proximity),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Kemajuan</a:t>
            </a:r>
            <a:r>
              <a:rPr lang="en-US" sz="2600" b="1" dirty="0" smtClean="0">
                <a:latin typeface="Palatino Linotype" pitchFamily="18" charset="0"/>
              </a:rPr>
              <a:t>/</a:t>
            </a:r>
            <a:r>
              <a:rPr lang="en-US" sz="2600" b="1" dirty="0" err="1" smtClean="0">
                <a:latin typeface="Palatino Linotype" pitchFamily="18" charset="0"/>
              </a:rPr>
              <a:t>hal</a:t>
            </a:r>
            <a:r>
              <a:rPr lang="en-US" sz="2600" b="1" dirty="0" smtClean="0">
                <a:latin typeface="Palatino Linotype" pitchFamily="18" charset="0"/>
              </a:rPr>
              <a:t> </a:t>
            </a:r>
            <a:r>
              <a:rPr lang="en-US" sz="2600" b="1" dirty="0" err="1" smtClean="0">
                <a:latin typeface="Palatino Linotype" pitchFamily="18" charset="0"/>
              </a:rPr>
              <a:t>baru</a:t>
            </a:r>
            <a:r>
              <a:rPr lang="en-US" sz="2600" b="1" dirty="0" smtClean="0">
                <a:latin typeface="Palatino Linotype" pitchFamily="18" charset="0"/>
              </a:rPr>
              <a:t> </a:t>
            </a:r>
            <a:r>
              <a:rPr lang="en-US" sz="2600" dirty="0" smtClean="0">
                <a:latin typeface="Palatino Linotype" pitchFamily="18" charset="0"/>
              </a:rPr>
              <a:t>(novelty),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dampak</a:t>
            </a:r>
            <a:r>
              <a:rPr lang="en-US" sz="2600" b="1" dirty="0" smtClean="0">
                <a:latin typeface="Palatino Linotype" pitchFamily="18" charset="0"/>
              </a:rPr>
              <a:t>/</a:t>
            </a:r>
            <a:r>
              <a:rPr lang="en-US" sz="2600" b="1" dirty="0" err="1" smtClean="0">
                <a:latin typeface="Palatino Linotype" pitchFamily="18" charset="0"/>
              </a:rPr>
              <a:t>akibat</a:t>
            </a:r>
            <a:r>
              <a:rPr lang="en-US" sz="2600" dirty="0" smtClean="0">
                <a:latin typeface="Palatino Linotype" pitchFamily="18" charset="0"/>
              </a:rPr>
              <a:t> (impact),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konflik</a:t>
            </a:r>
            <a:r>
              <a:rPr lang="en-US" sz="2600" dirty="0" smtClean="0">
                <a:latin typeface="Palatino Linotype" pitchFamily="18" charset="0"/>
              </a:rPr>
              <a:t> (conflict),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ketegangan</a:t>
            </a:r>
            <a:r>
              <a:rPr lang="en-US" sz="2600" b="1" dirty="0" smtClean="0">
                <a:latin typeface="Palatino Linotype" pitchFamily="18" charset="0"/>
              </a:rPr>
              <a:t>/</a:t>
            </a:r>
            <a:r>
              <a:rPr lang="en-US" sz="2600" b="1" dirty="0" err="1" smtClean="0">
                <a:latin typeface="Palatino Linotype" pitchFamily="18" charset="0"/>
              </a:rPr>
              <a:t>kejutan</a:t>
            </a:r>
            <a:r>
              <a:rPr lang="en-US" sz="2600" dirty="0" smtClean="0">
                <a:latin typeface="Palatino Linotype" pitchFamily="18" charset="0"/>
              </a:rPr>
              <a:t> (surprising),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tokoh</a:t>
            </a:r>
            <a:r>
              <a:rPr lang="en-US" sz="2600" b="1" dirty="0" smtClean="0">
                <a:latin typeface="Palatino Linotype" pitchFamily="18" charset="0"/>
              </a:rPr>
              <a:t>/</a:t>
            </a:r>
            <a:r>
              <a:rPr lang="en-US" sz="2600" b="1" dirty="0" err="1" smtClean="0">
                <a:latin typeface="Palatino Linotype" pitchFamily="18" charset="0"/>
              </a:rPr>
              <a:t>orang</a:t>
            </a:r>
            <a:r>
              <a:rPr lang="en-US" sz="2600" dirty="0" smtClean="0">
                <a:latin typeface="Palatino Linotype" pitchFamily="18" charset="0"/>
              </a:rPr>
              <a:t> </a:t>
            </a:r>
            <a:r>
              <a:rPr lang="en-US" sz="2600" dirty="0" err="1" smtClean="0">
                <a:latin typeface="Palatino Linotype" pitchFamily="18" charset="0"/>
              </a:rPr>
              <a:t>penting</a:t>
            </a:r>
            <a:r>
              <a:rPr lang="en-US" sz="2600" dirty="0" smtClean="0">
                <a:latin typeface="Palatino Linotype" pitchFamily="18" charset="0"/>
              </a:rPr>
              <a:t>,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kemanusiaan</a:t>
            </a:r>
            <a:r>
              <a:rPr lang="en-US" sz="2600" dirty="0" smtClean="0">
                <a:latin typeface="Palatino Linotype" pitchFamily="18" charset="0"/>
              </a:rPr>
              <a:t> (human interest),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kejahatan</a:t>
            </a:r>
            <a:r>
              <a:rPr lang="en-US" sz="2600" dirty="0" smtClean="0">
                <a:latin typeface="Palatino Linotype" pitchFamily="18" charset="0"/>
              </a:rPr>
              <a:t> </a:t>
            </a:r>
          </a:p>
          <a:p>
            <a:pPr marL="640080" lvl="1" indent="-246888" eaLnBrk="1" fontAlgn="auto" hangingPunct="1">
              <a:lnSpc>
                <a:spcPct val="90000"/>
              </a:lnSpc>
              <a:spcAft>
                <a:spcPts val="0"/>
              </a:spcAft>
              <a:buFont typeface="Wingdings 2"/>
              <a:buChar char=""/>
              <a:defRPr/>
            </a:pPr>
            <a:r>
              <a:rPr lang="en-US" sz="2600" b="1" dirty="0" err="1" smtClean="0">
                <a:latin typeface="Palatino Linotype" pitchFamily="18" charset="0"/>
              </a:rPr>
              <a:t>seks</a:t>
            </a:r>
            <a:r>
              <a:rPr lang="en-US" sz="2600" dirty="0" smtClean="0">
                <a:latin typeface="Palatino Linotype"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71550"/>
          </a:xfrm>
        </p:spPr>
        <p:txBody>
          <a:bodyPr/>
          <a:lstStyle/>
          <a:p>
            <a:pPr>
              <a:defRPr/>
            </a:pPr>
            <a:r>
              <a:rPr lang="en-US" sz="5400" dirty="0" err="1" smtClean="0">
                <a:solidFill>
                  <a:schemeClr val="accent1"/>
                </a:solidFill>
                <a:effectLst>
                  <a:outerShdw blurRad="38100" dist="38100" dir="2700000" algn="tl">
                    <a:srgbClr val="000000">
                      <a:alpha val="43137"/>
                    </a:srgbClr>
                  </a:outerShdw>
                </a:effectLst>
              </a:rPr>
              <a:t>Jenis-jenis</a:t>
            </a:r>
            <a:r>
              <a:rPr lang="en-US" sz="5400" dirty="0" smtClean="0">
                <a:solidFill>
                  <a:schemeClr val="accent1"/>
                </a:solidFill>
                <a:effectLst>
                  <a:outerShdw blurRad="38100" dist="38100" dir="2700000" algn="tl">
                    <a:srgbClr val="000000">
                      <a:alpha val="43137"/>
                    </a:srgbClr>
                  </a:outerShdw>
                </a:effectLst>
              </a:rPr>
              <a:t> </a:t>
            </a:r>
            <a:r>
              <a:rPr lang="en-US" sz="5400" dirty="0" err="1" smtClean="0">
                <a:solidFill>
                  <a:schemeClr val="accent1"/>
                </a:solidFill>
                <a:effectLst>
                  <a:outerShdw blurRad="38100" dist="38100" dir="2700000" algn="tl">
                    <a:srgbClr val="000000">
                      <a:alpha val="43137"/>
                    </a:srgbClr>
                  </a:outerShdw>
                </a:effectLst>
              </a:rPr>
              <a:t>Berita</a:t>
            </a:r>
            <a:r>
              <a:rPr lang="en-US" sz="5400" dirty="0" smtClean="0">
                <a:solidFill>
                  <a:schemeClr val="accent1"/>
                </a:solidFill>
                <a:effectLst>
                  <a:outerShdw blurRad="38100" dist="38100" dir="2700000" algn="tl">
                    <a:srgbClr val="000000">
                      <a:alpha val="43137"/>
                    </a:srgbClr>
                  </a:outerShdw>
                </a:effectLst>
              </a:rPr>
              <a:t> </a:t>
            </a:r>
            <a:endParaRPr lang="id-ID" dirty="0">
              <a:solidFill>
                <a:schemeClr val="accent1"/>
              </a:solidFill>
              <a:effectLst>
                <a:outerShdw blurRad="38100" dist="38100" dir="2700000" algn="tl">
                  <a:srgbClr val="000000">
                    <a:alpha val="43137"/>
                  </a:srgbClr>
                </a:outerShdw>
              </a:effectLst>
            </a:endParaRPr>
          </a:p>
        </p:txBody>
      </p:sp>
      <p:sp>
        <p:nvSpPr>
          <p:cNvPr id="12291" name="Content Placeholder 2"/>
          <p:cNvSpPr>
            <a:spLocks noGrp="1"/>
          </p:cNvSpPr>
          <p:nvPr>
            <p:ph idx="1"/>
          </p:nvPr>
        </p:nvSpPr>
        <p:spPr>
          <a:xfrm>
            <a:off x="457200" y="1600200"/>
            <a:ext cx="8229600" cy="3429000"/>
          </a:xfrm>
        </p:spPr>
        <p:txBody>
          <a:bodyPr/>
          <a:lstStyle/>
          <a:p>
            <a:r>
              <a:rPr lang="en-US" sz="2800" b="1" smtClean="0">
                <a:solidFill>
                  <a:srgbClr val="000000"/>
                </a:solidFill>
                <a:latin typeface="Palatino Linotype" pitchFamily="18" charset="0"/>
              </a:rPr>
              <a:t> Berita spontan (</a:t>
            </a:r>
            <a:r>
              <a:rPr lang="en-US" sz="2800" b="1" i="1" smtClean="0">
                <a:solidFill>
                  <a:srgbClr val="000000"/>
                </a:solidFill>
                <a:latin typeface="Palatino Linotype" pitchFamily="18" charset="0"/>
              </a:rPr>
              <a:t>real event</a:t>
            </a:r>
            <a:r>
              <a:rPr lang="en-US" sz="2800" b="1" smtClean="0">
                <a:solidFill>
                  <a:srgbClr val="000000"/>
                </a:solidFill>
                <a:latin typeface="Palatino Linotype" pitchFamily="18" charset="0"/>
              </a:rPr>
              <a:t>)</a:t>
            </a:r>
          </a:p>
          <a:p>
            <a:r>
              <a:rPr lang="en-US" sz="2800" b="1" i="1" smtClean="0">
                <a:solidFill>
                  <a:srgbClr val="000000"/>
                </a:solidFill>
                <a:latin typeface="Palatino Linotype" pitchFamily="18" charset="0"/>
              </a:rPr>
              <a:t>Pseudo event (press conference, meet the press, press release)</a:t>
            </a:r>
            <a:r>
              <a:rPr lang="en-US" sz="2800" smtClean="0">
                <a:solidFill>
                  <a:srgbClr val="000000"/>
                </a:solidFill>
                <a:latin typeface="Palatino Linotype" pitchFamily="18" charset="0"/>
              </a:rPr>
              <a:t> Peristiwa yang sengaja diciptakan </a:t>
            </a:r>
          </a:p>
          <a:p>
            <a:r>
              <a:rPr lang="en-US" sz="2800" b="1" smtClean="0">
                <a:solidFill>
                  <a:srgbClr val="000000"/>
                </a:solidFill>
                <a:latin typeface="Palatino Linotype" pitchFamily="18" charset="0"/>
              </a:rPr>
              <a:t>Berita terjadwal </a:t>
            </a:r>
            <a:r>
              <a:rPr lang="en-US" sz="2800" b="1" i="1" smtClean="0">
                <a:solidFill>
                  <a:srgbClr val="000000"/>
                </a:solidFill>
                <a:latin typeface="Palatino Linotype" pitchFamily="18" charset="0"/>
              </a:rPr>
              <a:t>(scheduled events)</a:t>
            </a:r>
          </a:p>
          <a:p>
            <a:r>
              <a:rPr lang="en-US" sz="2800" b="1" smtClean="0">
                <a:solidFill>
                  <a:srgbClr val="000000"/>
                </a:solidFill>
                <a:latin typeface="Palatino Linotype" pitchFamily="18" charset="0"/>
              </a:rPr>
              <a:t>Berita asal/pertama </a:t>
            </a:r>
            <a:r>
              <a:rPr lang="en-US" sz="2800" b="1" i="1" smtClean="0">
                <a:solidFill>
                  <a:srgbClr val="000000"/>
                </a:solidFill>
                <a:latin typeface="Palatino Linotype" pitchFamily="18" charset="0"/>
              </a:rPr>
              <a:t>(original/initial news)</a:t>
            </a:r>
          </a:p>
          <a:p>
            <a:r>
              <a:rPr lang="en-US" sz="2800" b="1" smtClean="0">
                <a:solidFill>
                  <a:srgbClr val="000000"/>
                </a:solidFill>
                <a:latin typeface="Palatino Linotype" pitchFamily="18" charset="0"/>
              </a:rPr>
              <a:t>Berita lanjutan </a:t>
            </a:r>
            <a:r>
              <a:rPr lang="en-US" sz="2800" b="1" i="1" smtClean="0">
                <a:solidFill>
                  <a:srgbClr val="000000"/>
                </a:solidFill>
                <a:latin typeface="Palatino Linotype" pitchFamily="18" charset="0"/>
              </a:rPr>
              <a:t>(follow-up news)</a:t>
            </a:r>
            <a:endParaRPr lang="id-ID" sz="2800" smtClean="0">
              <a:latin typeface="Palatino Linotype" pitchFamily="18" charset="0"/>
            </a:endParaRPr>
          </a:p>
        </p:txBody>
      </p:sp>
      <p:pic>
        <p:nvPicPr>
          <p:cNvPr id="12292" name="Picture 3" descr="Watercolor camera vector, , Fine,  PNG and Vector"/>
          <p:cNvPicPr>
            <a:picLocks noChangeAspect="1" noChangeArrowheads="1"/>
          </p:cNvPicPr>
          <p:nvPr/>
        </p:nvPicPr>
        <p:blipFill>
          <a:blip r:embed="rId2"/>
          <a:srcRect l="12308" t="15385" b="10770"/>
          <a:stretch>
            <a:fillRect/>
          </a:stretch>
        </p:blipFill>
        <p:spPr bwMode="auto">
          <a:xfrm>
            <a:off x="6172200" y="4414838"/>
            <a:ext cx="2628900" cy="221456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666750"/>
          </a:xfrm>
        </p:spPr>
        <p:txBody>
          <a:bodyPr/>
          <a:lstStyle/>
          <a:p>
            <a:pPr eaLnBrk="1" hangingPunct="1">
              <a:defRPr/>
            </a:pPr>
            <a:r>
              <a:rPr lang="en-US" b="1" dirty="0" err="1" smtClean="0">
                <a:solidFill>
                  <a:srgbClr val="0000FF"/>
                </a:solidFill>
                <a:effectLst>
                  <a:outerShdw blurRad="38100" dist="38100" dir="2700000" algn="tl">
                    <a:srgbClr val="000000">
                      <a:alpha val="43137"/>
                    </a:srgbClr>
                  </a:outerShdw>
                </a:effectLst>
              </a:rPr>
              <a:t>Tiga</a:t>
            </a:r>
            <a:r>
              <a:rPr lang="en-US" b="1" dirty="0" smtClean="0">
                <a:solidFill>
                  <a:srgbClr val="0000FF"/>
                </a:solidFill>
                <a:effectLst>
                  <a:outerShdw blurRad="38100" dist="38100" dir="2700000" algn="tl">
                    <a:srgbClr val="000000">
                      <a:alpha val="43137"/>
                    </a:srgbClr>
                  </a:outerShdw>
                </a:effectLst>
              </a:rPr>
              <a:t> </a:t>
            </a:r>
            <a:r>
              <a:rPr lang="en-US" b="1" dirty="0" err="1" smtClean="0">
                <a:solidFill>
                  <a:srgbClr val="0000FF"/>
                </a:solidFill>
                <a:effectLst>
                  <a:outerShdw blurRad="38100" dist="38100" dir="2700000" algn="tl">
                    <a:srgbClr val="000000">
                      <a:alpha val="43137"/>
                    </a:srgbClr>
                  </a:outerShdw>
                </a:effectLst>
              </a:rPr>
              <a:t>kelompok</a:t>
            </a:r>
            <a:r>
              <a:rPr lang="en-US" b="1" dirty="0" smtClean="0">
                <a:solidFill>
                  <a:srgbClr val="0000FF"/>
                </a:solidFill>
                <a:effectLst>
                  <a:outerShdw blurRad="38100" dist="38100" dir="2700000" algn="tl">
                    <a:srgbClr val="000000">
                      <a:alpha val="43137"/>
                    </a:srgbClr>
                  </a:outerShdw>
                </a:effectLst>
              </a:rPr>
              <a:t> </a:t>
            </a:r>
            <a:r>
              <a:rPr lang="en-US" b="1" dirty="0" err="1" smtClean="0">
                <a:solidFill>
                  <a:srgbClr val="0000FF"/>
                </a:solidFill>
                <a:effectLst>
                  <a:outerShdw blurRad="38100" dist="38100" dir="2700000" algn="tl">
                    <a:srgbClr val="000000">
                      <a:alpha val="43137"/>
                    </a:srgbClr>
                  </a:outerShdw>
                </a:effectLst>
              </a:rPr>
              <a:t>Berita</a:t>
            </a:r>
            <a:endParaRPr lang="id-ID" dirty="0" smtClean="0">
              <a:effectLst>
                <a:outerShdw blurRad="38100" dist="38100" dir="2700000" algn="tl">
                  <a:srgbClr val="000000">
                    <a:alpha val="43137"/>
                  </a:srgbClr>
                </a:outerShdw>
              </a:effectLst>
            </a:endParaRPr>
          </a:p>
        </p:txBody>
      </p:sp>
      <p:sp>
        <p:nvSpPr>
          <p:cNvPr id="13315" name="Content Placeholder 2"/>
          <p:cNvSpPr>
            <a:spLocks noGrp="1"/>
          </p:cNvSpPr>
          <p:nvPr>
            <p:ph idx="1"/>
          </p:nvPr>
        </p:nvSpPr>
        <p:spPr>
          <a:xfrm>
            <a:off x="457200" y="1600200"/>
            <a:ext cx="8229600" cy="4724400"/>
          </a:xfrm>
        </p:spPr>
        <p:txBody>
          <a:bodyPr/>
          <a:lstStyle/>
          <a:p>
            <a:pPr eaLnBrk="1" hangingPunct="1"/>
            <a:r>
              <a:rPr lang="en-US" sz="2800" b="1" smtClean="0">
                <a:solidFill>
                  <a:srgbClr val="0000FF"/>
                </a:solidFill>
                <a:latin typeface="Palatino Linotype" pitchFamily="18" charset="0"/>
              </a:rPr>
              <a:t>Spot News/Straight News : </a:t>
            </a:r>
            <a:r>
              <a:rPr lang="en-US" sz="2800" smtClean="0">
                <a:solidFill>
                  <a:srgbClr val="0000FF"/>
                </a:solidFill>
                <a:latin typeface="Palatino Linotype" pitchFamily="18" charset="0"/>
              </a:rPr>
              <a:t>laporan kejadian langsung, sekedar unsur-unsur “5W + 1H.”</a:t>
            </a:r>
          </a:p>
          <a:p>
            <a:pPr eaLnBrk="1" hangingPunct="1"/>
            <a:r>
              <a:rPr lang="en-US" sz="2800" b="1" i="1" smtClean="0">
                <a:solidFill>
                  <a:srgbClr val="0000FF"/>
                </a:solidFill>
                <a:latin typeface="Palatino Linotype" pitchFamily="18" charset="0"/>
              </a:rPr>
              <a:t>Depth News</a:t>
            </a:r>
            <a:r>
              <a:rPr lang="en-US" sz="2800" smtClean="0">
                <a:solidFill>
                  <a:srgbClr val="0000FF"/>
                </a:solidFill>
                <a:latin typeface="Palatino Linotype" pitchFamily="18" charset="0"/>
              </a:rPr>
              <a:t> (</a:t>
            </a:r>
            <a:r>
              <a:rPr lang="en-US" sz="2800" b="1" i="1" smtClean="0">
                <a:solidFill>
                  <a:srgbClr val="0000FF"/>
                </a:solidFill>
                <a:latin typeface="Palatino Linotype" pitchFamily="18" charset="0"/>
              </a:rPr>
              <a:t>interpretative report</a:t>
            </a:r>
            <a:r>
              <a:rPr lang="en-US" sz="2800" smtClean="0">
                <a:solidFill>
                  <a:srgbClr val="0000FF"/>
                </a:solidFill>
                <a:latin typeface="Palatino Linotype" pitchFamily="18" charset="0"/>
              </a:rPr>
              <a:t>) : berita cukup kompleks. berisi fakta-fakta lengkap, mendalam dan komprehensif. juga dilengkapi dengan latar belakang, </a:t>
            </a:r>
            <a:r>
              <a:rPr lang="en-US" sz="2800" i="1" smtClean="0">
                <a:solidFill>
                  <a:srgbClr val="0000FF"/>
                </a:solidFill>
                <a:latin typeface="Palatino Linotype" pitchFamily="18" charset="0"/>
              </a:rPr>
              <a:t>interpretative</a:t>
            </a:r>
            <a:r>
              <a:rPr lang="en-US" sz="2800" smtClean="0">
                <a:solidFill>
                  <a:srgbClr val="0000FF"/>
                </a:solidFill>
                <a:latin typeface="Palatino Linotype" pitchFamily="18" charset="0"/>
              </a:rPr>
              <a:t> (tafsiran) dan warna, suasana.</a:t>
            </a:r>
          </a:p>
          <a:p>
            <a:pPr eaLnBrk="1" hangingPunct="1"/>
            <a:r>
              <a:rPr lang="en-US" sz="2800" b="1" i="1" smtClean="0">
                <a:solidFill>
                  <a:srgbClr val="0000FF"/>
                </a:solidFill>
                <a:latin typeface="Palatino Linotype" pitchFamily="18" charset="0"/>
              </a:rPr>
              <a:t>Precision Journalism</a:t>
            </a:r>
            <a:r>
              <a:rPr lang="en-US" sz="2800" smtClean="0">
                <a:solidFill>
                  <a:srgbClr val="0000FF"/>
                </a:solidFill>
                <a:latin typeface="Palatino Linotype" pitchFamily="18" charset="0"/>
              </a:rPr>
              <a:t> :  Tujuan jurnalisme mengejar obyektivitas dan ketepatan berita. Menggunakan penelitian, biasanya di surat kabar/majalah  </a:t>
            </a:r>
          </a:p>
          <a:p>
            <a:pPr eaLnBrk="1" hangingPunct="1"/>
            <a:endParaRPr lang="id-ID" smtClean="0">
              <a:latin typeface="Palatino Linotyp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704</TotalTime>
  <Words>1526</Words>
  <Application>Microsoft Office PowerPoint</Application>
  <PresentationFormat>On-screen Show (4:3)</PresentationFormat>
  <Paragraphs>210</Paragraphs>
  <Slides>40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Constantia</vt:lpstr>
      <vt:lpstr>Wingdings 2</vt:lpstr>
      <vt:lpstr>Palatino Linotype</vt:lpstr>
      <vt:lpstr>Wingdings</vt:lpstr>
      <vt:lpstr>Tahoma</vt:lpstr>
      <vt:lpstr>Flow</vt:lpstr>
      <vt:lpstr>Pustakawan   [belajar] Menulis Berita dan [mencoba] menulis sastra</vt:lpstr>
      <vt:lpstr>Pustakawan   Menulis  Berita</vt:lpstr>
      <vt:lpstr>Pengertian Berita</vt:lpstr>
      <vt:lpstr>Slide 4</vt:lpstr>
      <vt:lpstr>kategori berita</vt:lpstr>
      <vt:lpstr>Sifat berita</vt:lpstr>
      <vt:lpstr>Unsur-Unsur berita</vt:lpstr>
      <vt:lpstr>Jenis-jenis Berita </vt:lpstr>
      <vt:lpstr>Tiga kelompok Berita</vt:lpstr>
      <vt:lpstr>Penulis Berita</vt:lpstr>
      <vt:lpstr>Teknik Penulisan Berita</vt:lpstr>
      <vt:lpstr>Teknik Penulisan Berita</vt:lpstr>
      <vt:lpstr>Teknik Penulisan Berita</vt:lpstr>
      <vt:lpstr>Langkah menulis berita</vt:lpstr>
      <vt:lpstr>Bagian-bagian Berita</vt:lpstr>
      <vt:lpstr>Menulis Berita</vt:lpstr>
      <vt:lpstr>Menulis Berita</vt:lpstr>
      <vt:lpstr>Pedoman Penulisan  Teras Berita</vt:lpstr>
      <vt:lpstr>Slide 19</vt:lpstr>
      <vt:lpstr>Slide 20</vt:lpstr>
      <vt:lpstr>Slide 21</vt:lpstr>
      <vt:lpstr>Slide 22</vt:lpstr>
      <vt:lpstr>TERAS BERITA: </vt:lpstr>
      <vt:lpstr>TERAS BERITA : </vt:lpstr>
      <vt:lpstr>TERAS BERITA : </vt:lpstr>
      <vt:lpstr>TERAS BERITA : </vt:lpstr>
      <vt:lpstr>TERAS BERITA : </vt:lpstr>
      <vt:lpstr>TERAS BERITA : </vt:lpstr>
      <vt:lpstr>MENULIS TUBUH BERITA: </vt:lpstr>
      <vt:lpstr>MENULIS TUBUH BERITA: </vt:lpstr>
      <vt:lpstr>PENUTUP </vt:lpstr>
      <vt:lpstr>Slide 32</vt:lpstr>
      <vt:lpstr>Pustakawan   Menulis  Sastra</vt:lpstr>
      <vt:lpstr>Memulai menulis</vt:lpstr>
      <vt:lpstr>Slide 35</vt:lpstr>
      <vt:lpstr>Karya sastra</vt:lpstr>
      <vt:lpstr>Tema: Proyek Bersama</vt:lpstr>
      <vt:lpstr>Langkah awal</vt:lpstr>
      <vt:lpstr>Langkah berikutnya</vt:lpstr>
      <vt:lpstr>Langkah akhir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Penulisan Berita</dc:title>
  <dc:creator>MasBoy</dc:creator>
  <cp:lastModifiedBy>Corporate Edition</cp:lastModifiedBy>
  <cp:revision>71</cp:revision>
  <dcterms:created xsi:type="dcterms:W3CDTF">2011-02-08T07:33:57Z</dcterms:created>
  <dcterms:modified xsi:type="dcterms:W3CDTF">2018-08-01T01:03:35Z</dcterms:modified>
</cp:coreProperties>
</file>