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51" r:id="rId2"/>
    <p:sldId id="521" r:id="rId3"/>
    <p:sldId id="526" r:id="rId4"/>
    <p:sldId id="518" r:id="rId5"/>
    <p:sldId id="527" r:id="rId6"/>
    <p:sldId id="491" r:id="rId7"/>
    <p:sldId id="523" r:id="rId8"/>
    <p:sldId id="524" r:id="rId9"/>
    <p:sldId id="525" r:id="rId10"/>
    <p:sldId id="515" r:id="rId11"/>
    <p:sldId id="516" r:id="rId12"/>
    <p:sldId id="528" r:id="rId13"/>
    <p:sldId id="52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9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44" autoAdjust="0"/>
    <p:restoredTop sz="9466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AE2CAB-8201-42EF-B7FF-37F1403161C1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5F4D6-ECE7-460D-B944-424A4D27C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8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7C15-50F4-4487-8FED-4DBA99E50352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826D-59C0-415C-B261-89DBC6C2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2150F-7F1B-4D44-891C-2CFD0BB01FA8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6ABD-2F9D-4B19-BEB8-31DA9C5D7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D87C-E307-4CE3-900F-0D368471EA58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AA76-E5BE-4AD5-8666-3C589A4DB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D3F3-7D49-4397-AC5E-2A0C620297A0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B7CB-5785-4A8E-871A-1CD4DB3DF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112D-8042-4D6C-8C10-B4DA81C3991F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9DE1-2002-4611-8B69-3FF888618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2584-B49D-4064-AB31-627ADE537751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89211-956D-43F6-9F3B-FF7EC6C67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F2828-03C0-4609-AF95-418F610A7E69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E429-CF24-4C4D-A4E9-ECBC3112E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37DB-B0F4-4D2B-BA11-D382F85FC609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78F2-A9E4-4000-B418-F0B6662F8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17C5-558A-4038-AD69-82E401A4DC71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742B-D78A-48DC-BECB-340F81D22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AC90-6DB2-43F5-955E-8CB6E3CEAF10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D428-6AC9-48A9-9720-238156B96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C275-607E-451A-908A-D38C2E09083E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3491-BC5F-4EA1-9E41-DD210B86B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D03739-E772-4544-9FB4-4AE5D855F7ED}" type="datetimeFigureOut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34DAF7-51F8-4F30-8353-F177894E1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otmiantomohamad@g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Rotmianto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Mohamad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A.Md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S.Kom</a:t>
            </a:r>
            <a:endParaRPr lang="en-US" sz="4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Kreator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e-Class &amp; Leader of Team e-DDC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305800" cy="3255996"/>
          </a:xfrm>
        </p:spPr>
        <p:txBody>
          <a:bodyPr/>
          <a:lstStyle/>
          <a:p>
            <a:pPr algn="just"/>
            <a:r>
              <a:rPr lang="en-US" sz="2000" b="1" dirty="0" err="1" smtClean="0">
                <a:solidFill>
                  <a:schemeClr val="tx1"/>
                </a:solidFill>
              </a:rPr>
              <a:t>Pertama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bukan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tujuan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komersial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000" b="1" dirty="0" err="1" smtClean="0">
                <a:solidFill>
                  <a:schemeClr val="tx1"/>
                </a:solidFill>
              </a:rPr>
              <a:t>Merujuk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pada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Undang-Undang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Republik</a:t>
            </a:r>
            <a:r>
              <a:rPr lang="en-US" sz="2000" b="1" dirty="0" smtClean="0">
                <a:solidFill>
                  <a:schemeClr val="tx1"/>
                </a:solidFill>
              </a:rPr>
              <a:t> Indonesia No. 28 </a:t>
            </a:r>
            <a:r>
              <a:rPr lang="en-US" sz="2000" b="1" dirty="0" err="1" smtClean="0">
                <a:solidFill>
                  <a:schemeClr val="tx1"/>
                </a:solidFill>
              </a:rPr>
              <a:t>Tahun</a:t>
            </a:r>
            <a:r>
              <a:rPr lang="en-US" sz="2000" b="1" dirty="0" smtClean="0">
                <a:solidFill>
                  <a:schemeClr val="tx1"/>
                </a:solidFill>
              </a:rPr>
              <a:t> 2014 (yang </a:t>
            </a:r>
            <a:r>
              <a:rPr lang="en-US" sz="2000" b="1" dirty="0" err="1" smtClean="0">
                <a:solidFill>
                  <a:schemeClr val="tx1"/>
                </a:solidFill>
              </a:rPr>
              <a:t>merupakan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pembaharuan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dari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Undang-Undang</a:t>
            </a:r>
            <a:r>
              <a:rPr lang="en-US" sz="2000" b="1" dirty="0" smtClean="0">
                <a:solidFill>
                  <a:schemeClr val="tx1"/>
                </a:solidFill>
              </a:rPr>
              <a:t> No. 19 </a:t>
            </a:r>
            <a:r>
              <a:rPr lang="en-US" sz="2000" b="1" dirty="0" err="1" smtClean="0">
                <a:solidFill>
                  <a:schemeClr val="tx1"/>
                </a:solidFill>
              </a:rPr>
              <a:t>Tahun</a:t>
            </a:r>
            <a:r>
              <a:rPr lang="en-US" sz="2000" b="1" dirty="0" smtClean="0">
                <a:solidFill>
                  <a:schemeClr val="tx1"/>
                </a:solidFill>
              </a:rPr>
              <a:t> 2002) </a:t>
            </a:r>
            <a:r>
              <a:rPr lang="en-US" sz="2000" b="1" dirty="0" err="1" smtClean="0">
                <a:solidFill>
                  <a:schemeClr val="tx1"/>
                </a:solidFill>
              </a:rPr>
              <a:t>tentang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Cipta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Bab</a:t>
            </a:r>
            <a:r>
              <a:rPr lang="en-US" sz="2000" b="1" dirty="0" smtClean="0">
                <a:solidFill>
                  <a:schemeClr val="tx1"/>
                </a:solidFill>
              </a:rPr>
              <a:t> III </a:t>
            </a:r>
            <a:r>
              <a:rPr lang="en-US" sz="2000" b="1" dirty="0" err="1" smtClean="0">
                <a:solidFill>
                  <a:schemeClr val="tx1"/>
                </a:solidFill>
              </a:rPr>
              <a:t>Paragraf</a:t>
            </a:r>
            <a:r>
              <a:rPr lang="en-US" sz="2000" b="1" dirty="0" smtClean="0">
                <a:solidFill>
                  <a:schemeClr val="tx1"/>
                </a:solidFill>
              </a:rPr>
              <a:t> 4 </a:t>
            </a:r>
            <a:r>
              <a:rPr lang="en-US" sz="2000" b="1" dirty="0" err="1" smtClean="0">
                <a:solidFill>
                  <a:schemeClr val="tx1"/>
                </a:solidFill>
              </a:rPr>
              <a:t>tentang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Pembatasan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Perlindungan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Pasal</a:t>
            </a:r>
            <a:r>
              <a:rPr lang="en-US" sz="2000" b="1" dirty="0" smtClean="0">
                <a:solidFill>
                  <a:schemeClr val="tx1"/>
                </a:solidFill>
              </a:rPr>
              <a:t> 26 </a:t>
            </a:r>
            <a:r>
              <a:rPr lang="en-US" sz="2000" b="1" dirty="0" err="1" smtClean="0">
                <a:solidFill>
                  <a:schemeClr val="tx1"/>
                </a:solidFill>
              </a:rPr>
              <a:t>serta</a:t>
            </a:r>
            <a:r>
              <a:rPr lang="en-US" sz="2000" b="1" dirty="0" smtClean="0">
                <a:solidFill>
                  <a:schemeClr val="tx1"/>
                </a:solidFill>
              </a:rPr>
              <a:t>  </a:t>
            </a:r>
            <a:r>
              <a:rPr lang="en-US" sz="2000" b="1" dirty="0" err="1" smtClean="0">
                <a:solidFill>
                  <a:schemeClr val="tx1"/>
                </a:solidFill>
              </a:rPr>
              <a:t>Bab</a:t>
            </a:r>
            <a:r>
              <a:rPr lang="en-US" sz="2000" b="1" dirty="0" smtClean="0">
                <a:solidFill>
                  <a:schemeClr val="tx1"/>
                </a:solidFill>
              </a:rPr>
              <a:t> VI </a:t>
            </a:r>
            <a:r>
              <a:rPr lang="en-US" sz="2000" b="1" dirty="0" err="1" smtClean="0">
                <a:solidFill>
                  <a:schemeClr val="tx1"/>
                </a:solidFill>
              </a:rPr>
              <a:t>Pasal</a:t>
            </a:r>
            <a:r>
              <a:rPr lang="en-US" sz="2000" b="1" dirty="0" smtClean="0">
                <a:solidFill>
                  <a:schemeClr val="tx1"/>
                </a:solidFill>
              </a:rPr>
              <a:t> 44 </a:t>
            </a:r>
            <a:r>
              <a:rPr lang="en-US" sz="2000" b="1" dirty="0" err="1" smtClean="0">
                <a:solidFill>
                  <a:schemeClr val="tx1"/>
                </a:solidFill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mana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pada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intinya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menyatakan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bahwa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penggunaan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ciptaan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pihak</a:t>
            </a:r>
            <a:r>
              <a:rPr lang="en-US" sz="2000" b="1" dirty="0" smtClean="0">
                <a:solidFill>
                  <a:schemeClr val="tx1"/>
                </a:solidFill>
              </a:rPr>
              <a:t> lain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keperluan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penelitian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semacamnya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selama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bukan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tujuan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komersial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mencantumkan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sumbernya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secara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lengkap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tidak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dianggap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bertentangan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Undang-Undang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</a:rPr>
              <a:t>Mengingat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err="1" smtClean="0">
                <a:solidFill>
                  <a:schemeClr val="tx1"/>
                </a:solidFill>
              </a:rPr>
              <a:t>prinsip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pembuatan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maupun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penyebaran</a:t>
            </a:r>
            <a:r>
              <a:rPr lang="en-US" sz="2000" b="1" dirty="0" smtClean="0">
                <a:solidFill>
                  <a:schemeClr val="tx1"/>
                </a:solidFill>
              </a:rPr>
              <a:t> freeware e-Class </a:t>
            </a:r>
            <a:r>
              <a:rPr lang="en-US" sz="2000" b="1" dirty="0" err="1" smtClean="0">
                <a:solidFill>
                  <a:schemeClr val="tx1"/>
                </a:solidFill>
              </a:rPr>
              <a:t>adalah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bukan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tujuan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komersial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melainkan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semata-mata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membantu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pustakawan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pengajar</a:t>
            </a:r>
            <a:r>
              <a:rPr lang="en-US" sz="2000" b="1" dirty="0" smtClean="0">
                <a:solidFill>
                  <a:schemeClr val="tx1"/>
                </a:solidFill>
              </a:rPr>
              <a:t>/</a:t>
            </a:r>
            <a:r>
              <a:rPr lang="en-US" sz="2000" b="1" dirty="0" err="1" smtClean="0">
                <a:solidFill>
                  <a:schemeClr val="tx1"/>
                </a:solidFill>
              </a:rPr>
              <a:t>mahasiswa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err="1" smtClean="0">
                <a:solidFill>
                  <a:schemeClr val="tx1"/>
                </a:solidFill>
              </a:rPr>
              <a:t>ilmu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perpustakaan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/</a:t>
            </a:r>
            <a:r>
              <a:rPr lang="en-US" sz="2000" b="1" dirty="0" err="1" smtClean="0">
                <a:solidFill>
                  <a:schemeClr val="tx1"/>
                </a:solidFill>
              </a:rPr>
              <a:t>atau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siapapun</a:t>
            </a:r>
            <a:r>
              <a:rPr lang="en-US" sz="2000" b="1" dirty="0" smtClean="0">
                <a:solidFill>
                  <a:schemeClr val="tx1"/>
                </a:solidFill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</a:rPr>
              <a:t>bergiat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bidang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perpustakaan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</a:rPr>
              <a:t> Indonesia agar </a:t>
            </a:r>
            <a:r>
              <a:rPr lang="en-US" sz="2000" b="1" dirty="0" err="1" smtClean="0">
                <a:solidFill>
                  <a:schemeClr val="tx1"/>
                </a:solidFill>
              </a:rPr>
              <a:t>lebih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mudah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menentukan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nomor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klasifikasi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berbasis</a:t>
            </a:r>
            <a:r>
              <a:rPr lang="en-US" sz="2000" b="1" dirty="0" smtClean="0">
                <a:solidFill>
                  <a:schemeClr val="tx1"/>
                </a:solidFill>
              </a:rPr>
              <a:t> DDC, </a:t>
            </a:r>
            <a:r>
              <a:rPr lang="en-US" sz="2000" b="1" dirty="0" err="1" smtClean="0">
                <a:solidFill>
                  <a:schemeClr val="tx1"/>
                </a:solidFill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mana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tidak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dapat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dipungkiri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sampai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saat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banyak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pustakawan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/</a:t>
            </a:r>
            <a:r>
              <a:rPr lang="en-US" sz="2000" b="1" dirty="0" err="1" smtClean="0">
                <a:solidFill>
                  <a:schemeClr val="tx1"/>
                </a:solidFill>
              </a:rPr>
              <a:t>atau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pegiat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perpustakaan</a:t>
            </a:r>
            <a:r>
              <a:rPr lang="en-US" sz="2000" b="1" dirty="0" smtClean="0">
                <a:solidFill>
                  <a:schemeClr val="tx1"/>
                </a:solidFill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</a:rPr>
              <a:t>dikarenakan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berbagai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macam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faktor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masih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mengalami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kesulitan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menggunakan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mendapatkan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membeli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melanggan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maupun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mengakses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produk-produk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resmi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keluaran</a:t>
            </a:r>
            <a:r>
              <a:rPr lang="en-US" sz="2000" b="1" dirty="0" smtClean="0">
                <a:solidFill>
                  <a:schemeClr val="tx1"/>
                </a:solidFill>
              </a:rPr>
              <a:t> OCLC </a:t>
            </a:r>
            <a:r>
              <a:rPr lang="en-US" sz="2000" b="1" dirty="0" err="1" smtClean="0">
                <a:solidFill>
                  <a:schemeClr val="tx1"/>
                </a:solidFill>
              </a:rPr>
              <a:t>seperti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pedoman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klasifikasi</a:t>
            </a:r>
            <a:r>
              <a:rPr lang="en-US" sz="2000" b="1" dirty="0" smtClean="0">
                <a:solidFill>
                  <a:schemeClr val="tx1"/>
                </a:solidFill>
              </a:rPr>
              <a:t> DDC </a:t>
            </a:r>
            <a:r>
              <a:rPr lang="en-US" sz="2000" b="1" dirty="0" err="1" smtClean="0">
                <a:solidFill>
                  <a:schemeClr val="tx1"/>
                </a:solidFill>
              </a:rPr>
              <a:t>asli</a:t>
            </a:r>
            <a:r>
              <a:rPr lang="en-US" sz="2000" b="1" dirty="0" smtClean="0">
                <a:solidFill>
                  <a:schemeClr val="tx1"/>
                </a:solidFill>
              </a:rPr>
              <a:t> (DDC </a:t>
            </a:r>
            <a:r>
              <a:rPr lang="en-US" sz="2000" b="1" dirty="0" err="1" smtClean="0">
                <a:solidFill>
                  <a:schemeClr val="tx1"/>
                </a:solidFill>
              </a:rPr>
              <a:t>cetak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versi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lengkap</a:t>
            </a:r>
            <a:r>
              <a:rPr lang="en-US" sz="2000" b="1" dirty="0" smtClean="0">
                <a:solidFill>
                  <a:schemeClr val="tx1"/>
                </a:solidFill>
              </a:rPr>
              <a:t>), Dewey for Windows, 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WebDewey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-19050" y="2286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FAQ: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Cipta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e-Class (1)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9183314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305800" cy="3255996"/>
          </a:xfrm>
        </p:spPr>
        <p:txBody>
          <a:bodyPr/>
          <a:lstStyle/>
          <a:p>
            <a:pPr algn="just"/>
            <a:r>
              <a:rPr lang="en-US" sz="2000" b="1" dirty="0" err="1" smtClean="0">
                <a:solidFill>
                  <a:schemeClr val="tx1"/>
                </a:solidFill>
              </a:rPr>
              <a:t>Kedua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telah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dilakukan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proses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adaptasi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000" b="1" dirty="0" err="1" smtClean="0">
                <a:solidFill>
                  <a:schemeClr val="tx1"/>
                </a:solidFill>
              </a:rPr>
              <a:t>Konten</a:t>
            </a:r>
            <a:r>
              <a:rPr lang="en-US" sz="2000" b="1" dirty="0" smtClean="0">
                <a:solidFill>
                  <a:schemeClr val="tx1"/>
                </a:solidFill>
              </a:rPr>
              <a:t> yang </a:t>
            </a:r>
            <a:r>
              <a:rPr lang="en-US" sz="2000" b="1" dirty="0" err="1" smtClean="0">
                <a:solidFill>
                  <a:schemeClr val="tx1"/>
                </a:solidFill>
              </a:rPr>
              <a:t>terdapat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</a:rPr>
              <a:t> freeware e-Class </a:t>
            </a:r>
            <a:r>
              <a:rPr lang="en-US" sz="2000" b="1" dirty="0" err="1" smtClean="0">
                <a:solidFill>
                  <a:schemeClr val="tx1"/>
                </a:solidFill>
              </a:rPr>
              <a:t>tidak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begitu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saja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mengutip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semua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nomor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klasifikasi</a:t>
            </a:r>
            <a:r>
              <a:rPr lang="en-US" sz="2000" b="1" dirty="0" smtClean="0">
                <a:solidFill>
                  <a:schemeClr val="tx1"/>
                </a:solidFill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</a:rPr>
              <a:t>terdapat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</a:rPr>
              <a:t> DDC, </a:t>
            </a:r>
            <a:r>
              <a:rPr lang="en-US" sz="2000" b="1" dirty="0" err="1" smtClean="0">
                <a:solidFill>
                  <a:schemeClr val="tx1"/>
                </a:solidFill>
              </a:rPr>
              <a:t>melainkan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telah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err="1" smtClean="0">
                <a:solidFill>
                  <a:schemeClr val="tx1"/>
                </a:solidFill>
              </a:rPr>
              <a:t>dilakukan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err="1" smtClean="0">
                <a:solidFill>
                  <a:schemeClr val="tx1"/>
                </a:solidFill>
              </a:rPr>
              <a:t>proses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adaptasi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seperlunya</a:t>
            </a:r>
            <a:r>
              <a:rPr lang="en-US" sz="2000" b="1" dirty="0" smtClean="0">
                <a:solidFill>
                  <a:schemeClr val="tx1"/>
                </a:solidFill>
              </a:rPr>
              <a:t> agar </a:t>
            </a:r>
            <a:r>
              <a:rPr lang="en-US" sz="2000" b="1" dirty="0" err="1" smtClean="0">
                <a:solidFill>
                  <a:schemeClr val="tx1"/>
                </a:solidFill>
              </a:rPr>
              <a:t>sesuai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penggunaan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semua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jenis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perpustakaan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</a:rPr>
              <a:t> Indonesia. </a:t>
            </a:r>
            <a:r>
              <a:rPr lang="en-US" sz="2000" b="1" dirty="0" err="1" smtClean="0">
                <a:solidFill>
                  <a:schemeClr val="tx1"/>
                </a:solidFill>
              </a:rPr>
              <a:t>Sebagai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catatan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proses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adaptasi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tersebut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dilakukan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secermat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mungkin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tetap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berpegang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pada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kaidah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pengklasifikasian</a:t>
            </a:r>
            <a:r>
              <a:rPr lang="en-US" sz="2000" b="1" dirty="0" smtClean="0">
                <a:solidFill>
                  <a:schemeClr val="tx1"/>
                </a:solidFill>
              </a:rPr>
              <a:t> DDC yang </a:t>
            </a:r>
            <a:r>
              <a:rPr lang="en-US" sz="2000" b="1" dirty="0" err="1" smtClean="0">
                <a:solidFill>
                  <a:schemeClr val="tx1"/>
                </a:solidFill>
              </a:rPr>
              <a:t>semestinya</a:t>
            </a:r>
            <a:r>
              <a:rPr lang="en-US" sz="2000" b="1" dirty="0" smtClean="0">
                <a:solidFill>
                  <a:schemeClr val="tx1"/>
                </a:solidFill>
              </a:rPr>
              <a:t>. Dan </a:t>
            </a:r>
            <a:r>
              <a:rPr lang="en-US" sz="2000" b="1" dirty="0" err="1" smtClean="0">
                <a:solidFill>
                  <a:schemeClr val="tx1"/>
                </a:solidFill>
              </a:rPr>
              <a:t>sebagaimana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tersebut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err="1" smtClean="0">
                <a:solidFill>
                  <a:schemeClr val="tx1"/>
                </a:solidFill>
              </a:rPr>
              <a:t>pada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poin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pertama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err="1" smtClean="0">
                <a:solidFill>
                  <a:schemeClr val="tx1"/>
                </a:solidFill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mana</a:t>
            </a: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err="1" smtClean="0">
                <a:solidFill>
                  <a:schemeClr val="tx1"/>
                </a:solidFill>
              </a:rPr>
              <a:t>perpustakaan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ilmu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perpustakaan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merupakan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bagian</a:t>
            </a:r>
            <a:r>
              <a:rPr lang="en-US" sz="2000" b="1" dirty="0" smtClean="0">
                <a:solidFill>
                  <a:schemeClr val="tx1"/>
                </a:solidFill>
              </a:rPr>
              <a:t> integral </a:t>
            </a:r>
            <a:r>
              <a:rPr lang="en-US" sz="2000" b="1" dirty="0" err="1" smtClean="0">
                <a:solidFill>
                  <a:schemeClr val="tx1"/>
                </a:solidFill>
              </a:rPr>
              <a:t>dari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dunia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pelatihan</a:t>
            </a:r>
            <a:r>
              <a:rPr lang="en-US" sz="2000" b="1" dirty="0" smtClean="0">
                <a:solidFill>
                  <a:schemeClr val="tx1"/>
                </a:solidFill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</a:rPr>
              <a:t>notabene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bukan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tujuan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komersial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maka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penggunaan</a:t>
            </a:r>
            <a:r>
              <a:rPr lang="en-US" sz="2000" b="1" dirty="0" smtClean="0">
                <a:solidFill>
                  <a:schemeClr val="tx1"/>
                </a:solidFill>
              </a:rPr>
              <a:t> freeware e-Class </a:t>
            </a:r>
            <a:r>
              <a:rPr lang="en-US" sz="2000" b="1" dirty="0" err="1" smtClean="0">
                <a:solidFill>
                  <a:schemeClr val="tx1"/>
                </a:solidFill>
              </a:rPr>
              <a:t>secara</a:t>
            </a:r>
            <a:r>
              <a:rPr lang="en-US" sz="2000" b="1" dirty="0" smtClean="0">
                <a:solidFill>
                  <a:schemeClr val="tx1"/>
                </a:solidFill>
              </a:rPr>
              <a:t> non </a:t>
            </a:r>
            <a:r>
              <a:rPr lang="en-US" sz="2000" b="1" dirty="0" err="1" smtClean="0">
                <a:solidFill>
                  <a:schemeClr val="tx1"/>
                </a:solidFill>
              </a:rPr>
              <a:t>komersial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perpustakaan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tidak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dianggap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bertentangan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Undang-Undang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</a:rPr>
              <a:t>Namun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demikian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tetap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direkomendasikan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menggunakan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produk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resmi</a:t>
            </a:r>
            <a:r>
              <a:rPr lang="en-US" sz="2000" b="1" dirty="0" smtClean="0">
                <a:solidFill>
                  <a:schemeClr val="tx1"/>
                </a:solidFill>
              </a:rPr>
              <a:t> OCLC </a:t>
            </a:r>
            <a:r>
              <a:rPr lang="en-US" sz="2000" b="1" dirty="0" err="1" smtClean="0">
                <a:solidFill>
                  <a:schemeClr val="tx1"/>
                </a:solidFill>
              </a:rPr>
              <a:t>seperti</a:t>
            </a:r>
            <a:r>
              <a:rPr lang="en-US" sz="2000" b="1" dirty="0" smtClean="0">
                <a:solidFill>
                  <a:schemeClr val="tx1"/>
                </a:solidFill>
              </a:rPr>
              <a:t> DDC </a:t>
            </a:r>
            <a:r>
              <a:rPr lang="en-US" sz="2000" b="1" dirty="0" err="1" smtClean="0">
                <a:solidFill>
                  <a:schemeClr val="tx1"/>
                </a:solidFill>
              </a:rPr>
              <a:t>cetak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versi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lengkap</a:t>
            </a:r>
            <a:r>
              <a:rPr lang="en-US" sz="2000" b="1" dirty="0" smtClean="0">
                <a:solidFill>
                  <a:schemeClr val="tx1"/>
                </a:solidFill>
              </a:rPr>
              <a:t>, Dewey for Windows, </a:t>
            </a:r>
            <a:r>
              <a:rPr lang="en-US" sz="2000" b="1" dirty="0" err="1" smtClean="0">
                <a:solidFill>
                  <a:schemeClr val="tx1"/>
                </a:solidFill>
              </a:rPr>
              <a:t>maupun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WebDewey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demi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keabsahan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penomoran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/>
            <a:r>
              <a:rPr lang="en-US" sz="2000" b="1" dirty="0">
                <a:solidFill>
                  <a:srgbClr val="002060"/>
                </a:solidFill>
              </a:rPr>
              <a:t> </a:t>
            </a:r>
            <a:br>
              <a:rPr lang="en-US" sz="2000" b="1" dirty="0">
                <a:solidFill>
                  <a:srgbClr val="002060"/>
                </a:solidFill>
              </a:rPr>
            </a:b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-19050" y="2286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FAQ: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Cipta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e-Class (2)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9183314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4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3048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e-Class “everyone can classify”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  <p:pic>
        <p:nvPicPr>
          <p:cNvPr id="8" name="Picture 7" descr="1 ho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846673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-19050" y="57912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Made in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Jawa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Timur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to Promo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838200"/>
            <a:ext cx="38100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 rot="20490829">
            <a:off x="211424" y="1814887"/>
            <a:ext cx="581634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Person</a:t>
            </a:r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7467600" cy="16002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FB: </a:t>
            </a:r>
            <a:r>
              <a:rPr lang="en-US" sz="2800" b="1" dirty="0" err="1" smtClean="0">
                <a:solidFill>
                  <a:schemeClr val="tx1"/>
                </a:solidFill>
              </a:rPr>
              <a:t>Rotmianto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Mohamad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FB Group: e-DDC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HP/WA: 085736910753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Email: </a:t>
            </a:r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rotmianto</a:t>
            </a:r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mohamad@gmail.com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endParaRPr lang="en-US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0" y="3048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Classification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  <p:pic>
        <p:nvPicPr>
          <p:cNvPr id="8" name="Picture 7" descr="1 ho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3058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-19050" y="4572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 e-DDC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marL="457200" indent="-457200" algn="just" eaLnBrk="1" hangingPunct="1"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Membantu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sesama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pustakawan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</a:rPr>
              <a:t>/</a:t>
            </a:r>
            <a:r>
              <a:rPr lang="en-US" sz="2800" b="1" dirty="0" err="1" smtClean="0">
                <a:solidFill>
                  <a:schemeClr val="tx1"/>
                </a:solidFill>
              </a:rPr>
              <a:t>atau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pegiat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perpustakaan</a:t>
            </a:r>
            <a:r>
              <a:rPr lang="en-US" sz="2800" b="1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 algn="just" eaLnBrk="1" hangingPunct="1"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Mengingatkan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kembali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bahwa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ilmu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klasifikasi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adalah</a:t>
            </a:r>
            <a:r>
              <a:rPr lang="en-US" sz="2800" b="1" dirty="0" smtClean="0">
                <a:solidFill>
                  <a:schemeClr val="tx1"/>
                </a:solidFill>
              </a:rPr>
              <a:t> fundamental,</a:t>
            </a:r>
          </a:p>
          <a:p>
            <a:pPr marL="457200" indent="-457200" algn="just" eaLnBrk="1" hangingPunct="1"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Mengejawantahkan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makna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literasi</a:t>
            </a:r>
            <a:r>
              <a:rPr lang="en-US" sz="2800" b="1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 algn="just" eaLnBrk="1" hangingPunct="1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“</a:t>
            </a:r>
            <a:r>
              <a:rPr lang="en-US" sz="2800" b="1" dirty="0" err="1" smtClean="0">
                <a:solidFill>
                  <a:schemeClr val="tx1"/>
                </a:solidFill>
              </a:rPr>
              <a:t>Memprovokasi</a:t>
            </a:r>
            <a:r>
              <a:rPr lang="en-US" sz="2800" b="1" dirty="0" smtClean="0">
                <a:solidFill>
                  <a:schemeClr val="tx1"/>
                </a:solidFill>
              </a:rPr>
              <a:t>” </a:t>
            </a:r>
            <a:r>
              <a:rPr lang="en-US" sz="2800" b="1" dirty="0" err="1" smtClean="0">
                <a:solidFill>
                  <a:schemeClr val="tx1"/>
                </a:solidFill>
              </a:rPr>
              <a:t>rekan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seprofesi</a:t>
            </a:r>
            <a:r>
              <a:rPr lang="en-US" sz="2800" b="1" dirty="0" smtClean="0">
                <a:solidFill>
                  <a:schemeClr val="tx1"/>
                </a:solidFill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</a:rPr>
              <a:t>senasib-sepenanggungan</a:t>
            </a:r>
            <a:r>
              <a:rPr lang="en-US" sz="2800" b="1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 algn="just" eaLnBrk="1" hangingPunct="1">
              <a:buFont typeface="Arial" charset="0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Mengamalkan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keilmuan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/>
            <a:endParaRPr lang="en-US" sz="2000" b="1" dirty="0" smtClean="0">
              <a:solidFill>
                <a:schemeClr val="tx1"/>
              </a:solidFill>
            </a:endParaRPr>
          </a:p>
          <a:p>
            <a:pPr algn="just" eaLnBrk="1" hangingPunct="1"/>
            <a:endParaRPr lang="en-US" sz="2400" b="1" dirty="0" smtClean="0">
              <a:solidFill>
                <a:schemeClr val="tx1"/>
              </a:solidFill>
            </a:endParaRPr>
          </a:p>
          <a:p>
            <a:pPr algn="just" eaLnBrk="1" hangingPunct="1"/>
            <a:endParaRPr 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0" y="4572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Classification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  <p:pic>
        <p:nvPicPr>
          <p:cNvPr id="8" name="Picture 7" descr="1 ho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6003">
            <a:off x="257175" y="1930946"/>
            <a:ext cx="4670852" cy="320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4038600" y="2514600"/>
            <a:ext cx="487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Aplikasi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bebas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berbayar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(freeware)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membantu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 smtClean="0">
                <a:latin typeface="+mn-lt"/>
              </a:rPr>
              <a:t>pustakawan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dan</a:t>
            </a:r>
            <a:r>
              <a:rPr lang="en-US" sz="2800" b="1" dirty="0" smtClean="0">
                <a:latin typeface="+mn-lt"/>
              </a:rPr>
              <a:t>/</a:t>
            </a:r>
            <a:r>
              <a:rPr lang="en-US" sz="2800" b="1" dirty="0" err="1" smtClean="0">
                <a:latin typeface="+mn-lt"/>
              </a:rPr>
              <a:t>atau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pegiat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perpustakaan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menentukan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nomor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klasifikasi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berbasis</a:t>
            </a:r>
            <a:r>
              <a:rPr lang="en-US" sz="2800" b="1" dirty="0" smtClean="0">
                <a:latin typeface="+mn-lt"/>
              </a:rPr>
              <a:t> DDC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0" y="5486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Motto e-Class: “everyone can classify”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495800" y="1600200"/>
            <a:ext cx="4495800" cy="6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e-Class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baca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: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Ikhlas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”)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5334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e-Class Mobile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  <p:pic>
        <p:nvPicPr>
          <p:cNvPr id="9" name="Picture 8" descr="The New e-DDC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7548474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838200" y="1295400"/>
            <a:ext cx="7620000" cy="6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Electronic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Classification for Android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3810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DDC Game &amp; Understanding DDC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  <p:pic>
        <p:nvPicPr>
          <p:cNvPr id="7" name="Picture 6" descr="cover ddc du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1"/>
            <a:ext cx="8077200" cy="54102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4572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DDC Game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57200" y="1295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Skema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Klasifikasi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Dewey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(DDC) yang </a:t>
            </a:r>
            <a:r>
              <a:rPr lang="en-US" sz="2400" b="1" dirty="0" err="1" smtClean="0">
                <a:latin typeface="+mn-lt"/>
                <a:cs typeface="+mn-cs"/>
              </a:rPr>
              <a:t>disajikan</a:t>
            </a:r>
            <a:r>
              <a:rPr lang="en-US" sz="2400" b="1" dirty="0" smtClean="0">
                <a:latin typeface="+mn-lt"/>
                <a:cs typeface="+mn-cs"/>
              </a:rPr>
              <a:t> </a:t>
            </a:r>
            <a:r>
              <a:rPr lang="en-US" sz="2400" b="1" dirty="0" err="1" smtClean="0">
                <a:latin typeface="+mn-lt"/>
                <a:cs typeface="+mn-cs"/>
              </a:rPr>
              <a:t>dalam</a:t>
            </a:r>
            <a:r>
              <a:rPr lang="en-US" sz="2400" b="1" dirty="0" smtClean="0">
                <a:latin typeface="+mn-lt"/>
                <a:cs typeface="+mn-cs"/>
              </a:rPr>
              <a:t> format novel </a:t>
            </a:r>
            <a:r>
              <a:rPr lang="en-US" sz="2400" b="1" dirty="0" err="1" smtClean="0">
                <a:latin typeface="+mn-lt"/>
                <a:cs typeface="+mn-cs"/>
              </a:rPr>
              <a:t>bergenre</a:t>
            </a:r>
            <a:r>
              <a:rPr lang="en-US" sz="2400" b="1" dirty="0" smtClean="0">
                <a:latin typeface="+mn-lt"/>
                <a:cs typeface="+mn-cs"/>
              </a:rPr>
              <a:t> </a:t>
            </a:r>
            <a:r>
              <a:rPr lang="en-US" sz="2400" b="1" dirty="0" err="1" smtClean="0">
                <a:latin typeface="+mn-lt"/>
                <a:cs typeface="+mn-cs"/>
              </a:rPr>
              <a:t>fiksi</a:t>
            </a:r>
            <a:r>
              <a:rPr lang="en-US" sz="2400" b="1" dirty="0" smtClean="0">
                <a:latin typeface="+mn-lt"/>
                <a:cs typeface="+mn-cs"/>
              </a:rPr>
              <a:t> </a:t>
            </a:r>
            <a:r>
              <a:rPr lang="en-US" sz="2400" b="1" dirty="0" err="1" smtClean="0">
                <a:latin typeface="+mn-lt"/>
                <a:cs typeface="+mn-cs"/>
              </a:rPr>
              <a:t>sains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The DDC Game New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0"/>
            <a:ext cx="2947984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381000" y="25146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Tujuannya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bukan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hanya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pustakawan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namun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juga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masyarakat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agar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r>
              <a:rPr lang="en-US" sz="2400" b="1" dirty="0" smtClean="0">
                <a:latin typeface="+mn-lt"/>
                <a:cs typeface="+mn-cs"/>
              </a:rPr>
              <a:t>) </a:t>
            </a:r>
            <a:r>
              <a:rPr lang="en-US" sz="2400" b="1" dirty="0" err="1" smtClean="0">
                <a:latin typeface="+mn-lt"/>
                <a:cs typeface="+mn-cs"/>
              </a:rPr>
              <a:t>mengenal</a:t>
            </a:r>
            <a:r>
              <a:rPr lang="en-US" sz="2400" b="1" dirty="0" smtClean="0">
                <a:latin typeface="+mn-lt"/>
                <a:cs typeface="+mn-cs"/>
              </a:rPr>
              <a:t> DDC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381000" y="41148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Pembaca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dibawa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Berlin,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tragedi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Titanic,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Civil War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AS.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Juga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diperkenalkan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Relativitas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Darwin,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Big Bang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457200"/>
            <a:ext cx="9163050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DDC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36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114800" y="16002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Menjelaskan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teori</a:t>
            </a:r>
            <a:r>
              <a:rPr lang="en-US" sz="2800" b="1" dirty="0" smtClean="0">
                <a:latin typeface="+mn-lt"/>
                <a:cs typeface="+mn-cs"/>
              </a:rPr>
              <a:t>, </a:t>
            </a:r>
            <a:r>
              <a:rPr lang="en-US" sz="2800" b="1" dirty="0" err="1" smtClean="0">
                <a:latin typeface="+mn-lt"/>
                <a:cs typeface="+mn-cs"/>
              </a:rPr>
              <a:t>praktek</a:t>
            </a:r>
            <a:r>
              <a:rPr lang="en-US" sz="2800" b="1" dirty="0" smtClean="0">
                <a:latin typeface="+mn-lt"/>
                <a:cs typeface="+mn-cs"/>
              </a:rPr>
              <a:t>,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aplikasi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Skema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Klasifikasi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Dewey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(DDC)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meliputi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sejarah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DDC,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prinsip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dasar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membangun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nomor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klasifikasi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option,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klasifikasi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Islam,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sebagainya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disampaikan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dengan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gaya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bahasa</a:t>
            </a:r>
            <a:r>
              <a:rPr lang="en-US" sz="2800" b="1" dirty="0" smtClean="0">
                <a:latin typeface="+mn-lt"/>
                <a:cs typeface="+mn-cs"/>
              </a:rPr>
              <a:t> yang </a:t>
            </a:r>
            <a:r>
              <a:rPr lang="en-US" sz="2800" b="1" dirty="0" err="1" smtClean="0">
                <a:latin typeface="+mn-lt"/>
                <a:cs typeface="+mn-cs"/>
              </a:rPr>
              <a:t>mudah</a:t>
            </a:r>
            <a:r>
              <a:rPr lang="en-US" sz="2800" b="1" dirty="0" smtClean="0">
                <a:latin typeface="+mn-lt"/>
                <a:cs typeface="+mn-cs"/>
              </a:rPr>
              <a:t> </a:t>
            </a:r>
            <a:r>
              <a:rPr lang="en-US" sz="2800" b="1" dirty="0" err="1" smtClean="0">
                <a:latin typeface="+mn-lt"/>
                <a:cs typeface="+mn-cs"/>
              </a:rPr>
              <a:t>dicerna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Understanding DDC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3603672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e-DDC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en-US" sz="1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1 daftar i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68580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.4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329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have without Library ? We Have no Past  and No Future [Ray Bradburry]</dc:title>
  <dc:creator>win</dc:creator>
  <cp:lastModifiedBy>dr laptop</cp:lastModifiedBy>
  <cp:revision>588</cp:revision>
  <dcterms:created xsi:type="dcterms:W3CDTF">2012-12-16T15:34:54Z</dcterms:created>
  <dcterms:modified xsi:type="dcterms:W3CDTF">2017-12-20T04:02:30Z</dcterms:modified>
</cp:coreProperties>
</file>